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wav" ContentType="audio/wav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2"/>
  </p:notesMasterIdLst>
  <p:sldIdLst>
    <p:sldId id="285" r:id="rId2"/>
    <p:sldId id="367" r:id="rId3"/>
    <p:sldId id="368" r:id="rId4"/>
    <p:sldId id="369" r:id="rId5"/>
    <p:sldId id="370" r:id="rId6"/>
    <p:sldId id="371" r:id="rId7"/>
    <p:sldId id="372" r:id="rId8"/>
    <p:sldId id="373" r:id="rId9"/>
    <p:sldId id="377" r:id="rId10"/>
    <p:sldId id="378" r:id="rId11"/>
    <p:sldId id="379" r:id="rId12"/>
    <p:sldId id="260" r:id="rId13"/>
    <p:sldId id="261" r:id="rId14"/>
    <p:sldId id="302" r:id="rId15"/>
    <p:sldId id="262" r:id="rId16"/>
    <p:sldId id="297" r:id="rId17"/>
    <p:sldId id="263" r:id="rId18"/>
    <p:sldId id="283" r:id="rId19"/>
    <p:sldId id="375" r:id="rId20"/>
    <p:sldId id="376" r:id="rId21"/>
    <p:sldId id="298" r:id="rId22"/>
    <p:sldId id="288" r:id="rId23"/>
    <p:sldId id="282" r:id="rId24"/>
    <p:sldId id="306" r:id="rId25"/>
    <p:sldId id="308" r:id="rId26"/>
    <p:sldId id="321" r:id="rId27"/>
    <p:sldId id="264" r:id="rId28"/>
    <p:sldId id="299" r:id="rId29"/>
    <p:sldId id="265" r:id="rId30"/>
    <p:sldId id="266" r:id="rId31"/>
    <p:sldId id="267" r:id="rId32"/>
    <p:sldId id="268" r:id="rId33"/>
    <p:sldId id="269" r:id="rId34"/>
    <p:sldId id="270" r:id="rId35"/>
    <p:sldId id="303" r:id="rId36"/>
    <p:sldId id="315" r:id="rId37"/>
    <p:sldId id="304" r:id="rId38"/>
    <p:sldId id="300" r:id="rId39"/>
    <p:sldId id="271" r:id="rId40"/>
    <p:sldId id="316" r:id="rId41"/>
    <p:sldId id="317" r:id="rId42"/>
    <p:sldId id="318" r:id="rId43"/>
    <p:sldId id="319" r:id="rId44"/>
    <p:sldId id="320" r:id="rId45"/>
    <p:sldId id="272" r:id="rId46"/>
    <p:sldId id="393" r:id="rId47"/>
    <p:sldId id="394" r:id="rId48"/>
    <p:sldId id="395" r:id="rId49"/>
    <p:sldId id="396" r:id="rId50"/>
    <p:sldId id="397" r:id="rId51"/>
    <p:sldId id="398" r:id="rId52"/>
    <p:sldId id="400" r:id="rId53"/>
    <p:sldId id="278" r:id="rId54"/>
    <p:sldId id="289" r:id="rId55"/>
    <p:sldId id="290" r:id="rId56"/>
    <p:sldId id="291" r:id="rId57"/>
    <p:sldId id="292" r:id="rId58"/>
    <p:sldId id="293" r:id="rId59"/>
    <p:sldId id="322" r:id="rId60"/>
    <p:sldId id="324" r:id="rId61"/>
    <p:sldId id="325" r:id="rId62"/>
    <p:sldId id="323" r:id="rId63"/>
    <p:sldId id="326" r:id="rId64"/>
    <p:sldId id="330" r:id="rId65"/>
    <p:sldId id="338" r:id="rId66"/>
    <p:sldId id="339" r:id="rId67"/>
    <p:sldId id="340" r:id="rId68"/>
    <p:sldId id="341" r:id="rId69"/>
    <p:sldId id="342" r:id="rId70"/>
    <p:sldId id="343" r:id="rId71"/>
    <p:sldId id="344" r:id="rId72"/>
    <p:sldId id="331" r:id="rId73"/>
    <p:sldId id="332" r:id="rId74"/>
    <p:sldId id="333" r:id="rId75"/>
    <p:sldId id="334" r:id="rId76"/>
    <p:sldId id="335" r:id="rId77"/>
    <p:sldId id="336" r:id="rId78"/>
    <p:sldId id="337" r:id="rId79"/>
    <p:sldId id="273" r:id="rId80"/>
    <p:sldId id="274" r:id="rId81"/>
  </p:sldIdLst>
  <p:sldSz cx="9144000" cy="6858000" type="screen4x3"/>
  <p:notesSz cx="6858000" cy="9144000"/>
  <p:defaultTextStyle>
    <a:defPPr>
      <a:defRPr lang="es-E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00"/>
    <a:srgbClr val="3333FF"/>
    <a:srgbClr val="33CC33"/>
    <a:srgbClr val="00FF00"/>
    <a:srgbClr val="FFFFFF"/>
    <a:srgbClr val="FFCC66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121" autoAdjust="0"/>
    <p:restoredTop sz="94660"/>
  </p:normalViewPr>
  <p:slideViewPr>
    <p:cSldViewPr>
      <p:cViewPr>
        <p:scale>
          <a:sx n="66" d="100"/>
          <a:sy n="66" d="100"/>
        </p:scale>
        <p:origin x="-1386" y="-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1749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notesMaster" Target="notesMasters/notesMaster1.xml"/></Relationships>
</file>

<file path=ppt/_rels/viewProps.xml.rels><?xml version="1.0" encoding="UTF-8" standalone="yes"?>
<Relationships xmlns="http://schemas.openxmlformats.org/package/2006/relationships"><Relationship Id="rId2" Type="http://schemas.openxmlformats.org/officeDocument/2006/relationships/slide" Target="slides/slide59.xml"/><Relationship Id="rId1" Type="http://schemas.openxmlformats.org/officeDocument/2006/relationships/slide" Target="slides/slide36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png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image" Target="../media/image37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e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image" Target="../media/image44.png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.png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54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782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14131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782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noProof="0" smtClean="0"/>
              <a:t>Haga clic para modificar el estilo de texto del patrón</a:t>
            </a:r>
          </a:p>
          <a:p>
            <a:pPr lvl="1"/>
            <a:r>
              <a:rPr lang="es-ES" noProof="0" smtClean="0"/>
              <a:t>Segundo nivel</a:t>
            </a:r>
          </a:p>
          <a:p>
            <a:pPr lvl="2"/>
            <a:r>
              <a:rPr lang="es-ES" noProof="0" smtClean="0"/>
              <a:t>Tercer nivel</a:t>
            </a:r>
          </a:p>
          <a:p>
            <a:pPr lvl="3"/>
            <a:r>
              <a:rPr lang="es-ES" noProof="0" smtClean="0"/>
              <a:t>Cuarto nivel</a:t>
            </a:r>
          </a:p>
          <a:p>
            <a:pPr lvl="4"/>
            <a:r>
              <a:rPr lang="es-ES" noProof="0" smtClean="0"/>
              <a:t>Quinto nivel</a:t>
            </a:r>
          </a:p>
        </p:txBody>
      </p:sp>
      <p:sp>
        <p:nvSpPr>
          <p:cNvPr id="7783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783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2C193328-AD75-41CA-ADFB-215DBBC163ED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1712775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BFEA7EA1-FC17-4C10-9E97-19F39DFCE3DF}" type="slidenum">
              <a:rPr lang="es-ES" sz="1200" smtClean="0"/>
              <a:pPr eaLnBrk="1" hangingPunct="1"/>
              <a:t>2</a:t>
            </a:fld>
            <a:endParaRPr lang="es-ES" sz="1200" smtClean="0"/>
          </a:p>
        </p:txBody>
      </p:sp>
      <p:sp>
        <p:nvSpPr>
          <p:cNvPr id="160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4113" y="693738"/>
            <a:ext cx="4551362" cy="3413125"/>
          </a:xfrm>
          <a:solidFill>
            <a:srgbClr val="FFFFFF"/>
          </a:solidFill>
          <a:ln/>
        </p:spPr>
      </p:sp>
      <p:sp>
        <p:nvSpPr>
          <p:cNvPr id="1607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99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s-ES_tradnl" smtClean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10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s-ES_tradnl" smtClean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20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s-ES_tradnl" smtClean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B9F42B62-3EB8-42C4-A4DD-254F8C83B35F}" type="slidenum">
              <a:rPr lang="es-ES" sz="1200" smtClean="0"/>
              <a:pPr eaLnBrk="1" hangingPunct="1"/>
              <a:t>68</a:t>
            </a:fld>
            <a:endParaRPr lang="es-ES" sz="1200" smtClean="0"/>
          </a:p>
        </p:txBody>
      </p:sp>
      <p:sp>
        <p:nvSpPr>
          <p:cNvPr id="1730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730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5988" y="4343400"/>
            <a:ext cx="5026025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s-PE" smtClean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D110732B-C3AC-471D-8AD8-386F428B4639}" type="slidenum">
              <a:rPr lang="es-ES" sz="1200" smtClean="0"/>
              <a:pPr eaLnBrk="1" hangingPunct="1"/>
              <a:t>69</a:t>
            </a:fld>
            <a:endParaRPr lang="es-ES" sz="1200" smtClean="0"/>
          </a:p>
        </p:txBody>
      </p:sp>
      <p:sp>
        <p:nvSpPr>
          <p:cNvPr id="174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0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23950" y="4343400"/>
            <a:ext cx="46101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s-PE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E1BE5E13-A177-4624-B963-2BF2CE18A7E9}" type="slidenum">
              <a:rPr lang="es-ES" sz="1200" smtClean="0"/>
              <a:pPr eaLnBrk="1" hangingPunct="1"/>
              <a:t>3</a:t>
            </a:fld>
            <a:endParaRPr lang="es-ES" sz="1200" smtClean="0"/>
          </a:p>
        </p:txBody>
      </p:sp>
      <p:sp>
        <p:nvSpPr>
          <p:cNvPr id="1617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4113" y="693738"/>
            <a:ext cx="4551362" cy="3413125"/>
          </a:xfrm>
          <a:solidFill>
            <a:srgbClr val="FFFFFF"/>
          </a:solidFill>
          <a:ln/>
        </p:spPr>
      </p:sp>
      <p:sp>
        <p:nvSpPr>
          <p:cNvPr id="1617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5F0E71C1-A120-4559-AD1F-CEDD0AF15B9C}" type="slidenum">
              <a:rPr lang="es-ES" sz="1200" smtClean="0"/>
              <a:pPr eaLnBrk="1" hangingPunct="1"/>
              <a:t>4</a:t>
            </a:fld>
            <a:endParaRPr lang="es-ES" sz="1200" smtClean="0"/>
          </a:p>
        </p:txBody>
      </p:sp>
      <p:sp>
        <p:nvSpPr>
          <p:cNvPr id="162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4113" y="693738"/>
            <a:ext cx="4551362" cy="3413125"/>
          </a:xfrm>
          <a:solidFill>
            <a:srgbClr val="FFFFFF"/>
          </a:solidFill>
          <a:ln/>
        </p:spPr>
      </p:sp>
      <p:sp>
        <p:nvSpPr>
          <p:cNvPr id="1628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F394267E-CC71-46C3-A558-6EBF9F74907F}" type="slidenum">
              <a:rPr lang="es-ES" sz="1200" smtClean="0"/>
              <a:pPr eaLnBrk="1" hangingPunct="1"/>
              <a:t>5</a:t>
            </a:fld>
            <a:endParaRPr lang="es-ES" sz="1200" smtClean="0"/>
          </a:p>
        </p:txBody>
      </p:sp>
      <p:sp>
        <p:nvSpPr>
          <p:cNvPr id="163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4113" y="693738"/>
            <a:ext cx="4551362" cy="3413125"/>
          </a:xfrm>
          <a:solidFill>
            <a:srgbClr val="FFFFFF"/>
          </a:solidFill>
          <a:ln/>
        </p:spPr>
      </p:sp>
      <p:sp>
        <p:nvSpPr>
          <p:cNvPr id="1638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995F98B1-A749-448F-ADCB-A6A015E31E53}" type="slidenum">
              <a:rPr lang="es-ES" sz="1200" smtClean="0"/>
              <a:pPr eaLnBrk="1" hangingPunct="1"/>
              <a:t>6</a:t>
            </a:fld>
            <a:endParaRPr lang="es-ES" sz="1200" smtClean="0"/>
          </a:p>
        </p:txBody>
      </p:sp>
      <p:sp>
        <p:nvSpPr>
          <p:cNvPr id="1648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4113" y="693738"/>
            <a:ext cx="4551362" cy="3413125"/>
          </a:xfrm>
          <a:solidFill>
            <a:srgbClr val="FFFFFF"/>
          </a:solidFill>
          <a:ln/>
        </p:spPr>
      </p:sp>
      <p:sp>
        <p:nvSpPr>
          <p:cNvPr id="16486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DD0C5CB9-A7F6-46DE-84D0-1FF967B1C4F2}" type="slidenum">
              <a:rPr lang="es-ES" sz="1200" smtClean="0"/>
              <a:pPr eaLnBrk="1" hangingPunct="1"/>
              <a:t>7</a:t>
            </a:fld>
            <a:endParaRPr lang="es-ES" sz="1200" smtClean="0"/>
          </a:p>
        </p:txBody>
      </p:sp>
      <p:sp>
        <p:nvSpPr>
          <p:cNvPr id="165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4113" y="693738"/>
            <a:ext cx="4551362" cy="3413125"/>
          </a:xfrm>
          <a:solidFill>
            <a:srgbClr val="FFFFFF"/>
          </a:solidFill>
          <a:ln/>
        </p:spPr>
      </p:sp>
      <p:sp>
        <p:nvSpPr>
          <p:cNvPr id="1658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072C9927-FC10-49E6-984F-EAB738DA5464}" type="slidenum">
              <a:rPr lang="es-ES" sz="1200" smtClean="0"/>
              <a:pPr eaLnBrk="1" hangingPunct="1"/>
              <a:t>8</a:t>
            </a:fld>
            <a:endParaRPr lang="es-ES" sz="1200" smtClean="0"/>
          </a:p>
        </p:txBody>
      </p:sp>
      <p:sp>
        <p:nvSpPr>
          <p:cNvPr id="166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69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s-PE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79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s-ES_tradnl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89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s-ES_tradnl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s-ES" smtClean="0"/>
              <a:t>Haga clic para modificar el estilo de subtítulo del patrón</a:t>
            </a:r>
            <a:endParaRPr lang="es-E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B3BB9D8-AF72-49F7-9546-2310CFE28B9E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087631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305505A-036C-425F-827E-7509BD37F59C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437705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15B88C8-E564-4508-A193-54BD443086BE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320692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 preserve="1">
  <p:cSld name="Título y texto e imágenes prediseñad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imágenes prediseñadas"/>
          <p:cNvSpPr>
            <a:spLocks noGrp="1"/>
          </p:cNvSpPr>
          <p:nvPr>
            <p:ph type="clipArt"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endParaRPr lang="es-ES" noProof="0" smtClean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699ED6B-6796-4A04-975C-E169FA2BBFFC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976061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/>
          </p:nvPr>
        </p:nvSpPr>
        <p:spPr>
          <a:xfrm>
            <a:off x="685800" y="609600"/>
            <a:ext cx="7772400" cy="5486400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29F0964-E9FE-47C9-8DB9-1C56C2496205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016732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Tx" preserve="1">
  <p:cSld name="Título, 2 objetos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sz="quarter" idx="1"/>
          </p:nvPr>
        </p:nvSpPr>
        <p:spPr>
          <a:xfrm>
            <a:off x="685800" y="1981200"/>
            <a:ext cx="3810000" cy="1981200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contenido"/>
          <p:cNvSpPr>
            <a:spLocks noGrp="1"/>
          </p:cNvSpPr>
          <p:nvPr>
            <p:ph sz="quarter" idx="2"/>
          </p:nvPr>
        </p:nvSpPr>
        <p:spPr>
          <a:xfrm>
            <a:off x="685800" y="4114800"/>
            <a:ext cx="3810000" cy="1981200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4 Marcador de texto"/>
          <p:cNvSpPr>
            <a:spLocks noGrp="1"/>
          </p:cNvSpPr>
          <p:nvPr>
            <p:ph type="body" sz="half" idx="3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CA8BA02-14FB-4371-9BAE-4E8AE993B220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350889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ítulo, texto y 2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contenido"/>
          <p:cNvSpPr>
            <a:spLocks noGrp="1"/>
          </p:cNvSpPr>
          <p:nvPr>
            <p:ph sz="quarter" idx="2"/>
          </p:nvPr>
        </p:nvSpPr>
        <p:spPr>
          <a:xfrm>
            <a:off x="4648200" y="1981200"/>
            <a:ext cx="3810000" cy="1981200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4 Marcador de contenido"/>
          <p:cNvSpPr>
            <a:spLocks noGrp="1"/>
          </p:cNvSpPr>
          <p:nvPr>
            <p:ph sz="quarter" idx="3"/>
          </p:nvPr>
        </p:nvSpPr>
        <p:spPr>
          <a:xfrm>
            <a:off x="4648200" y="4114800"/>
            <a:ext cx="3810000" cy="1981200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9814D7F-3CF8-4BD1-9472-C8B45487B1A3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921506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preserve="1">
  <p:cSld name="Título y texto encima de l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7772400" cy="1981200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685800" y="4114800"/>
            <a:ext cx="7772400" cy="1981200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03FC285-68EB-4C8B-9E96-F7474D76E533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0112864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hart">
  <p:cSld name="Título, texto y gráfi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7813"/>
            <a:ext cx="8229600" cy="1139825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30725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gráfico"/>
          <p:cNvSpPr>
            <a:spLocks noGrp="1"/>
          </p:cNvSpPr>
          <p:nvPr>
            <p:ph type="chart" sz="half" idx="2"/>
          </p:nvPr>
        </p:nvSpPr>
        <p:spPr>
          <a:xfrm>
            <a:off x="4648200" y="1600200"/>
            <a:ext cx="4038600" cy="4530725"/>
          </a:xfrm>
        </p:spPr>
        <p:txBody>
          <a:bodyPr/>
          <a:lstStyle/>
          <a:p>
            <a:pPr lvl="0"/>
            <a:endParaRPr lang="es-ES" noProof="0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>
          <a:xfrm>
            <a:off x="457200" y="6243638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 altLang="en-U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 altLang="en-U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6553200" y="6243638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25A213F-C1F7-4527-A3F7-4551FF10DB74}" type="slidenum">
              <a:rPr lang="es-ES" altLang="en-US"/>
              <a:pPr>
                <a:defRPr/>
              </a:pPr>
              <a:t>‹Nº›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14780564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BC194AA-58EE-45E5-A336-6C55A8EC5BD6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293455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F06E68B-5A5B-4926-AC29-BC9B66A4C86C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797975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66193B9-F81D-42C6-9AD7-9D20BB698BDF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731076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F4C0CF6-7CD7-484B-AC94-53BC325B99A5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227269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17210FC-8EA0-44C0-9D79-B5B00FC149A0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941821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A559F46-06E7-4B73-B5E3-A4E4BE045184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06016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090F3D8-DEB8-4D70-913A-A873391AD250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630104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s-ES" noProof="0" smtClean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503AECA-4528-46CC-9302-69F9F3659D69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266058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008000"/>
            </a:gs>
            <a:gs pos="50000">
              <a:schemeClr val="tx2"/>
            </a:gs>
            <a:gs pos="100000">
              <a:srgbClr val="008000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S" smtClean="0"/>
              <a:t>Haga clic para modificar el estilo de título del patrón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>
              <a:defRPr/>
            </a:pPr>
            <a:fld id="{F86502D8-9056-409B-A8C8-E87F6A346CDB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  <p:sldLayoutId id="2147483732" r:id="rId12"/>
    <p:sldLayoutId id="2147483733" r:id="rId13"/>
    <p:sldLayoutId id="2147483734" r:id="rId14"/>
    <p:sldLayoutId id="2147483735" r:id="rId15"/>
    <p:sldLayoutId id="2147483736" r:id="rId16"/>
    <p:sldLayoutId id="2147483737" r:id="rId17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http://www.eula.cl/iconos/lamina021.jpg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http://www.cepis.ops-oms.org/eswww/fulltext/repind51/pbp/pbpfig01.gif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wmf"/><Relationship Id="rId3" Type="http://schemas.openxmlformats.org/officeDocument/2006/relationships/oleObject" Target="../embeddings/oleObject1.bin"/><Relationship Id="rId7" Type="http://schemas.openxmlformats.org/officeDocument/2006/relationships/image" Target="../media/image8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7.wmf"/><Relationship Id="rId5" Type="http://schemas.openxmlformats.org/officeDocument/2006/relationships/image" Target="../media/image6.wmf"/><Relationship Id="rId4" Type="http://schemas.openxmlformats.org/officeDocument/2006/relationships/image" Target="../media/image5.png"/><Relationship Id="rId9" Type="http://schemas.openxmlformats.org/officeDocument/2006/relationships/image" Target="../media/image10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7" Type="http://schemas.openxmlformats.org/officeDocument/2006/relationships/image" Target="../media/image16.jpeg"/><Relationship Id="rId2" Type="http://schemas.openxmlformats.org/officeDocument/2006/relationships/image" Target="../media/image11.w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eg"/><Relationship Id="rId5" Type="http://schemas.openxmlformats.org/officeDocument/2006/relationships/image" Target="../media/image14.wmf"/><Relationship Id="rId4" Type="http://schemas.openxmlformats.org/officeDocument/2006/relationships/image" Target="../media/image13.jpe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17.w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19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jpe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38.e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37.emf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39.emf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40.emf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45.png"/><Relationship Id="rId5" Type="http://schemas.openxmlformats.org/officeDocument/2006/relationships/oleObject" Target="../embeddings/oleObject9.bin"/><Relationship Id="rId4" Type="http://schemas.openxmlformats.org/officeDocument/2006/relationships/image" Target="../media/image44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8.png"/><Relationship Id="rId2" Type="http://schemas.openxmlformats.org/officeDocument/2006/relationships/video" Target="file:///C:\Contaminacion_chimbote.AVI" TargetMode="External"/><Relationship Id="rId1" Type="http://schemas.openxmlformats.org/officeDocument/2006/relationships/vmlDrawing" Target="../drawings/vmlDrawing8.vml"/><Relationship Id="rId6" Type="http://schemas.openxmlformats.org/officeDocument/2006/relationships/image" Target="../media/image46.png"/><Relationship Id="rId5" Type="http://schemas.openxmlformats.org/officeDocument/2006/relationships/oleObject" Target="../embeddings/oleObject10.bin"/><Relationship Id="rId4" Type="http://schemas.openxmlformats.org/officeDocument/2006/relationships/image" Target="../media/image47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audio" Target="../media/audio2.wav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jpe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.vml"/><Relationship Id="rId4" Type="http://schemas.openxmlformats.org/officeDocument/2006/relationships/image" Target="../media/image54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ext Box 2"/>
          <p:cNvSpPr txBox="1">
            <a:spLocks noChangeArrowheads="1"/>
          </p:cNvSpPr>
          <p:nvPr/>
        </p:nvSpPr>
        <p:spPr bwMode="auto">
          <a:xfrm>
            <a:off x="457200" y="457200"/>
            <a:ext cx="8153400" cy="18004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>
              <a:lnSpc>
                <a:spcPct val="90000"/>
              </a:lnSpc>
              <a:spcBef>
                <a:spcPct val="50000"/>
              </a:spcBef>
            </a:pPr>
            <a:r>
              <a:rPr lang="es-MX" sz="3000" b="1" dirty="0">
                <a:solidFill>
                  <a:srgbClr val="FFCC66"/>
                </a:solidFill>
                <a:latin typeface="Arial Narrow" pitchFamily="34" charset="0"/>
              </a:rPr>
              <a:t>UNIVERSIDAD </a:t>
            </a:r>
            <a:r>
              <a:rPr lang="es-419" sz="3000" b="1" dirty="0" smtClean="0">
                <a:solidFill>
                  <a:srgbClr val="FFCC66"/>
                </a:solidFill>
                <a:latin typeface="Arial Narrow" pitchFamily="34" charset="0"/>
              </a:rPr>
              <a:t>PRIVADA DE TACNA</a:t>
            </a:r>
            <a:endParaRPr lang="es-MX" sz="3000" b="1" dirty="0">
              <a:solidFill>
                <a:srgbClr val="FFCC66"/>
              </a:solidFill>
              <a:latin typeface="Arial Narrow" pitchFamily="34" charset="0"/>
            </a:endParaRPr>
          </a:p>
          <a:p>
            <a:pPr algn="ctr" eaLnBrk="1" hangingPunct="1">
              <a:lnSpc>
                <a:spcPct val="90000"/>
              </a:lnSpc>
              <a:spcBef>
                <a:spcPct val="50000"/>
              </a:spcBef>
            </a:pPr>
            <a:r>
              <a:rPr lang="es-MX" sz="3000" b="1" dirty="0">
                <a:solidFill>
                  <a:srgbClr val="FFCC66"/>
                </a:solidFill>
                <a:latin typeface="Arial Narrow" pitchFamily="34" charset="0"/>
              </a:rPr>
              <a:t>Facultad de Ingeniería  </a:t>
            </a:r>
            <a:endParaRPr lang="es-419" sz="3000" b="1" dirty="0" smtClean="0">
              <a:solidFill>
                <a:srgbClr val="FFCC66"/>
              </a:solidFill>
              <a:latin typeface="Arial Narrow" pitchFamily="34" charset="0"/>
            </a:endParaRPr>
          </a:p>
          <a:p>
            <a:pPr algn="ctr" eaLnBrk="1" hangingPunct="1">
              <a:lnSpc>
                <a:spcPct val="90000"/>
              </a:lnSpc>
              <a:spcBef>
                <a:spcPct val="50000"/>
              </a:spcBef>
            </a:pPr>
            <a:r>
              <a:rPr lang="es-419" sz="3000" b="1" dirty="0" smtClean="0">
                <a:solidFill>
                  <a:srgbClr val="FFCC66"/>
                </a:solidFill>
                <a:latin typeface="Arial Narrow" pitchFamily="34" charset="0"/>
              </a:rPr>
              <a:t>Escuela Profesional de Ingeniería de Sistemas</a:t>
            </a:r>
            <a:endParaRPr lang="es-MX" sz="3000" b="1" dirty="0">
              <a:solidFill>
                <a:srgbClr val="FFCC66"/>
              </a:solidFill>
              <a:latin typeface="Arial Narrow" pitchFamily="34" charset="0"/>
            </a:endParaRPr>
          </a:p>
        </p:txBody>
      </p:sp>
      <p:sp>
        <p:nvSpPr>
          <p:cNvPr id="15363" name="Text Box 3"/>
          <p:cNvSpPr txBox="1">
            <a:spLocks noChangeArrowheads="1"/>
          </p:cNvSpPr>
          <p:nvPr/>
        </p:nvSpPr>
        <p:spPr bwMode="auto">
          <a:xfrm rot="10775901" flipV="1">
            <a:off x="695325" y="2979390"/>
            <a:ext cx="7705725" cy="38472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s-MX" sz="3200" b="1" dirty="0">
                <a:solidFill>
                  <a:srgbClr val="FFFFCC"/>
                </a:solidFill>
                <a:latin typeface="Arial Narrow" pitchFamily="34" charset="0"/>
              </a:rPr>
              <a:t>CURSO : </a:t>
            </a:r>
            <a:r>
              <a:rPr lang="es-419" sz="3200" b="1" dirty="0" smtClean="0">
                <a:solidFill>
                  <a:srgbClr val="FFFFCC"/>
                </a:solidFill>
                <a:latin typeface="Arial Narrow" pitchFamily="34" charset="0"/>
              </a:rPr>
              <a:t>MEDIO AMBIENTE Y DESARROLLO SOSTENIBLE</a:t>
            </a:r>
            <a:endParaRPr lang="es-MX" sz="3200" b="1" dirty="0">
              <a:solidFill>
                <a:srgbClr val="FFFFCC"/>
              </a:solidFill>
              <a:latin typeface="Arial Narrow" pitchFamily="34" charset="0"/>
            </a:endParaRPr>
          </a:p>
          <a:p>
            <a:pPr algn="ctr" eaLnBrk="1" hangingPunct="1">
              <a:spcBef>
                <a:spcPct val="50000"/>
              </a:spcBef>
            </a:pPr>
            <a:endParaRPr lang="es-MX" sz="3200" b="1" dirty="0">
              <a:solidFill>
                <a:srgbClr val="FFFFCC"/>
              </a:solidFill>
              <a:latin typeface="Arial Narrow" pitchFamily="34" charset="0"/>
            </a:endParaRPr>
          </a:p>
          <a:p>
            <a:pPr algn="ctr" eaLnBrk="1" hangingPunct="1">
              <a:spcBef>
                <a:spcPct val="50000"/>
              </a:spcBef>
            </a:pPr>
            <a:r>
              <a:rPr lang="es-MX" sz="2200" b="1" dirty="0">
                <a:solidFill>
                  <a:srgbClr val="FFFFCC"/>
                </a:solidFill>
                <a:latin typeface="Arial Narrow" pitchFamily="34" charset="0"/>
              </a:rPr>
              <a:t>PROFESOR: </a:t>
            </a:r>
            <a:r>
              <a:rPr lang="es-MX" sz="2200" b="1" dirty="0" smtClean="0">
                <a:solidFill>
                  <a:srgbClr val="FFFFCC"/>
                </a:solidFill>
                <a:latin typeface="Arial Narrow" pitchFamily="34" charset="0"/>
              </a:rPr>
              <a:t>ING. </a:t>
            </a:r>
            <a:r>
              <a:rPr lang="es-419" sz="2200" b="1" dirty="0" smtClean="0">
                <a:solidFill>
                  <a:srgbClr val="FFFFCC"/>
                </a:solidFill>
                <a:latin typeface="Arial Narrow" pitchFamily="34" charset="0"/>
              </a:rPr>
              <a:t>LUIS </a:t>
            </a:r>
            <a:r>
              <a:rPr lang="en-US" sz="2200" b="1" dirty="0" smtClean="0">
                <a:solidFill>
                  <a:srgbClr val="FFFFCC"/>
                </a:solidFill>
                <a:latin typeface="Arial Narrow" pitchFamily="34" charset="0"/>
              </a:rPr>
              <a:t>A. </a:t>
            </a:r>
            <a:r>
              <a:rPr lang="es-419" sz="2200" b="1" dirty="0" smtClean="0">
                <a:solidFill>
                  <a:srgbClr val="FFFFCC"/>
                </a:solidFill>
                <a:latin typeface="Arial Narrow" pitchFamily="34" charset="0"/>
              </a:rPr>
              <a:t>FER</a:t>
            </a:r>
            <a:r>
              <a:rPr lang="en-US" sz="2200" b="1" dirty="0" smtClean="0">
                <a:solidFill>
                  <a:srgbClr val="FFFFCC"/>
                </a:solidFill>
                <a:latin typeface="Arial Narrow" pitchFamily="34" charset="0"/>
              </a:rPr>
              <a:t>NÁNDEZ VIZCARRA</a:t>
            </a:r>
            <a:endParaRPr lang="es-MX" sz="2200" b="1" dirty="0">
              <a:solidFill>
                <a:srgbClr val="FFFFCC"/>
              </a:solidFill>
              <a:latin typeface="Arial Narrow" pitchFamily="34" charset="0"/>
            </a:endParaRPr>
          </a:p>
          <a:p>
            <a:pPr algn="ctr" eaLnBrk="1" hangingPunct="1">
              <a:spcBef>
                <a:spcPct val="50000"/>
              </a:spcBef>
            </a:pPr>
            <a:r>
              <a:rPr lang="es-MX" sz="2200" b="1" dirty="0" smtClean="0">
                <a:solidFill>
                  <a:srgbClr val="FFFFCC"/>
                </a:solidFill>
                <a:latin typeface="Arial Narrow" pitchFamily="34" charset="0"/>
              </a:rPr>
              <a:t>lfvfernandez@msn.com</a:t>
            </a:r>
            <a:endParaRPr lang="es-MX" sz="2200" b="1" dirty="0">
              <a:solidFill>
                <a:srgbClr val="FFFFCC"/>
              </a:solidFill>
              <a:latin typeface="Arial Narrow" pitchFamily="34" charset="0"/>
            </a:endParaRPr>
          </a:p>
          <a:p>
            <a:pPr algn="ctr" eaLnBrk="1" hangingPunct="1">
              <a:spcBef>
                <a:spcPct val="50000"/>
              </a:spcBef>
            </a:pPr>
            <a:endParaRPr lang="es-MX" sz="2200" b="1" dirty="0">
              <a:solidFill>
                <a:srgbClr val="FFFFCC"/>
              </a:solidFill>
              <a:latin typeface="Arial Narrow" pitchFamily="34" charset="0"/>
            </a:endParaRPr>
          </a:p>
          <a:p>
            <a:pPr algn="ctr" eaLnBrk="1" hangingPunct="1">
              <a:spcBef>
                <a:spcPct val="50000"/>
              </a:spcBef>
            </a:pPr>
            <a:r>
              <a:rPr lang="es-MX" sz="2200" b="1" dirty="0" smtClean="0">
                <a:solidFill>
                  <a:srgbClr val="FFFFCC"/>
                </a:solidFill>
                <a:latin typeface="Arial Narrow" pitchFamily="34" charset="0"/>
              </a:rPr>
              <a:t>Abril del 2017</a:t>
            </a:r>
            <a:endParaRPr lang="es-ES" sz="2200" b="1" dirty="0">
              <a:solidFill>
                <a:srgbClr val="FFFFCC"/>
              </a:solidFill>
              <a:latin typeface="Arial Narrow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90525"/>
            <a:ext cx="8229600" cy="677863"/>
          </a:xfrm>
          <a:noFill/>
        </p:spPr>
        <p:txBody>
          <a:bodyPr lIns="0" tIns="0" rIns="0" bIns="0">
            <a:spAutoFit/>
          </a:bodyPr>
          <a:lstStyle/>
          <a:p>
            <a:r>
              <a:rPr lang="es-ES" b="1" smtClean="0">
                <a:solidFill>
                  <a:srgbClr val="FFFF00"/>
                </a:solidFill>
                <a:latin typeface="Tahoma" pitchFamily="34" charset="0"/>
              </a:rPr>
              <a:t> CRITERIOS DE PROTECCION</a:t>
            </a:r>
          </a:p>
        </p:txBody>
      </p:sp>
      <p:sp>
        <p:nvSpPr>
          <p:cNvPr id="7782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28600" y="1397000"/>
            <a:ext cx="4267200" cy="5022850"/>
          </a:xfrm>
          <a:noFill/>
        </p:spPr>
        <p:txBody>
          <a:bodyPr lIns="18000" tIns="10800" rIns="18000" bIns="10800" anchor="ctr">
            <a:spAutoFit/>
          </a:bodyPr>
          <a:lstStyle/>
          <a:p>
            <a:pPr marL="495300" indent="-495300">
              <a:buClr>
                <a:schemeClr val="bg1"/>
              </a:buClr>
              <a:buSzPct val="75000"/>
            </a:pPr>
            <a:r>
              <a:rPr lang="es-ES" sz="2600" b="1" smtClean="0">
                <a:solidFill>
                  <a:srgbClr val="FFFF00"/>
                </a:solidFill>
              </a:rPr>
              <a:t>Protección de salud</a:t>
            </a:r>
            <a:r>
              <a:rPr lang="es-MX" sz="2600" b="1" smtClean="0">
                <a:solidFill>
                  <a:srgbClr val="FFFF00"/>
                </a:solidFill>
              </a:rPr>
              <a:t>.</a:t>
            </a:r>
            <a:endParaRPr lang="es-ES" sz="2600" b="1" smtClean="0">
              <a:solidFill>
                <a:srgbClr val="FFFF00"/>
              </a:solidFill>
            </a:endParaRPr>
          </a:p>
          <a:p>
            <a:pPr marL="495300" indent="-495300">
              <a:buClr>
                <a:schemeClr val="bg1"/>
              </a:buClr>
              <a:buSzPct val="75000"/>
            </a:pPr>
            <a:r>
              <a:rPr lang="es-ES" sz="2600" b="1" smtClean="0">
                <a:solidFill>
                  <a:srgbClr val="FFFF00"/>
                </a:solidFill>
              </a:rPr>
              <a:t>Protección de calidad  ambiental: aire, agua, suelo, incidencia de ruido, residuos sólidos, líquidos, emisiones;</a:t>
            </a:r>
          </a:p>
          <a:p>
            <a:pPr marL="495300" indent="-495300">
              <a:buClr>
                <a:schemeClr val="bg1"/>
              </a:buClr>
              <a:buSzPct val="75000"/>
            </a:pPr>
            <a:r>
              <a:rPr lang="es-ES" sz="2600" b="1" smtClean="0">
                <a:solidFill>
                  <a:srgbClr val="FFFF00"/>
                </a:solidFill>
              </a:rPr>
              <a:t>Protección de recursos naturales, especialmente agua, suelo, flora y fauna;</a:t>
            </a:r>
          </a:p>
          <a:p>
            <a:pPr marL="495300" indent="-495300">
              <a:buClr>
                <a:schemeClr val="bg1"/>
              </a:buClr>
              <a:buSzPct val="75000"/>
            </a:pPr>
            <a:r>
              <a:rPr lang="es-ES" sz="2600" b="1" smtClean="0">
                <a:solidFill>
                  <a:srgbClr val="FFFF00"/>
                </a:solidFill>
              </a:rPr>
              <a:t>Protección de áreas naturales protegidas;</a:t>
            </a:r>
          </a:p>
        </p:txBody>
      </p:sp>
      <p:sp>
        <p:nvSpPr>
          <p:cNvPr id="77828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4648200" y="1374775"/>
            <a:ext cx="4267200" cy="5149850"/>
          </a:xfrm>
          <a:noFill/>
        </p:spPr>
        <p:txBody>
          <a:bodyPr lIns="0" tIns="0" rIns="0" bIns="0" anchor="ctr">
            <a:spAutoFit/>
          </a:bodyPr>
          <a:lstStyle/>
          <a:p>
            <a:pPr>
              <a:lnSpc>
                <a:spcPct val="95000"/>
              </a:lnSpc>
              <a:buClr>
                <a:srgbClr val="FFFF00"/>
              </a:buClr>
            </a:pPr>
            <a:r>
              <a:rPr lang="es-ES" sz="2600" b="1" smtClean="0">
                <a:solidFill>
                  <a:schemeClr val="bg1"/>
                </a:solidFill>
              </a:rPr>
              <a:t>Protección de ecosistemas y bellezas escénicas, </a:t>
            </a:r>
          </a:p>
          <a:p>
            <a:pPr>
              <a:lnSpc>
                <a:spcPct val="95000"/>
              </a:lnSpc>
              <a:buClr>
                <a:srgbClr val="FFFF00"/>
              </a:buClr>
            </a:pPr>
            <a:r>
              <a:rPr lang="es-ES" sz="2600" b="1" smtClean="0">
                <a:solidFill>
                  <a:schemeClr val="bg1"/>
                </a:solidFill>
              </a:rPr>
              <a:t>Protección de sistemas y estilos de vida comunidades;</a:t>
            </a:r>
          </a:p>
          <a:p>
            <a:pPr>
              <a:lnSpc>
                <a:spcPct val="95000"/>
              </a:lnSpc>
              <a:buClr>
                <a:srgbClr val="FFFF00"/>
              </a:buClr>
            </a:pPr>
            <a:r>
              <a:rPr lang="es-ES" sz="2600" b="1" smtClean="0">
                <a:solidFill>
                  <a:schemeClr val="bg1"/>
                </a:solidFill>
              </a:rPr>
              <a:t>Protección espacios urbanos,</a:t>
            </a:r>
          </a:p>
          <a:p>
            <a:pPr>
              <a:lnSpc>
                <a:spcPct val="95000"/>
              </a:lnSpc>
              <a:buClr>
                <a:srgbClr val="FFFF00"/>
              </a:buClr>
            </a:pPr>
            <a:r>
              <a:rPr lang="es-ES" sz="2600" b="1" smtClean="0">
                <a:solidFill>
                  <a:schemeClr val="bg1"/>
                </a:solidFill>
              </a:rPr>
              <a:t>Protección patrimonio arqueológico, histórico, arquitectónico y  monumentos nacionales</a:t>
            </a:r>
            <a:r>
              <a:rPr lang="es-MX" sz="2600" b="1" smtClean="0">
                <a:solidFill>
                  <a:schemeClr val="bg1"/>
                </a:solidFill>
              </a:rPr>
              <a:t>.</a:t>
            </a:r>
            <a:endParaRPr lang="es-ES" sz="2600" b="1" smtClean="0">
              <a:solidFill>
                <a:schemeClr val="bg1"/>
              </a:solidFill>
            </a:endParaRPr>
          </a:p>
        </p:txBody>
      </p:sp>
      <p:sp>
        <p:nvSpPr>
          <p:cNvPr id="77829" name="Rectangle 5"/>
          <p:cNvSpPr>
            <a:spLocks noChangeArrowheads="1"/>
          </p:cNvSpPr>
          <p:nvPr/>
        </p:nvSpPr>
        <p:spPr bwMode="auto">
          <a:xfrm>
            <a:off x="42863" y="42863"/>
            <a:ext cx="9036050" cy="677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s-P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404813"/>
            <a:ext cx="8229600" cy="701675"/>
          </a:xfrm>
          <a:noFill/>
        </p:spPr>
        <p:txBody>
          <a:bodyPr lIns="0" tIns="0" rIns="0" bIns="0">
            <a:spAutoFit/>
          </a:bodyPr>
          <a:lstStyle/>
          <a:p>
            <a:r>
              <a:rPr lang="es-ES" sz="4600" b="1" smtClean="0">
                <a:solidFill>
                  <a:srgbClr val="FFFF00"/>
                </a:solidFill>
                <a:latin typeface="Tahoma" pitchFamily="34" charset="0"/>
              </a:rPr>
              <a:t>MODELOS CONCEPTUALES</a:t>
            </a:r>
            <a:r>
              <a:rPr lang="es-ES" b="1" smtClean="0">
                <a:solidFill>
                  <a:srgbClr val="FFFF00"/>
                </a:solidFill>
                <a:latin typeface="Tahoma" pitchFamily="34" charset="0"/>
              </a:rPr>
              <a:t> </a:t>
            </a:r>
          </a:p>
        </p:txBody>
      </p:sp>
      <p:sp>
        <p:nvSpPr>
          <p:cNvPr id="7885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28600" y="1371600"/>
            <a:ext cx="4267200" cy="4865688"/>
          </a:xfrm>
        </p:spPr>
        <p:txBody>
          <a:bodyPr/>
          <a:lstStyle/>
          <a:p>
            <a:pPr>
              <a:lnSpc>
                <a:spcPct val="80000"/>
              </a:lnSpc>
              <a:buClr>
                <a:srgbClr val="FFFF00"/>
              </a:buClr>
            </a:pPr>
            <a:r>
              <a:rPr lang="es-ES" sz="2100" smtClean="0">
                <a:solidFill>
                  <a:schemeClr val="bg1"/>
                </a:solidFill>
              </a:rPr>
              <a:t>El ciclo de la energía en la atmósfera. </a:t>
            </a:r>
          </a:p>
          <a:p>
            <a:pPr>
              <a:lnSpc>
                <a:spcPct val="80000"/>
              </a:lnSpc>
              <a:buClr>
                <a:srgbClr val="FFFF00"/>
              </a:buClr>
            </a:pPr>
            <a:r>
              <a:rPr lang="es-ES" sz="2100" smtClean="0">
                <a:solidFill>
                  <a:schemeClr val="bg1"/>
                </a:solidFill>
              </a:rPr>
              <a:t>El ciclo hidrológico. </a:t>
            </a:r>
          </a:p>
          <a:p>
            <a:pPr>
              <a:lnSpc>
                <a:spcPct val="80000"/>
              </a:lnSpc>
              <a:buClr>
                <a:srgbClr val="FFFF00"/>
              </a:buClr>
            </a:pPr>
            <a:r>
              <a:rPr lang="es-ES" sz="2100" smtClean="0">
                <a:solidFill>
                  <a:schemeClr val="bg1"/>
                </a:solidFill>
              </a:rPr>
              <a:t>Ciclo de contaminación del agua, aire y suelos. </a:t>
            </a:r>
          </a:p>
          <a:p>
            <a:pPr>
              <a:lnSpc>
                <a:spcPct val="80000"/>
              </a:lnSpc>
              <a:buClr>
                <a:srgbClr val="FFFF00"/>
              </a:buClr>
            </a:pPr>
            <a:r>
              <a:rPr lang="es-ES" sz="2100" smtClean="0">
                <a:solidFill>
                  <a:schemeClr val="bg1"/>
                </a:solidFill>
              </a:rPr>
              <a:t>Ciclos biogeoquímicos o de transformación de elementos.</a:t>
            </a:r>
          </a:p>
          <a:p>
            <a:pPr>
              <a:lnSpc>
                <a:spcPct val="80000"/>
              </a:lnSpc>
              <a:buClr>
                <a:srgbClr val="FFFF00"/>
              </a:buClr>
            </a:pPr>
            <a:r>
              <a:rPr lang="es-ES" sz="2100" smtClean="0">
                <a:solidFill>
                  <a:schemeClr val="bg1"/>
                </a:solidFill>
              </a:rPr>
              <a:t>Cadenas tróficas: niveles de productividad; niveles tróficos.</a:t>
            </a:r>
          </a:p>
          <a:p>
            <a:pPr>
              <a:lnSpc>
                <a:spcPct val="80000"/>
              </a:lnSpc>
              <a:buClr>
                <a:srgbClr val="FFFF00"/>
              </a:buClr>
            </a:pPr>
            <a:r>
              <a:rPr lang="es-ES" sz="2100" smtClean="0">
                <a:solidFill>
                  <a:schemeClr val="bg1"/>
                </a:solidFill>
              </a:rPr>
              <a:t>Ciclos demográficos: dinámicas poblacionales, </a:t>
            </a:r>
          </a:p>
          <a:p>
            <a:pPr>
              <a:lnSpc>
                <a:spcPct val="80000"/>
              </a:lnSpc>
              <a:buClr>
                <a:srgbClr val="FFFF00"/>
              </a:buClr>
            </a:pPr>
            <a:r>
              <a:rPr lang="es-ES" sz="2100" smtClean="0">
                <a:solidFill>
                  <a:schemeClr val="bg1"/>
                </a:solidFill>
              </a:rPr>
              <a:t>Ciclos económicos: tasas de crecimiento, PBI.</a:t>
            </a:r>
          </a:p>
          <a:p>
            <a:pPr>
              <a:lnSpc>
                <a:spcPct val="80000"/>
              </a:lnSpc>
              <a:buClr>
                <a:srgbClr val="FFFF00"/>
              </a:buClr>
            </a:pPr>
            <a:r>
              <a:rPr lang="es-ES" sz="2100" smtClean="0">
                <a:solidFill>
                  <a:schemeClr val="bg1"/>
                </a:solidFill>
              </a:rPr>
              <a:t>Componentes sociales característicos, niveles educacionales, calidad de las viviendas</a:t>
            </a:r>
            <a:r>
              <a:rPr lang="es-ES" sz="1900" smtClean="0">
                <a:solidFill>
                  <a:schemeClr val="bg1"/>
                </a:solidFill>
              </a:rPr>
              <a:t>.</a:t>
            </a:r>
            <a:endParaRPr lang="es-ES" sz="1700" b="1" smtClean="0">
              <a:solidFill>
                <a:schemeClr val="bg1"/>
              </a:solidFill>
            </a:endParaRPr>
          </a:p>
        </p:txBody>
      </p:sp>
      <p:sp>
        <p:nvSpPr>
          <p:cNvPr id="78852" name="Rectangle 4"/>
          <p:cNvSpPr>
            <a:spLocks noGrp="1" noChangeArrowheads="1" noTextEdit="1"/>
          </p:cNvSpPr>
          <p:nvPr>
            <p:ph type="chart" sz="half" idx="2"/>
          </p:nvPr>
        </p:nvSpPr>
        <p:spPr>
          <a:solidFill>
            <a:srgbClr val="FFFF00"/>
          </a:solidFill>
          <a:ln>
            <a:solidFill>
              <a:srgbClr val="FFFF00"/>
            </a:solidFill>
            <a:miter lim="800000"/>
            <a:headEnd/>
            <a:tailEnd/>
          </a:ln>
        </p:spPr>
      </p:sp>
      <p:pic>
        <p:nvPicPr>
          <p:cNvPr id="78853" name="Picture 5" descr="placeres  Au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0563" y="1600200"/>
            <a:ext cx="4248150" cy="4537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8854" name="Rectangle 6"/>
          <p:cNvSpPr>
            <a:spLocks noChangeArrowheads="1"/>
          </p:cNvSpPr>
          <p:nvPr/>
        </p:nvSpPr>
        <p:spPr bwMode="auto">
          <a:xfrm>
            <a:off x="42863" y="42863"/>
            <a:ext cx="9036050" cy="677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s-PE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Text Box 2"/>
          <p:cNvSpPr txBox="1">
            <a:spLocks noChangeArrowheads="1"/>
          </p:cNvSpPr>
          <p:nvPr/>
        </p:nvSpPr>
        <p:spPr bwMode="auto">
          <a:xfrm>
            <a:off x="457200" y="381000"/>
            <a:ext cx="8305800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s-MX" sz="3000" b="1">
                <a:solidFill>
                  <a:srgbClr val="FFCC66"/>
                </a:solidFill>
                <a:latin typeface="Arial Narrow" pitchFamily="34" charset="0"/>
                <a:cs typeface="Times New Roman" pitchFamily="18" charset="0"/>
              </a:rPr>
              <a:t>ANTECEDENTES</a:t>
            </a:r>
            <a:endParaRPr lang="es-ES" sz="3000">
              <a:solidFill>
                <a:srgbClr val="FFCC66"/>
              </a:solidFill>
            </a:endParaRPr>
          </a:p>
        </p:txBody>
      </p:sp>
      <p:sp>
        <p:nvSpPr>
          <p:cNvPr id="79875" name="Text Box 3"/>
          <p:cNvSpPr txBox="1">
            <a:spLocks noChangeArrowheads="1"/>
          </p:cNvSpPr>
          <p:nvPr/>
        </p:nvSpPr>
        <p:spPr bwMode="auto">
          <a:xfrm>
            <a:off x="381000" y="1295400"/>
            <a:ext cx="8382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/>
              <a:t>hhh</a:t>
            </a:r>
            <a:endParaRPr lang="es-ES"/>
          </a:p>
        </p:txBody>
      </p:sp>
      <p:sp>
        <p:nvSpPr>
          <p:cNvPr id="79876" name="Text Box 5"/>
          <p:cNvSpPr txBox="1">
            <a:spLocks noChangeArrowheads="1"/>
          </p:cNvSpPr>
          <p:nvPr/>
        </p:nvSpPr>
        <p:spPr bwMode="auto">
          <a:xfrm>
            <a:off x="457200" y="1219200"/>
            <a:ext cx="8229600" cy="5370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01613" indent="-201613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663575" indent="-206375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Font typeface="Wingdings" pitchFamily="2" charset="2"/>
              <a:buChar char="§"/>
            </a:pPr>
            <a:r>
              <a:rPr lang="es-MX" sz="2000" b="1">
                <a:solidFill>
                  <a:srgbClr val="FFFFFF"/>
                </a:solidFill>
                <a:latin typeface="Arial Narrow" pitchFamily="34" charset="0"/>
                <a:cs typeface="Times New Roman" pitchFamily="18" charset="0"/>
              </a:rPr>
              <a:t>La preocupación por la ecología ha surgido desde hace tres décadas.</a:t>
            </a:r>
            <a:endParaRPr lang="es-ES" sz="2000">
              <a:solidFill>
                <a:srgbClr val="FFFFFF"/>
              </a:solidFill>
              <a:cs typeface="Times New Roman" pitchFamily="18" charset="0"/>
            </a:endParaRPr>
          </a:p>
          <a:p>
            <a:pPr algn="just" eaLnBrk="1" hangingPunct="1">
              <a:spcBef>
                <a:spcPct val="50000"/>
              </a:spcBef>
              <a:buFont typeface="Wingdings" pitchFamily="2" charset="2"/>
              <a:buChar char="§"/>
            </a:pPr>
            <a:r>
              <a:rPr lang="es-MX" sz="2000" b="1">
                <a:solidFill>
                  <a:srgbClr val="FFFFFF"/>
                </a:solidFill>
                <a:latin typeface="Arial Narrow" pitchFamily="34" charset="0"/>
                <a:cs typeface="Times New Roman" pitchFamily="18" charset="0"/>
              </a:rPr>
              <a:t>Primera reunión sobre Medio ambiente : Conferencia sobre el Medio Humano – 1972  ONU – ESTOCOLMO – 113 Naciones. </a:t>
            </a:r>
            <a:endParaRPr lang="es-ES" sz="2000">
              <a:solidFill>
                <a:srgbClr val="FFFFFF"/>
              </a:solidFill>
              <a:cs typeface="Times New Roman" pitchFamily="18" charset="0"/>
            </a:endParaRPr>
          </a:p>
          <a:p>
            <a:pPr algn="just" eaLnBrk="1" hangingPunct="1">
              <a:spcBef>
                <a:spcPct val="50000"/>
              </a:spcBef>
              <a:buFont typeface="Wingdings" pitchFamily="2" charset="2"/>
              <a:buChar char="§"/>
            </a:pPr>
            <a:r>
              <a:rPr lang="es-MX" sz="2000" b="1">
                <a:solidFill>
                  <a:srgbClr val="FFFFFF"/>
                </a:solidFill>
                <a:latin typeface="Arial Narrow" pitchFamily="34" charset="0"/>
                <a:cs typeface="Times New Roman" pitchFamily="18" charset="0"/>
              </a:rPr>
              <a:t>En 1983 la ONU estableció la Comisión Mundial sobre Medio Ambiente y el Desarrollo. En 1987 emitió un reporte : “NUESTRO FUTURO COMUN”, que establece lo siguiente: </a:t>
            </a:r>
            <a:endParaRPr lang="es-ES" sz="2000">
              <a:solidFill>
                <a:srgbClr val="FFFFFF"/>
              </a:solidFill>
              <a:cs typeface="Times New Roman" pitchFamily="18" charset="0"/>
            </a:endParaRPr>
          </a:p>
          <a:p>
            <a:pPr lvl="1" algn="just" eaLnBrk="1" hangingPunct="1">
              <a:lnSpc>
                <a:spcPct val="80000"/>
              </a:lnSpc>
              <a:spcBef>
                <a:spcPct val="50000"/>
              </a:spcBef>
              <a:buFontTx/>
              <a:buChar char="o"/>
            </a:pPr>
            <a:r>
              <a:rPr lang="es-MX" sz="2000" b="1" i="1">
                <a:solidFill>
                  <a:srgbClr val="FFFFCC"/>
                </a:solidFill>
                <a:latin typeface="Arial Narrow" pitchFamily="34" charset="0"/>
                <a:cs typeface="Times New Roman" pitchFamily="18" charset="0"/>
              </a:rPr>
              <a:t>La humanidad debe cambiar modalidades de vida y de interacción comercial para evitar una era de inaceptables niveles de sufrimiento humano y degradación ecológica.</a:t>
            </a:r>
            <a:endParaRPr lang="es-ES" sz="2000">
              <a:solidFill>
                <a:srgbClr val="FFFFCC"/>
              </a:solidFill>
              <a:cs typeface="Times New Roman" pitchFamily="18" charset="0"/>
            </a:endParaRPr>
          </a:p>
          <a:p>
            <a:pPr lvl="1" algn="just" eaLnBrk="1" hangingPunct="1">
              <a:lnSpc>
                <a:spcPct val="80000"/>
              </a:lnSpc>
              <a:spcBef>
                <a:spcPct val="50000"/>
              </a:spcBef>
              <a:buFontTx/>
              <a:buChar char="o"/>
            </a:pPr>
            <a:r>
              <a:rPr lang="es-MX" sz="2000" b="1" i="1">
                <a:solidFill>
                  <a:srgbClr val="FFFFCC"/>
                </a:solidFill>
                <a:latin typeface="Arial Narrow" pitchFamily="34" charset="0"/>
                <a:cs typeface="Times New Roman" pitchFamily="18" charset="0"/>
              </a:rPr>
              <a:t>La economía mundial debe satisfacer las necesidades y aspiraciones legitimas de la población.</a:t>
            </a:r>
            <a:endParaRPr lang="es-ES" sz="2000">
              <a:solidFill>
                <a:srgbClr val="FFFFCC"/>
              </a:solidFill>
              <a:cs typeface="Times New Roman" pitchFamily="18" charset="0"/>
            </a:endParaRPr>
          </a:p>
          <a:p>
            <a:pPr lvl="1" algn="just" eaLnBrk="1" hangingPunct="1">
              <a:lnSpc>
                <a:spcPct val="80000"/>
              </a:lnSpc>
              <a:spcBef>
                <a:spcPct val="50000"/>
              </a:spcBef>
              <a:buFontTx/>
              <a:buChar char="o"/>
            </a:pPr>
            <a:r>
              <a:rPr lang="es-MX" sz="2000" b="1" i="1">
                <a:solidFill>
                  <a:srgbClr val="FFFFCC"/>
                </a:solidFill>
                <a:latin typeface="Arial Narrow" pitchFamily="34" charset="0"/>
                <a:cs typeface="Times New Roman" pitchFamily="18" charset="0"/>
              </a:rPr>
              <a:t>El crecimiento debe guardar correlación con el carácter finito de los recursos del planeta.  </a:t>
            </a:r>
          </a:p>
          <a:p>
            <a:pPr algn="just" eaLnBrk="1" hangingPunct="1">
              <a:lnSpc>
                <a:spcPct val="90000"/>
              </a:lnSpc>
              <a:spcBef>
                <a:spcPct val="50000"/>
              </a:spcBef>
              <a:buFont typeface="Wingdings" pitchFamily="2" charset="2"/>
              <a:buChar char="§"/>
            </a:pPr>
            <a:r>
              <a:rPr lang="es-MX" sz="2000" b="1">
                <a:solidFill>
                  <a:srgbClr val="FFFFFF"/>
                </a:solidFill>
                <a:latin typeface="Arial Narrow" pitchFamily="34" charset="0"/>
                <a:cs typeface="Times New Roman" pitchFamily="18" charset="0"/>
              </a:rPr>
              <a:t>DESARROLLO SOSTENIBLE : “Aquel que satisface las necesidades actuales sin socavar la capacidad de las generaciones futuras para satisfacer los riesgos”.  </a:t>
            </a:r>
            <a:endParaRPr lang="es-ES" sz="200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Text Box 2"/>
          <p:cNvSpPr txBox="1">
            <a:spLocks noChangeArrowheads="1"/>
          </p:cNvSpPr>
          <p:nvPr/>
        </p:nvSpPr>
        <p:spPr bwMode="auto">
          <a:xfrm>
            <a:off x="457200" y="533400"/>
            <a:ext cx="8305800" cy="5883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8925" indent="-288925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Font typeface="Wingdings" pitchFamily="2" charset="2"/>
              <a:buChar char="§"/>
            </a:pPr>
            <a:r>
              <a:rPr lang="es-MX" sz="2000" b="1">
                <a:solidFill>
                  <a:srgbClr val="FFFFFF"/>
                </a:solidFill>
                <a:latin typeface="Arial Narrow" pitchFamily="34" charset="0"/>
                <a:cs typeface="Times New Roman" pitchFamily="18" charset="0"/>
              </a:rPr>
              <a:t>En 1989 la ONU realiza la Conferencia sobre el Medio Ambiente y el Desarrollo (Planificación).</a:t>
            </a:r>
            <a:endParaRPr lang="es-ES" sz="2000">
              <a:solidFill>
                <a:srgbClr val="FFFFFF"/>
              </a:solidFill>
              <a:cs typeface="Times New Roman" pitchFamily="18" charset="0"/>
            </a:endParaRPr>
          </a:p>
          <a:p>
            <a:pPr algn="just" eaLnBrk="1" hangingPunct="1">
              <a:spcBef>
                <a:spcPct val="50000"/>
              </a:spcBef>
              <a:buFont typeface="Wingdings" pitchFamily="2" charset="2"/>
              <a:buChar char="§"/>
            </a:pPr>
            <a:r>
              <a:rPr lang="es-MX" sz="2000" b="1">
                <a:solidFill>
                  <a:srgbClr val="FFFFFF"/>
                </a:solidFill>
                <a:latin typeface="Arial Narrow" pitchFamily="34" charset="0"/>
                <a:cs typeface="Times New Roman" pitchFamily="18" charset="0"/>
              </a:rPr>
              <a:t>En 1992 se realiza la Conferencia de Río, con la participación de 179 países. Se formulan 2 declaraciones de Principios, que un Programa de Acción y 2 Acuerdos Internacionales.</a:t>
            </a:r>
            <a:endParaRPr lang="es-ES" sz="2000">
              <a:solidFill>
                <a:srgbClr val="FFFFFF"/>
              </a:solidFill>
              <a:cs typeface="Times New Roman" pitchFamily="18" charset="0"/>
            </a:endParaRPr>
          </a:p>
          <a:p>
            <a:pPr algn="just" eaLnBrk="1" hangingPunct="1">
              <a:lnSpc>
                <a:spcPct val="50000"/>
              </a:lnSpc>
              <a:spcBef>
                <a:spcPct val="50000"/>
              </a:spcBef>
            </a:pPr>
            <a:endParaRPr lang="es-ES" sz="2000">
              <a:solidFill>
                <a:srgbClr val="FFFFFF"/>
              </a:solidFill>
              <a:cs typeface="Times New Roman" pitchFamily="18" charset="0"/>
            </a:endParaRPr>
          </a:p>
          <a:p>
            <a:pPr algn="just" eaLnBrk="1" hangingPunct="1">
              <a:spcBef>
                <a:spcPct val="50000"/>
              </a:spcBef>
            </a:pPr>
            <a:r>
              <a:rPr lang="es-MX" sz="2000" b="1">
                <a:solidFill>
                  <a:srgbClr val="FFFFCC"/>
                </a:solidFill>
                <a:latin typeface="Arial Narrow" pitchFamily="34" charset="0"/>
                <a:cs typeface="Times New Roman" pitchFamily="18" charset="0"/>
              </a:rPr>
              <a:t>DECLARACIONES :</a:t>
            </a:r>
            <a:endParaRPr lang="es-ES" sz="2000">
              <a:solidFill>
                <a:srgbClr val="FFFFCC"/>
              </a:solidFill>
              <a:cs typeface="Times New Roman" pitchFamily="18" charset="0"/>
            </a:endParaRPr>
          </a:p>
          <a:p>
            <a:pPr algn="just" eaLnBrk="1" hangingPunct="1">
              <a:spcBef>
                <a:spcPct val="50000"/>
              </a:spcBef>
              <a:buFont typeface="Wingdings" pitchFamily="2" charset="2"/>
              <a:buChar char="v"/>
            </a:pPr>
            <a:r>
              <a:rPr lang="es-MX" sz="2000" b="1">
                <a:solidFill>
                  <a:srgbClr val="FFFFFF"/>
                </a:solidFill>
                <a:latin typeface="Arial Narrow" pitchFamily="34" charset="0"/>
                <a:cs typeface="Times New Roman" pitchFamily="18" charset="0"/>
              </a:rPr>
              <a:t>Declaración sobre el Medio Ambiente y el Desarrollo.</a:t>
            </a:r>
            <a:endParaRPr lang="es-ES" sz="2000">
              <a:solidFill>
                <a:srgbClr val="FFFFFF"/>
              </a:solidFill>
              <a:cs typeface="Times New Roman" pitchFamily="18" charset="0"/>
            </a:endParaRPr>
          </a:p>
          <a:p>
            <a:pPr algn="just" eaLnBrk="1" hangingPunct="1">
              <a:spcBef>
                <a:spcPct val="50000"/>
              </a:spcBef>
              <a:buFont typeface="Wingdings" pitchFamily="2" charset="2"/>
              <a:buChar char="v"/>
            </a:pPr>
            <a:r>
              <a:rPr lang="es-MX" sz="2000" b="1">
                <a:solidFill>
                  <a:srgbClr val="FFFFFF"/>
                </a:solidFill>
                <a:latin typeface="Arial Narrow" pitchFamily="34" charset="0"/>
                <a:cs typeface="Times New Roman" pitchFamily="18" charset="0"/>
              </a:rPr>
              <a:t>Declaración de Principios para el Desarrollo Sostenible de los Bosques.  </a:t>
            </a:r>
            <a:endParaRPr lang="es-ES" sz="2000">
              <a:solidFill>
                <a:srgbClr val="FFFFFF"/>
              </a:solidFill>
              <a:cs typeface="Times New Roman" pitchFamily="18" charset="0"/>
            </a:endParaRPr>
          </a:p>
          <a:p>
            <a:pPr algn="just" eaLnBrk="1" hangingPunct="1">
              <a:lnSpc>
                <a:spcPct val="50000"/>
              </a:lnSpc>
              <a:spcBef>
                <a:spcPct val="50000"/>
              </a:spcBef>
            </a:pPr>
            <a:r>
              <a:rPr lang="es-MX" sz="2000" b="1">
                <a:solidFill>
                  <a:srgbClr val="FFFFFF"/>
                </a:solidFill>
                <a:latin typeface="Arial Narrow" pitchFamily="34" charset="0"/>
                <a:cs typeface="Times New Roman" pitchFamily="18" charset="0"/>
              </a:rPr>
              <a:t> </a:t>
            </a:r>
            <a:endParaRPr lang="es-ES" sz="2000">
              <a:solidFill>
                <a:srgbClr val="FFFFFF"/>
              </a:solidFill>
              <a:cs typeface="Times New Roman" pitchFamily="18" charset="0"/>
            </a:endParaRPr>
          </a:p>
          <a:p>
            <a:pPr algn="just" eaLnBrk="1" hangingPunct="1">
              <a:spcBef>
                <a:spcPct val="50000"/>
              </a:spcBef>
            </a:pPr>
            <a:r>
              <a:rPr lang="es-MX" sz="2000" b="1">
                <a:solidFill>
                  <a:srgbClr val="FFFFCC"/>
                </a:solidFill>
                <a:latin typeface="Arial Narrow" pitchFamily="34" charset="0"/>
                <a:cs typeface="Times New Roman" pitchFamily="18" charset="0"/>
              </a:rPr>
              <a:t>CONVENIOS :</a:t>
            </a:r>
            <a:endParaRPr lang="es-ES" sz="2000">
              <a:solidFill>
                <a:srgbClr val="FFFFCC"/>
              </a:solidFill>
              <a:cs typeface="Times New Roman" pitchFamily="18" charset="0"/>
            </a:endParaRPr>
          </a:p>
          <a:p>
            <a:pPr algn="just" eaLnBrk="1" hangingPunct="1">
              <a:spcBef>
                <a:spcPct val="50000"/>
              </a:spcBef>
              <a:buFont typeface="Wingdings" pitchFamily="2" charset="2"/>
              <a:buChar char="v"/>
            </a:pPr>
            <a:r>
              <a:rPr lang="es-MX" sz="2000">
                <a:solidFill>
                  <a:srgbClr val="FFFFFF"/>
                </a:solidFill>
                <a:cs typeface="Times New Roman" pitchFamily="18" charset="0"/>
              </a:rPr>
              <a:t> </a:t>
            </a:r>
            <a:r>
              <a:rPr lang="es-MX" sz="2000" b="1">
                <a:solidFill>
                  <a:srgbClr val="FFFFFF"/>
                </a:solidFill>
                <a:latin typeface="Arial Narrow" pitchFamily="34" charset="0"/>
                <a:cs typeface="Times New Roman" pitchFamily="18" charset="0"/>
              </a:rPr>
              <a:t>Convenio Marco de las Naciones Unidas.</a:t>
            </a:r>
          </a:p>
          <a:p>
            <a:pPr algn="just" eaLnBrk="1" hangingPunct="1">
              <a:spcBef>
                <a:spcPct val="50000"/>
              </a:spcBef>
              <a:buFont typeface="Wingdings" pitchFamily="2" charset="2"/>
              <a:buChar char="v"/>
            </a:pPr>
            <a:r>
              <a:rPr lang="es-MX" sz="2000" b="1">
                <a:solidFill>
                  <a:srgbClr val="FFFFFF"/>
                </a:solidFill>
                <a:latin typeface="Arial Narrow" pitchFamily="34" charset="0"/>
                <a:cs typeface="Times New Roman" pitchFamily="18" charset="0"/>
              </a:rPr>
              <a:t> Convenio sobre Diversidad Biológica. </a:t>
            </a:r>
            <a:endParaRPr lang="es-ES" sz="2000">
              <a:solidFill>
                <a:srgbClr val="FFFFFF"/>
              </a:solidFill>
              <a:cs typeface="Times New Roman" pitchFamily="18" charset="0"/>
            </a:endParaRPr>
          </a:p>
          <a:p>
            <a:pPr algn="just" eaLnBrk="1" hangingPunct="1">
              <a:lnSpc>
                <a:spcPct val="50000"/>
              </a:lnSpc>
              <a:spcBef>
                <a:spcPct val="50000"/>
              </a:spcBef>
            </a:pPr>
            <a:endParaRPr lang="es-MX" sz="2000" b="1">
              <a:solidFill>
                <a:srgbClr val="FFFFFF"/>
              </a:solidFill>
              <a:latin typeface="Arial Narrow" pitchFamily="34" charset="0"/>
              <a:cs typeface="Times New Roman" pitchFamily="18" charset="0"/>
            </a:endParaRPr>
          </a:p>
          <a:p>
            <a:pPr algn="just" eaLnBrk="1" hangingPunct="1">
              <a:spcBef>
                <a:spcPct val="50000"/>
              </a:spcBef>
            </a:pPr>
            <a:r>
              <a:rPr lang="es-MX" sz="2000" b="1">
                <a:solidFill>
                  <a:srgbClr val="FFFFCC"/>
                </a:solidFill>
                <a:latin typeface="Arial Narrow" pitchFamily="34" charset="0"/>
                <a:cs typeface="Times New Roman" pitchFamily="18" charset="0"/>
              </a:rPr>
              <a:t>PROGRAMA :    </a:t>
            </a:r>
            <a:r>
              <a:rPr lang="es-MX" sz="2000" b="1">
                <a:solidFill>
                  <a:srgbClr val="FFFFFF"/>
                </a:solidFill>
                <a:latin typeface="Arial Narrow" pitchFamily="34" charset="0"/>
                <a:cs typeface="Times New Roman" pitchFamily="18" charset="0"/>
              </a:rPr>
              <a:t>Programa 21.</a:t>
            </a:r>
            <a:endParaRPr lang="es-ES" sz="200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0178" name="Group 2"/>
          <p:cNvGraphicFramePr>
            <a:graphicFrameLocks noGrp="1"/>
          </p:cNvGraphicFramePr>
          <p:nvPr/>
        </p:nvGraphicFramePr>
        <p:xfrm>
          <a:off x="468313" y="1268413"/>
          <a:ext cx="8350250" cy="6281737"/>
        </p:xfrm>
        <a:graphic>
          <a:graphicData uri="http://schemas.openxmlformats.org/drawingml/2006/table">
            <a:tbl>
              <a:tblPr/>
              <a:tblGrid>
                <a:gridCol w="2087562"/>
                <a:gridCol w="2089150"/>
                <a:gridCol w="2085975"/>
                <a:gridCol w="2087563"/>
              </a:tblGrid>
              <a:tr h="1310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PERIODO</a:t>
                      </a:r>
                      <a:endParaRPr kumimoji="0" lang="es-E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19" marB="45719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FF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TIPO DE DESARROLLO</a:t>
                      </a:r>
                      <a:endParaRPr kumimoji="0" lang="es-E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19" marB="4571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FF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OBJETIVOS</a:t>
                      </a:r>
                      <a:endParaRPr kumimoji="0" lang="es-E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19" marB="4571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FF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INSTRUMENTO PARA LA TOMA  DE DECISIONES</a:t>
                      </a:r>
                      <a:endParaRPr kumimoji="0" lang="es-E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19" marB="4571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FF66"/>
                    </a:solidFill>
                  </a:tcPr>
                </a:tc>
              </a:tr>
              <a:tr h="114296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23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Hasta 1970</a:t>
                      </a:r>
                      <a:endParaRPr kumimoji="0" lang="es-ES" sz="23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19" marB="4571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FF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23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Desarrollo económico</a:t>
                      </a:r>
                      <a:endParaRPr kumimoji="0" lang="es-ES" sz="23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19" marB="457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FF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23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Mejora de rentas</a:t>
                      </a:r>
                      <a:endParaRPr kumimoji="0" lang="es-ES" sz="23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19" marB="457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FF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23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Evaluación económica proy.</a:t>
                      </a:r>
                      <a:endParaRPr kumimoji="0" lang="es-ES" sz="23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19" marB="457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FF66"/>
                    </a:solidFill>
                  </a:tcPr>
                </a:tc>
              </a:tr>
              <a:tr h="14934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23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1970-1990</a:t>
                      </a:r>
                      <a:endParaRPr kumimoji="0" lang="es-ES" sz="23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19" marB="4571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FF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23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Desarrollo económico en función Medio Ambiente</a:t>
                      </a:r>
                      <a:endParaRPr kumimoji="0" lang="es-ES" sz="23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19" marB="457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FF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23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Mejora de calidad de vida</a:t>
                      </a:r>
                      <a:endParaRPr kumimoji="0" lang="es-ES" sz="23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19" marB="457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FF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23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Ordenación del territorio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23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EIA -SEIA</a:t>
                      </a:r>
                      <a:endParaRPr kumimoji="0" lang="es-ES" sz="23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19" marB="457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FF66"/>
                    </a:solidFill>
                  </a:tcPr>
                </a:tc>
              </a:tr>
              <a:tr h="233469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23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1990</a:t>
                      </a:r>
                      <a:endParaRPr kumimoji="0" lang="es-ES" sz="23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19" marB="4571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FF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23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Desarrollo sostenible</a:t>
                      </a:r>
                      <a:endParaRPr kumimoji="0" lang="es-ES" sz="23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19" marB="457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FF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23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Mantenimiento de los Recursos</a:t>
                      </a:r>
                      <a:endParaRPr kumimoji="0" lang="es-ES" sz="23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19" marB="457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FF66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Char char="•"/>
                        <a:tabLst/>
                      </a:pPr>
                      <a:r>
                        <a:rPr kumimoji="0" lang="es-ES_tradnl" sz="23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Ordenación del territorio</a:t>
                      </a:r>
                    </a:p>
                    <a:p>
                      <a:pPr marL="177800" marR="0" lvl="0" indent="-1778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Char char="•"/>
                        <a:tabLst/>
                      </a:pPr>
                      <a:r>
                        <a:rPr kumimoji="0" lang="es-ES_tradnl" sz="23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EIA -SEIA</a:t>
                      </a:r>
                    </a:p>
                    <a:p>
                      <a:pPr marL="177800" marR="0" lvl="0" indent="-1778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Char char="•"/>
                        <a:tabLst/>
                      </a:pPr>
                      <a:r>
                        <a:rPr kumimoji="0" lang="es-ES_tradnl" sz="23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Planificación del uso de RR</a:t>
                      </a:r>
                      <a:endParaRPr kumimoji="0" lang="es-ES" sz="23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19" marB="457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FF66"/>
                    </a:solidFill>
                  </a:tcPr>
                </a:tc>
              </a:tr>
            </a:tbl>
          </a:graphicData>
        </a:graphic>
      </p:graphicFrame>
      <p:sp>
        <p:nvSpPr>
          <p:cNvPr id="81949" name="Text Box 29"/>
          <p:cNvSpPr txBox="1">
            <a:spLocks noChangeArrowheads="1"/>
          </p:cNvSpPr>
          <p:nvPr/>
        </p:nvSpPr>
        <p:spPr bwMode="auto">
          <a:xfrm>
            <a:off x="1812925" y="330200"/>
            <a:ext cx="184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es-ES_tradnl">
              <a:latin typeface="Arial" pitchFamily="34" charset="0"/>
            </a:endParaRPr>
          </a:p>
        </p:txBody>
      </p:sp>
      <p:sp>
        <p:nvSpPr>
          <p:cNvPr id="81950" name="Line 30"/>
          <p:cNvSpPr>
            <a:spLocks noChangeShapeType="1"/>
          </p:cNvSpPr>
          <p:nvPr/>
        </p:nvSpPr>
        <p:spPr bwMode="auto">
          <a:xfrm>
            <a:off x="684213" y="5678488"/>
            <a:ext cx="0" cy="990600"/>
          </a:xfrm>
          <a:prstGeom prst="line">
            <a:avLst/>
          </a:prstGeom>
          <a:noFill/>
          <a:ln w="76200" cmpd="tri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PE"/>
          </a:p>
        </p:txBody>
      </p:sp>
      <p:sp>
        <p:nvSpPr>
          <p:cNvPr id="50207" name="Rectangle 31"/>
          <p:cNvSpPr>
            <a:spLocks noChangeArrowheads="1"/>
          </p:cNvSpPr>
          <p:nvPr/>
        </p:nvSpPr>
        <p:spPr bwMode="auto">
          <a:xfrm>
            <a:off x="1116013" y="333375"/>
            <a:ext cx="7345362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0" hangingPunct="0">
              <a:defRPr/>
            </a:pPr>
            <a:endParaRPr lang="es-ES_tradnl" sz="2800" b="1">
              <a:solidFill>
                <a:srgbClr val="9933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</a:endParaRPr>
          </a:p>
        </p:txBody>
      </p:sp>
      <p:sp>
        <p:nvSpPr>
          <p:cNvPr id="81952" name="Rectangle 32"/>
          <p:cNvSpPr>
            <a:spLocks noChangeArrowheads="1"/>
          </p:cNvSpPr>
          <p:nvPr/>
        </p:nvSpPr>
        <p:spPr bwMode="auto">
          <a:xfrm>
            <a:off x="611188" y="260350"/>
            <a:ext cx="7929562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eaLnBrk="0" hangingPunct="0"/>
            <a:r>
              <a:rPr lang="es-ES_tradnl" sz="2800" b="1">
                <a:solidFill>
                  <a:srgbClr val="FFCC66"/>
                </a:solidFill>
                <a:latin typeface="Arial" pitchFamily="34" charset="0"/>
              </a:rPr>
              <a:t>EL DESARROLLO EN LA RELACION ENTRE INDUSTRIA Y MEDIO AMBIENTE</a:t>
            </a:r>
          </a:p>
        </p:txBody>
      </p:sp>
      <p:sp>
        <p:nvSpPr>
          <p:cNvPr id="81953" name="Rectangle 33"/>
          <p:cNvSpPr>
            <a:spLocks noChangeArrowheads="1"/>
          </p:cNvSpPr>
          <p:nvPr/>
        </p:nvSpPr>
        <p:spPr bwMode="auto">
          <a:xfrm>
            <a:off x="73025" y="71438"/>
            <a:ext cx="9001125" cy="670401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s-PE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Text Box 2"/>
          <p:cNvSpPr txBox="1">
            <a:spLocks noChangeArrowheads="1"/>
          </p:cNvSpPr>
          <p:nvPr/>
        </p:nvSpPr>
        <p:spPr bwMode="auto">
          <a:xfrm>
            <a:off x="533400" y="574675"/>
            <a:ext cx="8153400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s-ES" sz="3000" b="1">
                <a:solidFill>
                  <a:srgbClr val="FFCC66"/>
                </a:solidFill>
                <a:latin typeface="Arial Narrow" pitchFamily="34" charset="0"/>
              </a:rPr>
              <a:t>TENDENCIAS ACTUALES</a:t>
            </a:r>
            <a:endParaRPr lang="es-ES" sz="3000">
              <a:solidFill>
                <a:srgbClr val="FFCC66"/>
              </a:solidFill>
            </a:endParaRPr>
          </a:p>
        </p:txBody>
      </p:sp>
      <p:sp>
        <p:nvSpPr>
          <p:cNvPr id="82947" name="Text Box 3"/>
          <p:cNvSpPr txBox="1">
            <a:spLocks noChangeArrowheads="1"/>
          </p:cNvSpPr>
          <p:nvPr/>
        </p:nvSpPr>
        <p:spPr bwMode="auto">
          <a:xfrm>
            <a:off x="533400" y="1565275"/>
            <a:ext cx="8153400" cy="491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8925" indent="-288925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952500" indent="-3746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just" eaLnBrk="1" hangingPunct="1">
              <a:lnSpc>
                <a:spcPct val="90000"/>
              </a:lnSpc>
              <a:spcBef>
                <a:spcPct val="50000"/>
              </a:spcBef>
              <a:buFont typeface="Wingdings" pitchFamily="2" charset="2"/>
              <a:buChar char="§"/>
            </a:pPr>
            <a:r>
              <a:rPr lang="es-MX" sz="2000" b="1">
                <a:solidFill>
                  <a:srgbClr val="FFFFCC"/>
                </a:solidFill>
                <a:latin typeface="Arial Narrow" pitchFamily="34" charset="0"/>
                <a:cs typeface="Times New Roman" pitchFamily="18" charset="0"/>
              </a:rPr>
              <a:t>   TRES TENDENCIAS </a:t>
            </a:r>
            <a:endParaRPr lang="es-ES" sz="2000">
              <a:solidFill>
                <a:srgbClr val="FFFFCC"/>
              </a:solidFill>
              <a:cs typeface="Times New Roman" pitchFamily="18" charset="0"/>
            </a:endParaRPr>
          </a:p>
          <a:p>
            <a:pPr lvl="1" algn="just" eaLnBrk="1" hangingPunct="1">
              <a:lnSpc>
                <a:spcPct val="90000"/>
              </a:lnSpc>
              <a:spcBef>
                <a:spcPct val="50000"/>
              </a:spcBef>
              <a:buFont typeface="Wingdings" pitchFamily="2" charset="2"/>
              <a:buChar char="v"/>
            </a:pPr>
            <a:r>
              <a:rPr lang="es-MX" sz="2000" b="1">
                <a:solidFill>
                  <a:srgbClr val="FFFFFF"/>
                </a:solidFill>
                <a:latin typeface="Arial Narrow" pitchFamily="34" charset="0"/>
                <a:cs typeface="Times New Roman" pitchFamily="18" charset="0"/>
              </a:rPr>
              <a:t>Globalización de la Economía </a:t>
            </a:r>
            <a:endParaRPr lang="es-ES" sz="2000">
              <a:solidFill>
                <a:srgbClr val="FFFFFF"/>
              </a:solidFill>
              <a:cs typeface="Times New Roman" pitchFamily="18" charset="0"/>
            </a:endParaRPr>
          </a:p>
          <a:p>
            <a:pPr lvl="1" algn="just" eaLnBrk="1" hangingPunct="1">
              <a:lnSpc>
                <a:spcPct val="90000"/>
              </a:lnSpc>
              <a:spcBef>
                <a:spcPct val="50000"/>
              </a:spcBef>
              <a:buFont typeface="Wingdings" pitchFamily="2" charset="2"/>
              <a:buChar char="v"/>
            </a:pPr>
            <a:r>
              <a:rPr lang="es-MX" sz="2000" b="1">
                <a:solidFill>
                  <a:srgbClr val="FFFFFF"/>
                </a:solidFill>
                <a:latin typeface="Arial Narrow" pitchFamily="34" charset="0"/>
                <a:cs typeface="Times New Roman" pitchFamily="18" charset="0"/>
              </a:rPr>
              <a:t>Revolución de las Comunicaciones e Informática. </a:t>
            </a:r>
            <a:endParaRPr lang="es-ES" sz="2000">
              <a:solidFill>
                <a:srgbClr val="FFFFFF"/>
              </a:solidFill>
              <a:cs typeface="Times New Roman" pitchFamily="18" charset="0"/>
            </a:endParaRPr>
          </a:p>
          <a:p>
            <a:pPr lvl="1" algn="just" eaLnBrk="1" hangingPunct="1">
              <a:lnSpc>
                <a:spcPct val="90000"/>
              </a:lnSpc>
              <a:spcBef>
                <a:spcPct val="50000"/>
              </a:spcBef>
              <a:buFont typeface="Wingdings" pitchFamily="2" charset="2"/>
              <a:buChar char="v"/>
            </a:pPr>
            <a:r>
              <a:rPr lang="es-MX" sz="2000" b="1">
                <a:solidFill>
                  <a:srgbClr val="FFFFFF"/>
                </a:solidFill>
                <a:latin typeface="Arial Narrow" pitchFamily="34" charset="0"/>
                <a:cs typeface="Times New Roman" pitchFamily="18" charset="0"/>
              </a:rPr>
              <a:t>Conservación del Medio Ambiente.  </a:t>
            </a:r>
            <a:endParaRPr lang="es-ES" sz="2000">
              <a:solidFill>
                <a:srgbClr val="FFFFFF"/>
              </a:solidFill>
              <a:cs typeface="Times New Roman" pitchFamily="18" charset="0"/>
            </a:endParaRPr>
          </a:p>
          <a:p>
            <a:pPr algn="just" eaLnBrk="1" hangingPunct="1">
              <a:lnSpc>
                <a:spcPct val="90000"/>
              </a:lnSpc>
              <a:spcBef>
                <a:spcPct val="50000"/>
              </a:spcBef>
            </a:pPr>
            <a:r>
              <a:rPr lang="es-MX" sz="2000" b="1">
                <a:solidFill>
                  <a:srgbClr val="FFFFFF"/>
                </a:solidFill>
                <a:latin typeface="Arial Narrow" pitchFamily="34" charset="0"/>
                <a:cs typeface="Times New Roman" pitchFamily="18" charset="0"/>
              </a:rPr>
              <a:t> </a:t>
            </a:r>
            <a:endParaRPr lang="es-ES" sz="2000">
              <a:solidFill>
                <a:srgbClr val="FFFFFF"/>
              </a:solidFill>
              <a:cs typeface="Times New Roman" pitchFamily="18" charset="0"/>
            </a:endParaRPr>
          </a:p>
          <a:p>
            <a:pPr algn="just" eaLnBrk="1" hangingPunct="1">
              <a:lnSpc>
                <a:spcPct val="90000"/>
              </a:lnSpc>
              <a:spcBef>
                <a:spcPct val="50000"/>
              </a:spcBef>
              <a:buFont typeface="Wingdings" pitchFamily="2" charset="2"/>
              <a:buChar char="§"/>
            </a:pPr>
            <a:r>
              <a:rPr lang="es-MX" sz="2000" b="1">
                <a:solidFill>
                  <a:srgbClr val="FFFFCC"/>
                </a:solidFill>
                <a:latin typeface="Arial Narrow" pitchFamily="34" charset="0"/>
                <a:cs typeface="Times New Roman" pitchFamily="18" charset="0"/>
              </a:rPr>
              <a:t>¿QUÉ SE PIENSA MUNDIALMENTE DE UNA ENTIDAD AMBIENTALMENTE AMIGABLE?</a:t>
            </a:r>
            <a:endParaRPr lang="es-ES" sz="2000">
              <a:solidFill>
                <a:srgbClr val="FFFFCC"/>
              </a:solidFill>
              <a:cs typeface="Times New Roman" pitchFamily="18" charset="0"/>
            </a:endParaRPr>
          </a:p>
          <a:p>
            <a:pPr lvl="1" algn="just" eaLnBrk="1" hangingPunct="1">
              <a:lnSpc>
                <a:spcPct val="90000"/>
              </a:lnSpc>
              <a:spcBef>
                <a:spcPct val="50000"/>
              </a:spcBef>
              <a:buFont typeface="Wingdings" pitchFamily="2" charset="2"/>
              <a:buChar char="v"/>
            </a:pPr>
            <a:r>
              <a:rPr lang="es-MX" sz="2000" b="1">
                <a:solidFill>
                  <a:srgbClr val="FFFFFF"/>
                </a:solidFill>
                <a:latin typeface="Arial Narrow" pitchFamily="34" charset="0"/>
                <a:cs typeface="Times New Roman" pitchFamily="18" charset="0"/>
              </a:rPr>
              <a:t>Es competitiva. </a:t>
            </a:r>
          </a:p>
          <a:p>
            <a:pPr lvl="1" algn="just" eaLnBrk="1" hangingPunct="1">
              <a:lnSpc>
                <a:spcPct val="90000"/>
              </a:lnSpc>
              <a:spcBef>
                <a:spcPct val="50000"/>
              </a:spcBef>
              <a:buFont typeface="Wingdings" pitchFamily="2" charset="2"/>
              <a:buChar char="v"/>
            </a:pPr>
            <a:r>
              <a:rPr lang="es-MX" sz="2000" b="1">
                <a:solidFill>
                  <a:srgbClr val="FFFFFF"/>
                </a:solidFill>
                <a:latin typeface="Arial Narrow" pitchFamily="34" charset="0"/>
                <a:cs typeface="Times New Roman" pitchFamily="18" charset="0"/>
              </a:rPr>
              <a:t>Tiene un buen producto o servicio. </a:t>
            </a:r>
          </a:p>
          <a:p>
            <a:pPr lvl="1" algn="just" eaLnBrk="1" hangingPunct="1">
              <a:lnSpc>
                <a:spcPct val="90000"/>
              </a:lnSpc>
              <a:spcBef>
                <a:spcPct val="50000"/>
              </a:spcBef>
              <a:buFont typeface="Wingdings" pitchFamily="2" charset="2"/>
              <a:buChar char="v"/>
            </a:pPr>
            <a:r>
              <a:rPr lang="es-MX" sz="2000" b="1">
                <a:solidFill>
                  <a:srgbClr val="FFFFFF"/>
                </a:solidFill>
                <a:latin typeface="Arial Narrow" pitchFamily="34" charset="0"/>
                <a:cs typeface="Times New Roman" pitchFamily="18" charset="0"/>
              </a:rPr>
              <a:t>Se preocupa por la comunidad.</a:t>
            </a:r>
          </a:p>
          <a:p>
            <a:pPr lvl="1" algn="just" eaLnBrk="1" hangingPunct="1">
              <a:lnSpc>
                <a:spcPct val="90000"/>
              </a:lnSpc>
              <a:spcBef>
                <a:spcPct val="50000"/>
              </a:spcBef>
              <a:buFont typeface="Wingdings" pitchFamily="2" charset="2"/>
              <a:buChar char="v"/>
            </a:pPr>
            <a:r>
              <a:rPr lang="es-MX" sz="2000" b="1">
                <a:solidFill>
                  <a:srgbClr val="FFFFFF"/>
                </a:solidFill>
                <a:latin typeface="Arial Narrow" pitchFamily="34" charset="0"/>
                <a:cs typeface="Times New Roman" pitchFamily="18" charset="0"/>
              </a:rPr>
              <a:t>Nos cuida.</a:t>
            </a:r>
          </a:p>
          <a:p>
            <a:pPr lvl="1" algn="just" eaLnBrk="1" hangingPunct="1">
              <a:lnSpc>
                <a:spcPct val="90000"/>
              </a:lnSpc>
              <a:spcBef>
                <a:spcPct val="50000"/>
              </a:spcBef>
              <a:buFont typeface="Wingdings" pitchFamily="2" charset="2"/>
              <a:buChar char="v"/>
            </a:pPr>
            <a:r>
              <a:rPr lang="es-MX" sz="2000" b="1">
                <a:solidFill>
                  <a:srgbClr val="FFFFFF"/>
                </a:solidFill>
                <a:latin typeface="Arial Narrow" pitchFamily="34" charset="0"/>
                <a:cs typeface="Times New Roman" pitchFamily="18" charset="0"/>
              </a:rPr>
              <a:t>Es un ejemplo a seguir.</a:t>
            </a:r>
            <a:r>
              <a:rPr lang="es-ES" sz="2000">
                <a:solidFill>
                  <a:srgbClr val="FFFFFF"/>
                </a:solidFill>
              </a:rPr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2"/>
          <p:cNvSpPr txBox="1">
            <a:spLocks noChangeArrowheads="1"/>
          </p:cNvSpPr>
          <p:nvPr/>
        </p:nvSpPr>
        <p:spPr bwMode="auto">
          <a:xfrm>
            <a:off x="539750" y="1484313"/>
            <a:ext cx="8077200" cy="2054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lnSpc>
                <a:spcPct val="115000"/>
              </a:lnSpc>
              <a:spcBef>
                <a:spcPct val="50000"/>
              </a:spcBef>
            </a:pPr>
            <a:r>
              <a:rPr lang="es-ES_tradnl" sz="2800">
                <a:solidFill>
                  <a:srgbClr val="FFFFFF"/>
                </a:solidFill>
                <a:latin typeface="Arial Rounded MT Bold" pitchFamily="34" charset="0"/>
              </a:rPr>
              <a:t>Desarrollo que satisfaga las necesidades del presente sin comprometer la habilidad de las futuras generaciones para satisfacer sus propias necesidades</a:t>
            </a:r>
            <a:endParaRPr lang="es-ES_tradnl" sz="2800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83971" name="Rectangle 3" descr="Mármol verde"/>
          <p:cNvSpPr>
            <a:spLocks noChangeArrowheads="1"/>
          </p:cNvSpPr>
          <p:nvPr/>
        </p:nvSpPr>
        <p:spPr bwMode="auto">
          <a:xfrm>
            <a:off x="492125" y="381000"/>
            <a:ext cx="847725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 anchor="ctr"/>
          <a:lstStyle/>
          <a:p>
            <a:pPr algn="ctr" eaLnBrk="0" hangingPunct="0"/>
            <a:r>
              <a:rPr lang="es-ES_tradnl" sz="3600" b="1">
                <a:solidFill>
                  <a:srgbClr val="FFCC66"/>
                </a:solidFill>
                <a:latin typeface="Arial" pitchFamily="34" charset="0"/>
              </a:rPr>
              <a:t>DESARROLLO SOSTENIBLE</a:t>
            </a:r>
          </a:p>
        </p:txBody>
      </p:sp>
      <p:sp>
        <p:nvSpPr>
          <p:cNvPr id="83972" name="Rectangle 4"/>
          <p:cNvSpPr>
            <a:spLocks noChangeArrowheads="1"/>
          </p:cNvSpPr>
          <p:nvPr/>
        </p:nvSpPr>
        <p:spPr bwMode="auto">
          <a:xfrm>
            <a:off x="539750" y="5407025"/>
            <a:ext cx="7997825" cy="75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cmpd="dbl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>
            <a:spAutoFit/>
          </a:bodyPr>
          <a:lstStyle/>
          <a:p>
            <a:pPr algn="ctr" defTabSz="762000" eaLnBrk="0" hangingPunct="0"/>
            <a:r>
              <a:rPr lang="es-ES_tradnl" sz="2200" b="1">
                <a:solidFill>
                  <a:srgbClr val="FFFFFF"/>
                </a:solidFill>
                <a:latin typeface="Arial Rounded MT Bold" pitchFamily="34" charset="0"/>
              </a:rPr>
              <a:t>Comisión Mundial sobre el Medio Ambiente y Desarrollo, 1987</a:t>
            </a:r>
            <a:endParaRPr lang="es-ES_tradnl" b="1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83973" name="Rectangle 5"/>
          <p:cNvSpPr>
            <a:spLocks noChangeArrowheads="1"/>
          </p:cNvSpPr>
          <p:nvPr/>
        </p:nvSpPr>
        <p:spPr bwMode="auto">
          <a:xfrm>
            <a:off x="3833813" y="26860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endParaRPr lang="es-PE"/>
          </a:p>
        </p:txBody>
      </p:sp>
      <p:pic>
        <p:nvPicPr>
          <p:cNvPr id="83974" name="Picture 6" descr="http://www.eula.cl/iconos/lamina021.jpg"/>
          <p:cNvPicPr preferRelativeResize="0">
            <a:picLocks noChangeAspect="1" noChangeArrowheads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275" y="3814763"/>
            <a:ext cx="1476375" cy="148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3975" name="Rectangle 7"/>
          <p:cNvSpPr>
            <a:spLocks noChangeArrowheads="1"/>
          </p:cNvSpPr>
          <p:nvPr/>
        </p:nvSpPr>
        <p:spPr bwMode="auto">
          <a:xfrm>
            <a:off x="73025" y="71438"/>
            <a:ext cx="9001125" cy="670401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s-PE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ext Box 2"/>
          <p:cNvSpPr txBox="1">
            <a:spLocks noChangeArrowheads="1"/>
          </p:cNvSpPr>
          <p:nvPr/>
        </p:nvSpPr>
        <p:spPr bwMode="auto">
          <a:xfrm>
            <a:off x="1219200" y="609600"/>
            <a:ext cx="6886575" cy="854075"/>
          </a:xfrm>
          <a:prstGeom prst="rect">
            <a:avLst/>
          </a:prstGeom>
          <a:gradFill rotWithShape="0">
            <a:gsLst>
              <a:gs pos="0">
                <a:schemeClr val="tx1"/>
              </a:gs>
              <a:gs pos="50000">
                <a:srgbClr val="FFFFCC"/>
              </a:gs>
              <a:gs pos="100000">
                <a:schemeClr val="tx1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s-MX" sz="5000" b="1">
                <a:latin typeface="Arial Narrow" pitchFamily="34" charset="0"/>
                <a:cs typeface="Times New Roman" pitchFamily="18" charset="0"/>
              </a:rPr>
              <a:t>BALANCE     ECOLOGICO</a:t>
            </a:r>
            <a:endParaRPr lang="es-ES" sz="5000"/>
          </a:p>
        </p:txBody>
      </p:sp>
      <p:sp>
        <p:nvSpPr>
          <p:cNvPr id="9219" name="Text Box 3"/>
          <p:cNvSpPr txBox="1">
            <a:spLocks noChangeArrowheads="1"/>
          </p:cNvSpPr>
          <p:nvPr/>
        </p:nvSpPr>
        <p:spPr bwMode="auto">
          <a:xfrm>
            <a:off x="152400" y="2514600"/>
            <a:ext cx="2590800" cy="1647825"/>
          </a:xfrm>
          <a:prstGeom prst="rect">
            <a:avLst/>
          </a:prstGeom>
          <a:gradFill rotWithShape="0">
            <a:gsLst>
              <a:gs pos="0">
                <a:schemeClr val="tx1"/>
              </a:gs>
              <a:gs pos="50000">
                <a:srgbClr val="FFFFCC"/>
              </a:gs>
              <a:gs pos="100000">
                <a:schemeClr val="tx1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lnSpc>
                <a:spcPct val="20000"/>
              </a:lnSpc>
              <a:spcBef>
                <a:spcPct val="50000"/>
              </a:spcBef>
              <a:defRPr/>
            </a:pPr>
            <a:endParaRPr lang="es-MX" sz="3000" b="1">
              <a:solidFill>
                <a:schemeClr val="accent2"/>
              </a:solidFill>
              <a:latin typeface="Arial Narrow" pitchFamily="34" charset="0"/>
              <a:cs typeface="Times New Roman" pitchFamily="18" charset="0"/>
            </a:endParaRPr>
          </a:p>
          <a:p>
            <a:pPr algn="ctr">
              <a:spcBef>
                <a:spcPct val="50000"/>
              </a:spcBef>
              <a:defRPr/>
            </a:pPr>
            <a:r>
              <a:rPr lang="es-MX" sz="3000" b="1">
                <a:solidFill>
                  <a:schemeClr val="accent2"/>
                </a:solidFill>
                <a:latin typeface="Arial Narrow" pitchFamily="34" charset="0"/>
                <a:cs typeface="Times New Roman" pitchFamily="18" charset="0"/>
              </a:rPr>
              <a:t>CRECIMIENTO ECONOMICO</a:t>
            </a:r>
          </a:p>
          <a:p>
            <a:pPr algn="ctr">
              <a:lnSpc>
                <a:spcPct val="20000"/>
              </a:lnSpc>
              <a:spcBef>
                <a:spcPct val="50000"/>
              </a:spcBef>
              <a:defRPr/>
            </a:pPr>
            <a:endParaRPr lang="es-ES" sz="3000">
              <a:solidFill>
                <a:schemeClr val="accent2"/>
              </a:solidFill>
            </a:endParaRPr>
          </a:p>
        </p:txBody>
      </p:sp>
      <p:sp>
        <p:nvSpPr>
          <p:cNvPr id="9220" name="Oval 4"/>
          <p:cNvSpPr>
            <a:spLocks noChangeArrowheads="1"/>
          </p:cNvSpPr>
          <p:nvPr/>
        </p:nvSpPr>
        <p:spPr bwMode="auto">
          <a:xfrm>
            <a:off x="3276600" y="2514600"/>
            <a:ext cx="2590800" cy="1676400"/>
          </a:xfrm>
          <a:prstGeom prst="ellipse">
            <a:avLst/>
          </a:prstGeom>
          <a:gradFill rotWithShape="0">
            <a:gsLst>
              <a:gs pos="0">
                <a:schemeClr val="tx1"/>
              </a:gs>
              <a:gs pos="50000">
                <a:srgbClr val="FFFFCC"/>
              </a:gs>
              <a:gs pos="100000">
                <a:schemeClr val="tx1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s-MX" sz="3000" b="1">
                <a:solidFill>
                  <a:schemeClr val="accent2"/>
                </a:solidFill>
                <a:latin typeface="Arial Narrow" pitchFamily="34" charset="0"/>
                <a:cs typeface="Times New Roman" pitchFamily="18" charset="0"/>
              </a:rPr>
              <a:t>DESARROLLO </a:t>
            </a:r>
          </a:p>
          <a:p>
            <a:pPr algn="ctr">
              <a:defRPr/>
            </a:pPr>
            <a:r>
              <a:rPr lang="es-MX" sz="3000" b="1">
                <a:solidFill>
                  <a:schemeClr val="accent2"/>
                </a:solidFill>
                <a:latin typeface="Arial Narrow" pitchFamily="34" charset="0"/>
                <a:cs typeface="Times New Roman" pitchFamily="18" charset="0"/>
              </a:rPr>
              <a:t>SOSTENIBLE</a:t>
            </a:r>
            <a:r>
              <a:rPr lang="es-ES" sz="3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9221" name="Text Box 5"/>
          <p:cNvSpPr txBox="1">
            <a:spLocks noChangeArrowheads="1"/>
          </p:cNvSpPr>
          <p:nvPr/>
        </p:nvSpPr>
        <p:spPr bwMode="auto">
          <a:xfrm>
            <a:off x="6400800" y="2438400"/>
            <a:ext cx="2590800" cy="1692275"/>
          </a:xfrm>
          <a:prstGeom prst="rect">
            <a:avLst/>
          </a:prstGeom>
          <a:gradFill rotWithShape="0">
            <a:gsLst>
              <a:gs pos="0">
                <a:schemeClr val="tx1"/>
              </a:gs>
              <a:gs pos="50000">
                <a:srgbClr val="FFFFCC"/>
              </a:gs>
              <a:gs pos="100000">
                <a:schemeClr val="tx1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lnSpc>
                <a:spcPct val="20000"/>
              </a:lnSpc>
              <a:spcBef>
                <a:spcPct val="50000"/>
              </a:spcBef>
              <a:defRPr/>
            </a:pPr>
            <a:endParaRPr lang="es-MX" sz="3000" b="1">
              <a:solidFill>
                <a:schemeClr val="accent2"/>
              </a:solidFill>
              <a:latin typeface="Arial Narrow" pitchFamily="34" charset="0"/>
              <a:cs typeface="Times New Roman" pitchFamily="18" charset="0"/>
            </a:endParaRPr>
          </a:p>
          <a:p>
            <a:pPr algn="ctr">
              <a:spcBef>
                <a:spcPct val="50000"/>
              </a:spcBef>
              <a:defRPr/>
            </a:pPr>
            <a:r>
              <a:rPr lang="es-MX" sz="3000" b="1">
                <a:solidFill>
                  <a:schemeClr val="accent2"/>
                </a:solidFill>
                <a:latin typeface="Arial Narrow" pitchFamily="34" charset="0"/>
                <a:cs typeface="Times New Roman" pitchFamily="18" charset="0"/>
              </a:rPr>
              <a:t>PROCESO SOCIAL </a:t>
            </a:r>
          </a:p>
          <a:p>
            <a:pPr algn="ctr">
              <a:lnSpc>
                <a:spcPct val="30000"/>
              </a:lnSpc>
              <a:spcBef>
                <a:spcPct val="50000"/>
              </a:spcBef>
              <a:defRPr/>
            </a:pPr>
            <a:endParaRPr lang="es-ES" sz="3000">
              <a:solidFill>
                <a:schemeClr val="accent2"/>
              </a:solidFill>
            </a:endParaRPr>
          </a:p>
        </p:txBody>
      </p:sp>
      <p:sp>
        <p:nvSpPr>
          <p:cNvPr id="84998" name="Text Box 6"/>
          <p:cNvSpPr txBox="1">
            <a:spLocks noChangeArrowheads="1"/>
          </p:cNvSpPr>
          <p:nvPr/>
        </p:nvSpPr>
        <p:spPr bwMode="auto">
          <a:xfrm>
            <a:off x="228600" y="5410200"/>
            <a:ext cx="5562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s-MX" b="1">
                <a:solidFill>
                  <a:srgbClr val="FFFFFF"/>
                </a:solidFill>
                <a:latin typeface="Arial Narrow" pitchFamily="34" charset="0"/>
                <a:cs typeface="Times New Roman" pitchFamily="18" charset="0"/>
              </a:rPr>
              <a:t>RESPONSABILIDAD CORPORATIVA (RC)</a:t>
            </a:r>
            <a:r>
              <a:rPr lang="es-ES">
                <a:solidFill>
                  <a:srgbClr val="FFFFFF"/>
                </a:solidFill>
              </a:rPr>
              <a:t> </a:t>
            </a:r>
          </a:p>
        </p:txBody>
      </p:sp>
      <p:sp>
        <p:nvSpPr>
          <p:cNvPr id="84999" name="AutoShape 7"/>
          <p:cNvSpPr>
            <a:spLocks/>
          </p:cNvSpPr>
          <p:nvPr/>
        </p:nvSpPr>
        <p:spPr bwMode="auto">
          <a:xfrm>
            <a:off x="5867400" y="4495800"/>
            <a:ext cx="457200" cy="2286000"/>
          </a:xfrm>
          <a:prstGeom prst="leftBrace">
            <a:avLst>
              <a:gd name="adj1" fmla="val 41667"/>
              <a:gd name="adj2" fmla="val 50000"/>
            </a:avLst>
          </a:prstGeom>
          <a:noFill/>
          <a:ln w="76200">
            <a:solidFill>
              <a:srgbClr val="FFCC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s-PE"/>
          </a:p>
        </p:txBody>
      </p:sp>
      <p:sp>
        <p:nvSpPr>
          <p:cNvPr id="85000" name="Text Box 8"/>
          <p:cNvSpPr txBox="1">
            <a:spLocks noChangeArrowheads="1"/>
          </p:cNvSpPr>
          <p:nvPr/>
        </p:nvSpPr>
        <p:spPr bwMode="auto">
          <a:xfrm>
            <a:off x="6629400" y="4924425"/>
            <a:ext cx="2286000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Font typeface="Wingdings" pitchFamily="2" charset="2"/>
              <a:buChar char="Ø"/>
            </a:pPr>
            <a:r>
              <a:rPr lang="es-MX" b="1">
                <a:solidFill>
                  <a:srgbClr val="FFFFCC"/>
                </a:solidFill>
                <a:latin typeface="Arial Narrow" pitchFamily="34" charset="0"/>
                <a:cs typeface="Times New Roman" pitchFamily="18" charset="0"/>
              </a:rPr>
              <a:t> FINANCIERA</a:t>
            </a:r>
            <a:endParaRPr lang="es-ES">
              <a:solidFill>
                <a:srgbClr val="FFFFCC"/>
              </a:solidFill>
              <a:cs typeface="Times New Roman" pitchFamily="18" charset="0"/>
            </a:endParaRPr>
          </a:p>
          <a:p>
            <a:pPr algn="just" eaLnBrk="1" hangingPunct="1">
              <a:spcBef>
                <a:spcPct val="50000"/>
              </a:spcBef>
              <a:buFont typeface="Wingdings" pitchFamily="2" charset="2"/>
              <a:buChar char="Ø"/>
            </a:pPr>
            <a:r>
              <a:rPr lang="es-MX" b="1">
                <a:solidFill>
                  <a:srgbClr val="FFFFCC"/>
                </a:solidFill>
                <a:latin typeface="Arial Narrow" pitchFamily="34" charset="0"/>
                <a:cs typeface="Times New Roman" pitchFamily="18" charset="0"/>
              </a:rPr>
              <a:t> AMBIENTAL </a:t>
            </a:r>
            <a:endParaRPr lang="es-ES">
              <a:solidFill>
                <a:srgbClr val="FFFFCC"/>
              </a:solidFill>
              <a:cs typeface="Times New Roman" pitchFamily="18" charset="0"/>
            </a:endParaRPr>
          </a:p>
          <a:p>
            <a:pPr eaLnBrk="1" hangingPunct="1">
              <a:spcBef>
                <a:spcPct val="50000"/>
              </a:spcBef>
              <a:buFont typeface="Wingdings" pitchFamily="2" charset="2"/>
              <a:buChar char="Ø"/>
            </a:pPr>
            <a:r>
              <a:rPr lang="es-MX" b="1">
                <a:solidFill>
                  <a:srgbClr val="FFFFCC"/>
                </a:solidFill>
                <a:latin typeface="Arial Narrow" pitchFamily="34" charset="0"/>
                <a:cs typeface="Times New Roman" pitchFamily="18" charset="0"/>
              </a:rPr>
              <a:t> SOCIAL </a:t>
            </a:r>
            <a:endParaRPr lang="es-ES" b="1">
              <a:solidFill>
                <a:srgbClr val="FFFFCC"/>
              </a:solidFill>
              <a:latin typeface="Arial Narrow" pitchFamily="34" charset="0"/>
              <a:cs typeface="Times New Roman" pitchFamily="18" charset="0"/>
            </a:endParaRPr>
          </a:p>
        </p:txBody>
      </p:sp>
      <p:sp>
        <p:nvSpPr>
          <p:cNvPr id="85001" name="Line 9"/>
          <p:cNvSpPr>
            <a:spLocks noChangeShapeType="1"/>
          </p:cNvSpPr>
          <p:nvPr/>
        </p:nvSpPr>
        <p:spPr bwMode="auto">
          <a:xfrm flipV="1">
            <a:off x="4572000" y="1447800"/>
            <a:ext cx="0" cy="990600"/>
          </a:xfrm>
          <a:prstGeom prst="line">
            <a:avLst/>
          </a:prstGeom>
          <a:noFill/>
          <a:ln w="76200">
            <a:solidFill>
              <a:srgbClr val="FFCC66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PE"/>
          </a:p>
        </p:txBody>
      </p:sp>
      <p:sp>
        <p:nvSpPr>
          <p:cNvPr id="85002" name="Line 10"/>
          <p:cNvSpPr>
            <a:spLocks noChangeShapeType="1"/>
          </p:cNvSpPr>
          <p:nvPr/>
        </p:nvSpPr>
        <p:spPr bwMode="auto">
          <a:xfrm flipH="1">
            <a:off x="2724150" y="3343275"/>
            <a:ext cx="533400" cy="0"/>
          </a:xfrm>
          <a:prstGeom prst="line">
            <a:avLst/>
          </a:prstGeom>
          <a:noFill/>
          <a:ln w="76200">
            <a:solidFill>
              <a:srgbClr val="FFCC66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PE"/>
          </a:p>
        </p:txBody>
      </p:sp>
      <p:sp>
        <p:nvSpPr>
          <p:cNvPr id="85003" name="Line 11"/>
          <p:cNvSpPr>
            <a:spLocks noChangeShapeType="1"/>
          </p:cNvSpPr>
          <p:nvPr/>
        </p:nvSpPr>
        <p:spPr bwMode="auto">
          <a:xfrm>
            <a:off x="5876925" y="3371850"/>
            <a:ext cx="609600" cy="0"/>
          </a:xfrm>
          <a:prstGeom prst="line">
            <a:avLst/>
          </a:prstGeom>
          <a:noFill/>
          <a:ln w="76200">
            <a:solidFill>
              <a:srgbClr val="FFCC66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P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/>
          <p:cNvSpPr>
            <a:spLocks noChangeArrowheads="1"/>
          </p:cNvSpPr>
          <p:nvPr/>
        </p:nvSpPr>
        <p:spPr bwMode="auto">
          <a:xfrm>
            <a:off x="0" y="0"/>
            <a:ext cx="91440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/>
          <a:p>
            <a:pPr algn="ctr" eaLnBrk="0" hangingPunct="0"/>
            <a:r>
              <a:rPr lang="es-ES" sz="2800" b="1">
                <a:solidFill>
                  <a:srgbClr val="FFCC66"/>
                </a:solidFill>
                <a:latin typeface="Tahoma" pitchFamily="34" charset="0"/>
              </a:rPr>
              <a:t>DIMENSIONES DEL DESARROLLO SOSTENIBLE</a:t>
            </a:r>
          </a:p>
        </p:txBody>
      </p:sp>
      <p:sp>
        <p:nvSpPr>
          <p:cNvPr id="30723" name="Text Box 3"/>
          <p:cNvSpPr txBox="1">
            <a:spLocks noChangeArrowheads="1"/>
          </p:cNvSpPr>
          <p:nvPr/>
        </p:nvSpPr>
        <p:spPr bwMode="auto">
          <a:xfrm>
            <a:off x="1676400" y="822325"/>
            <a:ext cx="2209800" cy="1411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s-ES" b="1">
                <a:solidFill>
                  <a:srgbClr val="FFFF00"/>
                </a:solidFill>
                <a:latin typeface="Arial" pitchFamily="34" charset="0"/>
              </a:rPr>
              <a:t>ECONOMICA</a:t>
            </a:r>
          </a:p>
          <a:p>
            <a:pPr>
              <a:buClr>
                <a:srgbClr val="5D64EB"/>
              </a:buClr>
              <a:buSzPts val="2300"/>
              <a:buFont typeface="Arial" pitchFamily="34" charset="0"/>
              <a:buChar char="•"/>
            </a:pPr>
            <a:r>
              <a:rPr lang="es-ES" sz="1800" b="1">
                <a:solidFill>
                  <a:srgbClr val="FFFF00"/>
                </a:solidFill>
                <a:latin typeface="Arial" pitchFamily="34" charset="0"/>
              </a:rPr>
              <a:t> Crecimiento</a:t>
            </a:r>
          </a:p>
          <a:p>
            <a:pPr>
              <a:buClr>
                <a:srgbClr val="5D64EB"/>
              </a:buClr>
              <a:buSzPts val="2300"/>
              <a:buFont typeface="Arial" pitchFamily="34" charset="0"/>
              <a:buChar char="•"/>
            </a:pPr>
            <a:r>
              <a:rPr lang="es-ES" sz="1800" b="1">
                <a:solidFill>
                  <a:srgbClr val="FFFF00"/>
                </a:solidFill>
                <a:latin typeface="Arial" pitchFamily="34" charset="0"/>
              </a:rPr>
              <a:t> Distribución</a:t>
            </a:r>
          </a:p>
          <a:p>
            <a:pPr>
              <a:buClr>
                <a:srgbClr val="5D64EB"/>
              </a:buClr>
              <a:buSzPts val="2300"/>
              <a:buFont typeface="Arial" pitchFamily="34" charset="0"/>
              <a:buChar char="•"/>
            </a:pPr>
            <a:r>
              <a:rPr lang="es-ES" sz="1800" b="1">
                <a:solidFill>
                  <a:srgbClr val="FFFF00"/>
                </a:solidFill>
                <a:latin typeface="Arial" pitchFamily="34" charset="0"/>
              </a:rPr>
              <a:t> Eficiencia</a:t>
            </a:r>
          </a:p>
          <a:p>
            <a:pPr>
              <a:buClr>
                <a:srgbClr val="5D64EB"/>
              </a:buClr>
              <a:buSzPts val="2300"/>
              <a:buFont typeface="Arial" pitchFamily="34" charset="0"/>
              <a:buChar char="•"/>
            </a:pPr>
            <a:r>
              <a:rPr lang="es-ES" sz="1800" b="1">
                <a:solidFill>
                  <a:srgbClr val="FFFF00"/>
                </a:solidFill>
                <a:latin typeface="Arial" pitchFamily="34" charset="0"/>
              </a:rPr>
              <a:t> Competitividad</a:t>
            </a:r>
          </a:p>
        </p:txBody>
      </p:sp>
      <p:sp>
        <p:nvSpPr>
          <p:cNvPr id="30724" name="Text Box 4"/>
          <p:cNvSpPr txBox="1">
            <a:spLocks noChangeArrowheads="1"/>
          </p:cNvSpPr>
          <p:nvPr/>
        </p:nvSpPr>
        <p:spPr bwMode="auto">
          <a:xfrm>
            <a:off x="6934200" y="1050925"/>
            <a:ext cx="1981200" cy="1770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s-ES" sz="2000" b="1">
                <a:solidFill>
                  <a:srgbClr val="FFFF00"/>
                </a:solidFill>
                <a:latin typeface="Arial" pitchFamily="34" charset="0"/>
              </a:rPr>
              <a:t>INDIVIDUAL</a:t>
            </a:r>
          </a:p>
          <a:p>
            <a:pPr>
              <a:buClr>
                <a:srgbClr val="FFFF00"/>
              </a:buClr>
              <a:buSzPts val="1800"/>
              <a:buFont typeface="Arial" pitchFamily="34" charset="0"/>
              <a:buChar char="•"/>
            </a:pPr>
            <a:r>
              <a:rPr lang="es-ES" sz="1800" b="1">
                <a:solidFill>
                  <a:srgbClr val="FFFF00"/>
                </a:solidFill>
                <a:latin typeface="Arial" pitchFamily="34" charset="0"/>
              </a:rPr>
              <a:t>Valores</a:t>
            </a:r>
          </a:p>
          <a:p>
            <a:pPr>
              <a:buClr>
                <a:srgbClr val="FFFF00"/>
              </a:buClr>
              <a:buSzPts val="1800"/>
              <a:buFont typeface="Arial" pitchFamily="34" charset="0"/>
              <a:buChar char="•"/>
            </a:pPr>
            <a:r>
              <a:rPr lang="es-ES" sz="1800" b="1">
                <a:solidFill>
                  <a:srgbClr val="FFFF00"/>
                </a:solidFill>
                <a:latin typeface="Arial" pitchFamily="34" charset="0"/>
              </a:rPr>
              <a:t>Cultura </a:t>
            </a:r>
          </a:p>
          <a:p>
            <a:pPr>
              <a:buClr>
                <a:srgbClr val="FFFF00"/>
              </a:buClr>
              <a:buSzPts val="1800"/>
              <a:buFont typeface="Arial" pitchFamily="34" charset="0"/>
              <a:buChar char="•"/>
            </a:pPr>
            <a:r>
              <a:rPr lang="es-ES" sz="1800" b="1">
                <a:solidFill>
                  <a:srgbClr val="FFFF00"/>
                </a:solidFill>
                <a:latin typeface="Arial" pitchFamily="34" charset="0"/>
              </a:rPr>
              <a:t>Identidad</a:t>
            </a:r>
          </a:p>
          <a:p>
            <a:pPr>
              <a:buClr>
                <a:srgbClr val="FFFF00"/>
              </a:buClr>
              <a:buSzPts val="1800"/>
              <a:buFont typeface="Arial" pitchFamily="34" charset="0"/>
              <a:buChar char="•"/>
            </a:pPr>
            <a:r>
              <a:rPr lang="es-ES" sz="1800" b="1">
                <a:solidFill>
                  <a:srgbClr val="FFFF00"/>
                </a:solidFill>
                <a:latin typeface="Arial" pitchFamily="34" charset="0"/>
              </a:rPr>
              <a:t>Liderazgo</a:t>
            </a:r>
          </a:p>
          <a:p>
            <a:pPr>
              <a:buClr>
                <a:srgbClr val="FFFF00"/>
              </a:buClr>
              <a:buSzPts val="1800"/>
              <a:buFont typeface="Arial" pitchFamily="34" charset="0"/>
              <a:buChar char="•"/>
            </a:pPr>
            <a:r>
              <a:rPr lang="es-ES" sz="1800" b="1">
                <a:solidFill>
                  <a:srgbClr val="FFFF00"/>
                </a:solidFill>
                <a:latin typeface="Arial" pitchFamily="34" charset="0"/>
              </a:rPr>
              <a:t> Transparencia</a:t>
            </a:r>
            <a:endParaRPr lang="es-ES">
              <a:solidFill>
                <a:srgbClr val="FFFF00"/>
              </a:solidFill>
              <a:latin typeface="Arial" pitchFamily="34" charset="0"/>
            </a:endParaRPr>
          </a:p>
        </p:txBody>
      </p:sp>
      <p:sp>
        <p:nvSpPr>
          <p:cNvPr id="30725" name="Text Box 5"/>
          <p:cNvSpPr txBox="1">
            <a:spLocks noChangeArrowheads="1"/>
          </p:cNvSpPr>
          <p:nvPr/>
        </p:nvSpPr>
        <p:spPr bwMode="auto">
          <a:xfrm>
            <a:off x="6934200" y="4175125"/>
            <a:ext cx="2209800" cy="155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s-ES" b="1">
                <a:solidFill>
                  <a:srgbClr val="FFFF00"/>
                </a:solidFill>
                <a:latin typeface="Arial" pitchFamily="34" charset="0"/>
              </a:rPr>
              <a:t>SOCIAL</a:t>
            </a:r>
            <a:endParaRPr lang="es-ES">
              <a:solidFill>
                <a:srgbClr val="FFFF00"/>
              </a:solidFill>
              <a:latin typeface="Arial" pitchFamily="34" charset="0"/>
            </a:endParaRPr>
          </a:p>
          <a:p>
            <a:pPr>
              <a:buClr>
                <a:srgbClr val="5D64EB"/>
              </a:buClr>
              <a:buSzPts val="2300"/>
              <a:buFont typeface="Arial" pitchFamily="34" charset="0"/>
              <a:buChar char="•"/>
            </a:pPr>
            <a:r>
              <a:rPr lang="es-ES" sz="1800">
                <a:solidFill>
                  <a:srgbClr val="FFFF00"/>
                </a:solidFill>
                <a:latin typeface="Arial" pitchFamily="34" charset="0"/>
              </a:rPr>
              <a:t> </a:t>
            </a:r>
            <a:r>
              <a:rPr lang="es-ES" sz="1800" b="1">
                <a:solidFill>
                  <a:srgbClr val="FFFF00"/>
                </a:solidFill>
                <a:latin typeface="Arial" pitchFamily="34" charset="0"/>
              </a:rPr>
              <a:t>Participación</a:t>
            </a:r>
          </a:p>
          <a:p>
            <a:pPr>
              <a:buClr>
                <a:srgbClr val="5D64EB"/>
              </a:buClr>
              <a:buSzPts val="2300"/>
              <a:buFont typeface="Arial" pitchFamily="34" charset="0"/>
              <a:buChar char="•"/>
            </a:pPr>
            <a:r>
              <a:rPr lang="es-ES" sz="1800" b="1">
                <a:solidFill>
                  <a:srgbClr val="FFFF00"/>
                </a:solidFill>
                <a:latin typeface="Arial" pitchFamily="34" charset="0"/>
              </a:rPr>
              <a:t> Movilidad Social</a:t>
            </a:r>
          </a:p>
          <a:p>
            <a:pPr>
              <a:buClr>
                <a:srgbClr val="5D64EB"/>
              </a:buClr>
              <a:buSzPts val="2300"/>
              <a:buFont typeface="Arial" pitchFamily="34" charset="0"/>
              <a:buChar char="•"/>
            </a:pPr>
            <a:r>
              <a:rPr lang="es-ES" sz="1800" b="1">
                <a:solidFill>
                  <a:srgbClr val="FFFF00"/>
                </a:solidFill>
                <a:latin typeface="Arial" pitchFamily="34" charset="0"/>
              </a:rPr>
              <a:t> Institucionalidad</a:t>
            </a:r>
          </a:p>
          <a:p>
            <a:pPr>
              <a:buClr>
                <a:srgbClr val="5D64EB"/>
              </a:buClr>
              <a:buSzPts val="2300"/>
              <a:buFont typeface="Arial" pitchFamily="34" charset="0"/>
              <a:buChar char="•"/>
            </a:pPr>
            <a:r>
              <a:rPr lang="es-ES" sz="1800" b="1">
                <a:solidFill>
                  <a:srgbClr val="FFFF00"/>
                </a:solidFill>
                <a:latin typeface="Arial" pitchFamily="34" charset="0"/>
              </a:rPr>
              <a:t> Gobernabilidad</a:t>
            </a:r>
            <a:endParaRPr lang="es-ES">
              <a:solidFill>
                <a:srgbClr val="FFFF00"/>
              </a:solidFill>
              <a:latin typeface="Arial" pitchFamily="34" charset="0"/>
            </a:endParaRPr>
          </a:p>
        </p:txBody>
      </p:sp>
      <p:sp>
        <p:nvSpPr>
          <p:cNvPr id="30726" name="Text Box 6"/>
          <p:cNvSpPr txBox="1">
            <a:spLocks noChangeArrowheads="1"/>
          </p:cNvSpPr>
          <p:nvPr/>
        </p:nvSpPr>
        <p:spPr bwMode="auto">
          <a:xfrm>
            <a:off x="381000" y="3260725"/>
            <a:ext cx="2360613" cy="2597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s-ES" b="1">
                <a:solidFill>
                  <a:srgbClr val="FFFF66"/>
                </a:solidFill>
                <a:latin typeface="Arial" pitchFamily="34" charset="0"/>
              </a:rPr>
              <a:t>ECOLOGICA</a:t>
            </a:r>
            <a:endParaRPr lang="es-ES">
              <a:solidFill>
                <a:srgbClr val="FFFF66"/>
              </a:solidFill>
              <a:latin typeface="Arial" pitchFamily="34" charset="0"/>
            </a:endParaRPr>
          </a:p>
          <a:p>
            <a:pPr>
              <a:buClr>
                <a:srgbClr val="FA2D28"/>
              </a:buClr>
              <a:buSzPts val="2300"/>
              <a:buFont typeface="Arial" pitchFamily="34" charset="0"/>
              <a:buChar char="•"/>
            </a:pPr>
            <a:r>
              <a:rPr lang="es-ES" sz="1800" b="1">
                <a:solidFill>
                  <a:srgbClr val="FFFF66"/>
                </a:solidFill>
                <a:latin typeface="Arial" pitchFamily="34" charset="0"/>
              </a:rPr>
              <a:t> Biodiversidad y                       productividad</a:t>
            </a:r>
          </a:p>
          <a:p>
            <a:pPr>
              <a:buClr>
                <a:srgbClr val="FA2D28"/>
              </a:buClr>
              <a:buSzPts val="2300"/>
              <a:buFont typeface="Arial" pitchFamily="34" charset="0"/>
              <a:buChar char="•"/>
            </a:pPr>
            <a:r>
              <a:rPr lang="es-ES" sz="1800" b="1">
                <a:solidFill>
                  <a:srgbClr val="FFFF66"/>
                </a:solidFill>
                <a:latin typeface="Arial" pitchFamily="34" charset="0"/>
              </a:rPr>
              <a:t> Calidad y seguridad ambiental </a:t>
            </a:r>
          </a:p>
          <a:p>
            <a:pPr>
              <a:buClr>
                <a:srgbClr val="FA2D28"/>
              </a:buClr>
              <a:buSzPts val="2300"/>
              <a:buFont typeface="Arial" pitchFamily="34" charset="0"/>
              <a:buChar char="•"/>
            </a:pPr>
            <a:r>
              <a:rPr lang="es-ES" sz="1800" b="1">
                <a:solidFill>
                  <a:srgbClr val="FFFF66"/>
                </a:solidFill>
                <a:latin typeface="Arial" pitchFamily="34" charset="0"/>
              </a:rPr>
              <a:t> Capacidad de Soporte </a:t>
            </a:r>
          </a:p>
          <a:p>
            <a:pPr>
              <a:buClr>
                <a:srgbClr val="FA2D28"/>
              </a:buClr>
              <a:buSzPts val="2300"/>
              <a:buFont typeface="Arial" pitchFamily="34" charset="0"/>
              <a:buChar char="•"/>
            </a:pPr>
            <a:r>
              <a:rPr lang="es-ES" sz="1800" b="1">
                <a:solidFill>
                  <a:srgbClr val="FFFF66"/>
                </a:solidFill>
                <a:latin typeface="Arial" pitchFamily="34" charset="0"/>
              </a:rPr>
              <a:t> Globalidad</a:t>
            </a:r>
            <a:endParaRPr lang="es-ES" sz="1800">
              <a:latin typeface="Arial" pitchFamily="34" charset="0"/>
            </a:endParaRPr>
          </a:p>
        </p:txBody>
      </p:sp>
      <p:sp>
        <p:nvSpPr>
          <p:cNvPr id="86023" name="Rectangle 7"/>
          <p:cNvSpPr>
            <a:spLocks noChangeArrowheads="1"/>
          </p:cNvSpPr>
          <p:nvPr/>
        </p:nvSpPr>
        <p:spPr bwMode="auto">
          <a:xfrm>
            <a:off x="0" y="6337300"/>
            <a:ext cx="92964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/>
          <a:p>
            <a:pPr algn="ctr" eaLnBrk="0" hangingPunct="0"/>
            <a:r>
              <a:rPr lang="es-ES" sz="1600">
                <a:solidFill>
                  <a:srgbClr val="FFFF00"/>
                </a:solidFill>
                <a:latin typeface="Arial" pitchFamily="34" charset="0"/>
              </a:rPr>
              <a:t> </a:t>
            </a:r>
          </a:p>
        </p:txBody>
      </p:sp>
      <p:sp>
        <p:nvSpPr>
          <p:cNvPr id="30728" name="AutoShape 8"/>
          <p:cNvSpPr>
            <a:spLocks noChangeArrowheads="1"/>
          </p:cNvSpPr>
          <p:nvPr/>
        </p:nvSpPr>
        <p:spPr bwMode="auto">
          <a:xfrm>
            <a:off x="1981200" y="1050925"/>
            <a:ext cx="5257800" cy="4876800"/>
          </a:xfrm>
          <a:prstGeom prst="triangle">
            <a:avLst>
              <a:gd name="adj" fmla="val 46245"/>
            </a:avLst>
          </a:prstGeom>
          <a:gradFill rotWithShape="0">
            <a:gsLst>
              <a:gs pos="0">
                <a:srgbClr val="CCCC00"/>
              </a:gs>
              <a:gs pos="100000">
                <a:srgbClr val="CCCC00">
                  <a:gamma/>
                  <a:shade val="46275"/>
                  <a:invGamma/>
                </a:srgbClr>
              </a:gs>
            </a:gsLst>
            <a:path path="shape">
              <a:fillToRect l="50000" t="50000" r="50000" b="50000"/>
            </a:path>
          </a:gradFill>
          <a:ln w="12700">
            <a:solidFill>
              <a:srgbClr val="FFFFFF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 eaLnBrk="0" hangingPunct="0">
              <a:defRPr/>
            </a:pPr>
            <a:endParaRPr lang="es-PE"/>
          </a:p>
        </p:txBody>
      </p:sp>
      <p:sp>
        <p:nvSpPr>
          <p:cNvPr id="86025" name="Line 9"/>
          <p:cNvSpPr>
            <a:spLocks noChangeShapeType="1"/>
          </p:cNvSpPr>
          <p:nvPr/>
        </p:nvSpPr>
        <p:spPr bwMode="auto">
          <a:xfrm>
            <a:off x="4419600" y="1050925"/>
            <a:ext cx="3276600" cy="2209800"/>
          </a:xfrm>
          <a:prstGeom prst="line">
            <a:avLst/>
          </a:prstGeom>
          <a:noFill/>
          <a:ln w="12700" cap="sq">
            <a:solidFill>
              <a:srgbClr val="FFFFFF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PE"/>
          </a:p>
        </p:txBody>
      </p:sp>
      <p:sp>
        <p:nvSpPr>
          <p:cNvPr id="86026" name="Line 10"/>
          <p:cNvSpPr>
            <a:spLocks noChangeShapeType="1"/>
          </p:cNvSpPr>
          <p:nvPr/>
        </p:nvSpPr>
        <p:spPr bwMode="auto">
          <a:xfrm flipH="1">
            <a:off x="7239000" y="3260725"/>
            <a:ext cx="457200" cy="2667000"/>
          </a:xfrm>
          <a:prstGeom prst="line">
            <a:avLst/>
          </a:prstGeom>
          <a:noFill/>
          <a:ln w="12700" cap="sq">
            <a:solidFill>
              <a:srgbClr val="FFFFFF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PE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7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7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07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07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07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07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07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07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07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07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4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07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07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07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07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31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07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07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07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07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38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07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07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07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07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4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07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07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5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07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07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5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07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07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6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07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07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6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07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07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 nodeType="afterGroup">
                            <p:stCondLst>
                              <p:cond delay="5500"/>
                            </p:stCondLst>
                            <p:childTnLst>
                              <p:par>
                                <p:cTn id="7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307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07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7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307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307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 nodeType="afterGroup">
                            <p:stCondLst>
                              <p:cond delay="6500"/>
                            </p:stCondLst>
                            <p:childTnLst>
                              <p:par>
                                <p:cTn id="8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307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307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 nodeType="afterGroup">
                            <p:stCondLst>
                              <p:cond delay="7000"/>
                            </p:stCondLst>
                            <p:childTnLst>
                              <p:par>
                                <p:cTn id="8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307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307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 nodeType="afterGroup">
                            <p:stCondLst>
                              <p:cond delay="7500"/>
                            </p:stCondLst>
                            <p:childTnLst>
                              <p:par>
                                <p:cTn id="9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307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307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 nodeType="afterGroup">
                            <p:stCondLst>
                              <p:cond delay="8000"/>
                            </p:stCondLst>
                            <p:childTnLst>
                              <p:par>
                                <p:cTn id="9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307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307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 nodeType="afterGroup">
                            <p:stCondLst>
                              <p:cond delay="8500"/>
                            </p:stCondLst>
                            <p:childTnLst>
                              <p:par>
                                <p:cTn id="10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307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307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 nodeType="afterGroup">
                            <p:stCondLst>
                              <p:cond delay="9000"/>
                            </p:stCondLst>
                            <p:childTnLst>
                              <p:par>
                                <p:cTn id="10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307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307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 nodeType="afterGroup">
                            <p:stCondLst>
                              <p:cond delay="9500"/>
                            </p:stCondLst>
                            <p:childTnLst>
                              <p:par>
                                <p:cTn id="1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307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307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 nodeType="afterGroup">
                            <p:stCondLst>
                              <p:cond delay="10000"/>
                            </p:stCondLst>
                            <p:childTnLst>
                              <p:par>
                                <p:cTn id="11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307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307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 nodeType="afterGroup">
                            <p:stCondLst>
                              <p:cond delay="10500"/>
                            </p:stCondLst>
                            <p:childTnLst>
                              <p:par>
                                <p:cTn id="12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307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307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23" grpId="0" build="p" autoUpdateAnimBg="0" advAuto="0"/>
      <p:bldP spid="30724" grpId="0" build="p" autoUpdateAnimBg="0" advAuto="0"/>
      <p:bldP spid="30725" grpId="0" build="p" autoUpdateAnimBg="0" advAuto="0"/>
      <p:bldP spid="30726" grpId="0" build="p" autoUpdateAnimBg="0" advAuto="0"/>
      <p:bldP spid="30728" grpId="0" animBg="1" autoUpdateAnimBg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1026"/>
          <p:cNvSpPr>
            <a:spLocks noGrp="1" noChangeArrowheads="1"/>
          </p:cNvSpPr>
          <p:nvPr>
            <p:ph type="title"/>
          </p:nvPr>
        </p:nvSpPr>
        <p:spPr>
          <a:xfrm>
            <a:off x="492125" y="563563"/>
            <a:ext cx="8229600" cy="701675"/>
          </a:xfrm>
          <a:noFill/>
        </p:spPr>
        <p:txBody>
          <a:bodyPr lIns="0" tIns="0" rIns="0" bIns="0">
            <a:spAutoFit/>
          </a:bodyPr>
          <a:lstStyle/>
          <a:p>
            <a:r>
              <a:rPr lang="es-MX" sz="4600" b="1" smtClean="0">
                <a:solidFill>
                  <a:srgbClr val="FFFF00"/>
                </a:solidFill>
                <a:latin typeface="Arial" pitchFamily="34" charset="0"/>
              </a:rPr>
              <a:t>DESARROLLO SOSTENIBLE</a:t>
            </a:r>
            <a:endParaRPr lang="es-ES" sz="4600" b="1" smtClean="0">
              <a:solidFill>
                <a:srgbClr val="FFFF00"/>
              </a:solidFill>
              <a:latin typeface="Arial" pitchFamily="34" charset="0"/>
            </a:endParaRPr>
          </a:p>
        </p:txBody>
      </p:sp>
      <p:sp>
        <p:nvSpPr>
          <p:cNvPr id="87043" name="Text Box 1027"/>
          <p:cNvSpPr txBox="1">
            <a:spLocks noChangeArrowheads="1"/>
          </p:cNvSpPr>
          <p:nvPr/>
        </p:nvSpPr>
        <p:spPr bwMode="auto">
          <a:xfrm>
            <a:off x="34925" y="1701800"/>
            <a:ext cx="9145588" cy="5494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marL="365125" indent="-284163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just" eaLnBrk="1" hangingPunct="1"/>
            <a:r>
              <a:rPr lang="es-MX" b="1">
                <a:solidFill>
                  <a:schemeClr val="bg1"/>
                </a:solidFill>
              </a:rPr>
              <a:t>   MODELO</a:t>
            </a:r>
            <a:r>
              <a:rPr lang="es-MX">
                <a:solidFill>
                  <a:schemeClr val="bg1"/>
                </a:solidFill>
              </a:rPr>
              <a:t>	                            </a:t>
            </a:r>
            <a:r>
              <a:rPr lang="es-MX" b="1">
                <a:solidFill>
                  <a:schemeClr val="bg1"/>
                </a:solidFill>
              </a:rPr>
              <a:t>EFICIENCIA PRODUCTIVA</a:t>
            </a:r>
          </a:p>
          <a:p>
            <a:pPr eaLnBrk="1" hangingPunct="1"/>
            <a:r>
              <a:rPr lang="es-MX" b="1">
                <a:solidFill>
                  <a:schemeClr val="bg1"/>
                </a:solidFill>
              </a:rPr>
              <a:t>   PROPUESTO POR 	      EQUIDAD SOCIAL</a:t>
            </a:r>
          </a:p>
          <a:p>
            <a:pPr eaLnBrk="1" hangingPunct="1"/>
            <a:r>
              <a:rPr lang="es-MX" b="1">
                <a:solidFill>
                  <a:schemeClr val="bg1"/>
                </a:solidFill>
              </a:rPr>
              <a:t>   NACIONES UNIDAS</a:t>
            </a:r>
            <a:r>
              <a:rPr lang="es-MX" sz="2000" b="1">
                <a:solidFill>
                  <a:schemeClr val="bg1"/>
                </a:solidFill>
              </a:rPr>
              <a:t>	       </a:t>
            </a:r>
            <a:r>
              <a:rPr lang="es-MX" b="1">
                <a:solidFill>
                  <a:schemeClr val="bg1"/>
                </a:solidFill>
              </a:rPr>
              <a:t>PROTECCION AMBIENTAL</a:t>
            </a:r>
          </a:p>
          <a:p>
            <a:pPr eaLnBrk="1" hangingPunct="1"/>
            <a:endParaRPr lang="es-MX" sz="2000" b="1">
              <a:solidFill>
                <a:schemeClr val="bg1"/>
              </a:solidFill>
            </a:endParaRPr>
          </a:p>
          <a:p>
            <a:pPr eaLnBrk="1" hangingPunct="1"/>
            <a:endParaRPr lang="es-MX" sz="1800" b="1">
              <a:solidFill>
                <a:schemeClr val="bg1"/>
              </a:solidFill>
            </a:endParaRPr>
          </a:p>
          <a:p>
            <a:pPr eaLnBrk="1" hangingPunct="1"/>
            <a:r>
              <a:rPr lang="es-MX" sz="1900" b="1">
                <a:solidFill>
                  <a:schemeClr val="bg1"/>
                </a:solidFill>
              </a:rPr>
              <a:t>ASEGURAR CONTINUIDAD VIDA DE POBLACIÓN NACIONAL Y CALIDAD</a:t>
            </a:r>
          </a:p>
          <a:p>
            <a:pPr eaLnBrk="1" hangingPunct="1"/>
            <a:r>
              <a:rPr lang="es-MX" sz="1900" b="1">
                <a:solidFill>
                  <a:schemeClr val="bg1"/>
                </a:solidFill>
              </a:rPr>
              <a:t>DE VIDA.</a:t>
            </a:r>
          </a:p>
          <a:p>
            <a:pPr eaLnBrk="1" hangingPunct="1"/>
            <a:endParaRPr lang="es-MX" sz="1900" b="1">
              <a:solidFill>
                <a:schemeClr val="bg1"/>
              </a:solidFill>
            </a:endParaRPr>
          </a:p>
          <a:p>
            <a:pPr eaLnBrk="1" hangingPunct="1"/>
            <a:endParaRPr lang="es-MX" sz="1200" b="1">
              <a:solidFill>
                <a:schemeClr val="bg1"/>
              </a:solidFill>
            </a:endParaRPr>
          </a:p>
          <a:p>
            <a:pPr eaLnBrk="1" hangingPunct="1">
              <a:lnSpc>
                <a:spcPct val="90000"/>
              </a:lnSpc>
              <a:buFont typeface="Wingdings" pitchFamily="2" charset="2"/>
              <a:buChar char="§"/>
            </a:pPr>
            <a:r>
              <a:rPr lang="es-MX" sz="3200" b="1">
                <a:solidFill>
                  <a:schemeClr val="bg1"/>
                </a:solidFill>
              </a:rPr>
              <a:t>SOSTENIBILIDAD DE RECURSOS NATURALES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Char char="§"/>
            </a:pPr>
            <a:r>
              <a:rPr lang="es-MX" sz="3200" b="1">
                <a:solidFill>
                  <a:schemeClr val="bg1"/>
                </a:solidFill>
              </a:rPr>
              <a:t>PROTECCION DE ENTORNO  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Char char="§"/>
            </a:pPr>
            <a:r>
              <a:rPr lang="es-MX" sz="3200" b="1">
                <a:solidFill>
                  <a:schemeClr val="bg1"/>
                </a:solidFill>
              </a:rPr>
              <a:t>PARTICIPACION INFORMADA DE POBLACION</a:t>
            </a:r>
          </a:p>
          <a:p>
            <a:pPr eaLnBrk="1" hangingPunct="1">
              <a:buFont typeface="Wingdings" pitchFamily="2" charset="2"/>
              <a:buChar char="§"/>
            </a:pPr>
            <a:endParaRPr lang="es-MX" sz="3200" b="1">
              <a:solidFill>
                <a:schemeClr val="bg1"/>
              </a:solidFill>
            </a:endParaRPr>
          </a:p>
        </p:txBody>
      </p:sp>
      <p:grpSp>
        <p:nvGrpSpPr>
          <p:cNvPr id="87044" name="Group 1043"/>
          <p:cNvGrpSpPr>
            <a:grpSpLocks/>
          </p:cNvGrpSpPr>
          <p:nvPr/>
        </p:nvGrpSpPr>
        <p:grpSpPr bwMode="auto">
          <a:xfrm>
            <a:off x="323850" y="1628775"/>
            <a:ext cx="8640763" cy="2520950"/>
            <a:chOff x="204" y="1026"/>
            <a:chExt cx="5443" cy="1588"/>
          </a:xfrm>
        </p:grpSpPr>
        <p:sp>
          <p:nvSpPr>
            <p:cNvPr id="87046" name="Rectangle 1032"/>
            <p:cNvSpPr>
              <a:spLocks noChangeArrowheads="1"/>
            </p:cNvSpPr>
            <p:nvPr/>
          </p:nvSpPr>
          <p:spPr bwMode="auto">
            <a:xfrm>
              <a:off x="204" y="1026"/>
              <a:ext cx="5443" cy="1588"/>
            </a:xfrm>
            <a:prstGeom prst="rect">
              <a:avLst/>
            </a:prstGeom>
            <a:noFill/>
            <a:ln w="57150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s-ES_tradnl" sz="1800"/>
            </a:p>
          </p:txBody>
        </p:sp>
        <p:sp>
          <p:nvSpPr>
            <p:cNvPr id="87047" name="AutoShape 1037"/>
            <p:cNvSpPr>
              <a:spLocks/>
            </p:cNvSpPr>
            <p:nvPr/>
          </p:nvSpPr>
          <p:spPr bwMode="auto">
            <a:xfrm>
              <a:off x="2290" y="1117"/>
              <a:ext cx="272" cy="680"/>
            </a:xfrm>
            <a:prstGeom prst="leftBrace">
              <a:avLst>
                <a:gd name="adj1" fmla="val 20833"/>
                <a:gd name="adj2" fmla="val 50000"/>
              </a:avLst>
            </a:prstGeom>
            <a:noFill/>
            <a:ln w="76200">
              <a:solidFill>
                <a:srgbClr val="FF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s-PE"/>
            </a:p>
          </p:txBody>
        </p:sp>
      </p:grpSp>
      <p:sp>
        <p:nvSpPr>
          <p:cNvPr id="87045" name="Rectangle 1042"/>
          <p:cNvSpPr>
            <a:spLocks noChangeArrowheads="1"/>
          </p:cNvSpPr>
          <p:nvPr/>
        </p:nvSpPr>
        <p:spPr bwMode="auto">
          <a:xfrm>
            <a:off x="42863" y="42863"/>
            <a:ext cx="9036050" cy="677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s-PE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3"/>
          <p:cNvSpPr>
            <a:spLocks noChangeArrowheads="1"/>
          </p:cNvSpPr>
          <p:nvPr/>
        </p:nvSpPr>
        <p:spPr bwMode="auto">
          <a:xfrm>
            <a:off x="381000" y="304800"/>
            <a:ext cx="8370888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/>
          <a:p>
            <a:pPr algn="ctr" eaLnBrk="0" hangingPunct="0"/>
            <a:r>
              <a:rPr lang="es-PE" sz="3600" b="1" dirty="0">
                <a:solidFill>
                  <a:srgbClr val="FFC000"/>
                </a:solidFill>
                <a:cs typeface="Times New Roman" pitchFamily="18" charset="0"/>
              </a:rPr>
              <a:t>EIA EN EL CICLO DEL PROYECTO</a:t>
            </a:r>
            <a:r>
              <a:rPr lang="es-ES" sz="3600" b="1" dirty="0">
                <a:solidFill>
                  <a:srgbClr val="FFC000"/>
                </a:solidFill>
                <a:cs typeface="Times New Roman" pitchFamily="18" charset="0"/>
              </a:rPr>
              <a:t> </a:t>
            </a:r>
            <a:endParaRPr lang="es-PE" sz="3600" b="1" dirty="0">
              <a:solidFill>
                <a:srgbClr val="FFC000"/>
              </a:solidFill>
              <a:cs typeface="Times New Roman" pitchFamily="18" charset="0"/>
            </a:endParaRPr>
          </a:p>
        </p:txBody>
      </p:sp>
      <p:sp>
        <p:nvSpPr>
          <p:cNvPr id="69635" name="Rectangle 4"/>
          <p:cNvSpPr>
            <a:spLocks noChangeArrowheads="1"/>
          </p:cNvSpPr>
          <p:nvPr/>
        </p:nvSpPr>
        <p:spPr bwMode="auto">
          <a:xfrm>
            <a:off x="2971800" y="22860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lIns="0" tIns="0" rIns="0" bIns="0">
            <a:spAutoFit/>
          </a:bodyPr>
          <a:lstStyle/>
          <a:p>
            <a:endParaRPr lang="es-PE"/>
          </a:p>
        </p:txBody>
      </p:sp>
      <p:sp>
        <p:nvSpPr>
          <p:cNvPr id="287751" name="Rectangle 7"/>
          <p:cNvSpPr>
            <a:spLocks noChangeArrowheads="1"/>
          </p:cNvSpPr>
          <p:nvPr/>
        </p:nvSpPr>
        <p:spPr bwMode="auto">
          <a:xfrm>
            <a:off x="3868738" y="5792788"/>
            <a:ext cx="4608512" cy="74295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lIns="0" tIns="0" rIns="0" bIns="0" anchor="ctr">
            <a:spAutoFit/>
          </a:bodyPr>
          <a:lstStyle/>
          <a:p>
            <a:pPr eaLnBrk="0" hangingPunct="0">
              <a:lnSpc>
                <a:spcPct val="90000"/>
              </a:lnSpc>
              <a:defRPr/>
            </a:pPr>
            <a:r>
              <a:rPr lang="es-ES" sz="1800" b="1" dirty="0">
                <a:solidFill>
                  <a:schemeClr val="bg1"/>
                </a:solidFill>
                <a:latin typeface="Arial Narrow" pitchFamily="34" charset="0"/>
              </a:rPr>
              <a:t>La ilustración muestra cuándo y cómo una</a:t>
            </a:r>
          </a:p>
          <a:p>
            <a:pPr eaLnBrk="0" hangingPunct="0">
              <a:lnSpc>
                <a:spcPct val="90000"/>
              </a:lnSpc>
              <a:defRPr/>
            </a:pPr>
            <a:r>
              <a:rPr lang="es-ES" sz="1800" b="1" dirty="0">
                <a:solidFill>
                  <a:schemeClr val="bg1"/>
                </a:solidFill>
                <a:latin typeface="Arial Narrow" pitchFamily="34" charset="0"/>
              </a:rPr>
              <a:t> evaluación del Impacto Ambiental puede contribuir</a:t>
            </a:r>
          </a:p>
          <a:p>
            <a:pPr eaLnBrk="0" hangingPunct="0">
              <a:lnSpc>
                <a:spcPct val="90000"/>
              </a:lnSpc>
              <a:defRPr/>
            </a:pPr>
            <a:r>
              <a:rPr lang="es-ES" sz="1800" b="1" dirty="0">
                <a:solidFill>
                  <a:schemeClr val="bg1"/>
                </a:solidFill>
                <a:latin typeface="Arial Narrow" pitchFamily="34" charset="0"/>
              </a:rPr>
              <a:t> positivamente a la evolución del ciclo.</a:t>
            </a:r>
            <a:r>
              <a:rPr lang="es-ES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 Narrow" pitchFamily="34" charset="0"/>
              </a:rPr>
              <a:t> </a:t>
            </a:r>
          </a:p>
        </p:txBody>
      </p:sp>
      <p:sp>
        <p:nvSpPr>
          <p:cNvPr id="69637" name="Rectangle 8"/>
          <p:cNvSpPr>
            <a:spLocks noChangeArrowheads="1"/>
          </p:cNvSpPr>
          <p:nvPr/>
        </p:nvSpPr>
        <p:spPr bwMode="auto">
          <a:xfrm>
            <a:off x="57150" y="58738"/>
            <a:ext cx="9036050" cy="6740525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s-PE"/>
          </a:p>
        </p:txBody>
      </p:sp>
      <p:sp>
        <p:nvSpPr>
          <p:cNvPr id="69638" name="Rectangle 6"/>
          <p:cNvSpPr>
            <a:spLocks noChangeArrowheads="1"/>
          </p:cNvSpPr>
          <p:nvPr/>
        </p:nvSpPr>
        <p:spPr bwMode="auto">
          <a:xfrm>
            <a:off x="331788" y="1184275"/>
            <a:ext cx="2882900" cy="4062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lIns="0" tIns="0" rIns="0" bIns="0" anchor="ctr">
            <a:spAutoFit/>
          </a:bodyPr>
          <a:lstStyle/>
          <a:p>
            <a:pPr eaLnBrk="0" hangingPunct="0"/>
            <a:r>
              <a:rPr lang="es-ES">
                <a:solidFill>
                  <a:schemeClr val="bg1"/>
                </a:solidFill>
              </a:rPr>
              <a:t>Manejo y diseño de las EIA de tal forma que provean información útil y oportuna a quienes toman decisiones a lo largo del proyecto.</a:t>
            </a:r>
          </a:p>
          <a:p>
            <a:pPr eaLnBrk="0" hangingPunct="0"/>
            <a:r>
              <a:rPr lang="es-ES">
                <a:solidFill>
                  <a:schemeClr val="bg1"/>
                </a:solidFill>
              </a:rPr>
              <a:t>Las EIA deben enriquecer la fase de planificación del proyecto. </a:t>
            </a:r>
            <a:r>
              <a:rPr lang="es-ES" sz="2000">
                <a:solidFill>
                  <a:schemeClr val="bg1"/>
                </a:solidFill>
              </a:rPr>
              <a:t> </a:t>
            </a:r>
          </a:p>
        </p:txBody>
      </p:sp>
      <p:grpSp>
        <p:nvGrpSpPr>
          <p:cNvPr id="69639" name="Group 26"/>
          <p:cNvGrpSpPr>
            <a:grpSpLocks/>
          </p:cNvGrpSpPr>
          <p:nvPr/>
        </p:nvGrpSpPr>
        <p:grpSpPr bwMode="auto">
          <a:xfrm>
            <a:off x="3454400" y="1125538"/>
            <a:ext cx="5438775" cy="4402137"/>
            <a:chOff x="2200" y="615"/>
            <a:chExt cx="3426" cy="2773"/>
          </a:xfrm>
        </p:grpSpPr>
        <p:pic>
          <p:nvPicPr>
            <p:cNvPr id="69640" name="Picture 5" descr="http://www.cepis.ops-oms.org/eswww/fulltext/repind51/pbp/pbpfig01.gif"/>
            <p:cNvPicPr preferRelativeResize="0">
              <a:picLocks noChangeAspect="1" noChangeArrowheads="1"/>
            </p:cNvPicPr>
            <p:nvPr/>
          </p:nvPicPr>
          <p:blipFill>
            <a:blip r:embed="rId3" r:link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00" y="663"/>
              <a:ext cx="3294" cy="27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9641" name="Text Box 9"/>
            <p:cNvSpPr txBox="1">
              <a:spLocks noChangeArrowheads="1"/>
            </p:cNvSpPr>
            <p:nvPr/>
          </p:nvSpPr>
          <p:spPr bwMode="auto">
            <a:xfrm>
              <a:off x="3560" y="3022"/>
              <a:ext cx="1316" cy="3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>
                <a:lnSpc>
                  <a:spcPct val="85000"/>
                </a:lnSpc>
              </a:pPr>
              <a:r>
                <a:rPr lang="es-ES" sz="1500">
                  <a:latin typeface="Arial Narrow" pitchFamily="34" charset="0"/>
                </a:rPr>
                <a:t>Monitoreo y post auditoria, recomendaciones para proyectos futuros</a:t>
              </a:r>
            </a:p>
          </p:txBody>
        </p:sp>
        <p:grpSp>
          <p:nvGrpSpPr>
            <p:cNvPr id="69642" name="Group 13"/>
            <p:cNvGrpSpPr>
              <a:grpSpLocks/>
            </p:cNvGrpSpPr>
            <p:nvPr/>
          </p:nvGrpSpPr>
          <p:grpSpPr bwMode="auto">
            <a:xfrm>
              <a:off x="2200" y="1344"/>
              <a:ext cx="1270" cy="453"/>
              <a:chOff x="2200" y="1344"/>
              <a:chExt cx="1270" cy="453"/>
            </a:xfrm>
          </p:grpSpPr>
          <p:sp>
            <p:nvSpPr>
              <p:cNvPr id="69654" name="Rectangle 11"/>
              <p:cNvSpPr>
                <a:spLocks noChangeArrowheads="1"/>
              </p:cNvSpPr>
              <p:nvPr/>
            </p:nvSpPr>
            <p:spPr bwMode="auto">
              <a:xfrm>
                <a:off x="2200" y="1389"/>
                <a:ext cx="952" cy="40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s-PE"/>
              </a:p>
            </p:txBody>
          </p:sp>
          <p:sp>
            <p:nvSpPr>
              <p:cNvPr id="69655" name="Rectangle 12"/>
              <p:cNvSpPr>
                <a:spLocks noChangeArrowheads="1"/>
              </p:cNvSpPr>
              <p:nvPr/>
            </p:nvSpPr>
            <p:spPr bwMode="auto">
              <a:xfrm>
                <a:off x="2608" y="1344"/>
                <a:ext cx="862" cy="27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s-PE"/>
              </a:p>
            </p:txBody>
          </p:sp>
        </p:grpSp>
        <p:sp>
          <p:nvSpPr>
            <p:cNvPr id="69643" name="Text Box 10"/>
            <p:cNvSpPr txBox="1">
              <a:spLocks noChangeArrowheads="1"/>
            </p:cNvSpPr>
            <p:nvPr/>
          </p:nvSpPr>
          <p:spPr bwMode="auto">
            <a:xfrm>
              <a:off x="2416" y="1183"/>
              <a:ext cx="831" cy="6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>
                <a:lnSpc>
                  <a:spcPct val="85000"/>
                </a:lnSpc>
              </a:pPr>
              <a:r>
                <a:rPr lang="es-ES" sz="1400">
                  <a:latin typeface="Arial Narrow" pitchFamily="34" charset="0"/>
                </a:rPr>
                <a:t>Selección del sitio, sondeo ambiental, evaluación inicial, Identificación de elementos significativos</a:t>
              </a:r>
            </a:p>
          </p:txBody>
        </p:sp>
        <p:sp>
          <p:nvSpPr>
            <p:cNvPr id="69644" name="Rectangle 15"/>
            <p:cNvSpPr>
              <a:spLocks noChangeArrowheads="1"/>
            </p:cNvSpPr>
            <p:nvPr/>
          </p:nvSpPr>
          <p:spPr bwMode="auto">
            <a:xfrm>
              <a:off x="4876" y="2296"/>
              <a:ext cx="726" cy="4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PE"/>
            </a:p>
          </p:txBody>
        </p:sp>
        <p:sp>
          <p:nvSpPr>
            <p:cNvPr id="69645" name="Rectangle 16"/>
            <p:cNvSpPr>
              <a:spLocks noChangeArrowheads="1"/>
            </p:cNvSpPr>
            <p:nvPr/>
          </p:nvSpPr>
          <p:spPr bwMode="auto">
            <a:xfrm>
              <a:off x="3061" y="618"/>
              <a:ext cx="1815" cy="4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PE"/>
            </a:p>
          </p:txBody>
        </p:sp>
        <p:sp>
          <p:nvSpPr>
            <p:cNvPr id="69646" name="Text Box 17"/>
            <p:cNvSpPr txBox="1">
              <a:spLocks noChangeArrowheads="1"/>
            </p:cNvSpPr>
            <p:nvPr/>
          </p:nvSpPr>
          <p:spPr bwMode="auto">
            <a:xfrm>
              <a:off x="4999" y="2324"/>
              <a:ext cx="627" cy="5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>
                <a:lnSpc>
                  <a:spcPct val="85000"/>
                </a:lnSpc>
              </a:pPr>
              <a:r>
                <a:rPr lang="es-ES" sz="1400">
                  <a:latin typeface="Arial Narrow" pitchFamily="34" charset="0"/>
                </a:rPr>
                <a:t>Estrategia ambiental e interpretación de las medidas de control</a:t>
              </a:r>
            </a:p>
          </p:txBody>
        </p:sp>
        <p:sp>
          <p:nvSpPr>
            <p:cNvPr id="69647" name="Text Box 18"/>
            <p:cNvSpPr txBox="1">
              <a:spLocks noChangeArrowheads="1"/>
            </p:cNvSpPr>
            <p:nvPr/>
          </p:nvSpPr>
          <p:spPr bwMode="auto">
            <a:xfrm>
              <a:off x="3061" y="615"/>
              <a:ext cx="1860" cy="4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>
                <a:lnSpc>
                  <a:spcPct val="85000"/>
                </a:lnSpc>
              </a:pPr>
              <a:r>
                <a:rPr lang="es-ES" sz="1400">
                  <a:latin typeface="Arial Narrow" pitchFamily="34" charset="0"/>
                </a:rPr>
                <a:t>Evaluación detallada de impactos significativos, identificación de medidas de prevención, consideraciones para el análisis de costo-beneficio</a:t>
              </a:r>
            </a:p>
          </p:txBody>
        </p:sp>
        <p:sp>
          <p:nvSpPr>
            <p:cNvPr id="69648" name="Text Box 19"/>
            <p:cNvSpPr txBox="1">
              <a:spLocks noChangeArrowheads="1"/>
            </p:cNvSpPr>
            <p:nvPr/>
          </p:nvSpPr>
          <p:spPr bwMode="auto">
            <a:xfrm>
              <a:off x="4876" y="1026"/>
              <a:ext cx="627" cy="4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>
                <a:lnSpc>
                  <a:spcPct val="85000"/>
                </a:lnSpc>
              </a:pPr>
              <a:r>
                <a:rPr lang="es-ES" sz="1400">
                  <a:latin typeface="Arial Narrow" pitchFamily="34" charset="0"/>
                </a:rPr>
                <a:t>Diseño detallado de las medidas de control</a:t>
              </a:r>
            </a:p>
          </p:txBody>
        </p:sp>
        <p:sp>
          <p:nvSpPr>
            <p:cNvPr id="69649" name="Text Box 20"/>
            <p:cNvSpPr txBox="1">
              <a:spLocks noChangeArrowheads="1"/>
            </p:cNvSpPr>
            <p:nvPr/>
          </p:nvSpPr>
          <p:spPr bwMode="auto">
            <a:xfrm>
              <a:off x="4332" y="1933"/>
              <a:ext cx="854" cy="2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 eaLnBrk="1" hangingPunct="1">
                <a:lnSpc>
                  <a:spcPct val="85000"/>
                </a:lnSpc>
              </a:pPr>
              <a:r>
                <a:rPr lang="es-ES" sz="1400">
                  <a:latin typeface="Arial Narrow" pitchFamily="34" charset="0"/>
                </a:rPr>
                <a:t>Diseño y aspectos de ingeniería</a:t>
              </a:r>
            </a:p>
          </p:txBody>
        </p:sp>
        <p:sp>
          <p:nvSpPr>
            <p:cNvPr id="69650" name="Text Box 21"/>
            <p:cNvSpPr txBox="1">
              <a:spLocks noChangeArrowheads="1"/>
            </p:cNvSpPr>
            <p:nvPr/>
          </p:nvSpPr>
          <p:spPr bwMode="auto">
            <a:xfrm>
              <a:off x="3243" y="1888"/>
              <a:ext cx="544" cy="2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 eaLnBrk="1" hangingPunct="1">
                <a:lnSpc>
                  <a:spcPct val="85000"/>
                </a:lnSpc>
              </a:pPr>
              <a:r>
                <a:rPr lang="es-ES" sz="1400">
                  <a:latin typeface="Arial Narrow" pitchFamily="34" charset="0"/>
                </a:rPr>
                <a:t>Concepto del proyecto</a:t>
              </a:r>
            </a:p>
          </p:txBody>
        </p:sp>
        <p:sp>
          <p:nvSpPr>
            <p:cNvPr id="69651" name="Text Box 22"/>
            <p:cNvSpPr txBox="1">
              <a:spLocks noChangeArrowheads="1"/>
            </p:cNvSpPr>
            <p:nvPr/>
          </p:nvSpPr>
          <p:spPr bwMode="auto">
            <a:xfrm>
              <a:off x="3288" y="2478"/>
              <a:ext cx="544" cy="31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 eaLnBrk="1" hangingPunct="1">
                <a:lnSpc>
                  <a:spcPct val="85000"/>
                </a:lnSpc>
              </a:pPr>
              <a:r>
                <a:rPr lang="es-ES" sz="1400">
                  <a:latin typeface="Arial Narrow" pitchFamily="34" charset="0"/>
                </a:rPr>
                <a:t>Monitoreo y Evaluación</a:t>
              </a:r>
            </a:p>
          </p:txBody>
        </p:sp>
        <p:sp>
          <p:nvSpPr>
            <p:cNvPr id="69652" name="Text Box 23"/>
            <p:cNvSpPr txBox="1">
              <a:spLocks noChangeArrowheads="1"/>
            </p:cNvSpPr>
            <p:nvPr/>
          </p:nvSpPr>
          <p:spPr bwMode="auto">
            <a:xfrm>
              <a:off x="4105" y="2568"/>
              <a:ext cx="725" cy="1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 eaLnBrk="1" hangingPunct="1">
                <a:lnSpc>
                  <a:spcPct val="85000"/>
                </a:lnSpc>
              </a:pPr>
              <a:r>
                <a:rPr lang="es-ES" sz="1400">
                  <a:latin typeface="Arial Narrow" pitchFamily="34" charset="0"/>
                </a:rPr>
                <a:t>Implementación</a:t>
              </a:r>
            </a:p>
          </p:txBody>
        </p:sp>
        <p:sp>
          <p:nvSpPr>
            <p:cNvPr id="69653" name="Text Box 25"/>
            <p:cNvSpPr txBox="1">
              <a:spLocks noChangeArrowheads="1"/>
            </p:cNvSpPr>
            <p:nvPr/>
          </p:nvSpPr>
          <p:spPr bwMode="auto">
            <a:xfrm>
              <a:off x="3334" y="1344"/>
              <a:ext cx="725" cy="1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 eaLnBrk="1" hangingPunct="1">
                <a:lnSpc>
                  <a:spcPct val="85000"/>
                </a:lnSpc>
              </a:pPr>
              <a:r>
                <a:rPr lang="es-ES" sz="1400">
                  <a:latin typeface="Arial Narrow" pitchFamily="34" charset="0"/>
                </a:rPr>
                <a:t>Pre factibilidad</a:t>
              </a: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ChangeArrowheads="1"/>
          </p:cNvSpPr>
          <p:nvPr/>
        </p:nvSpPr>
        <p:spPr bwMode="auto">
          <a:xfrm>
            <a:off x="38100" y="122238"/>
            <a:ext cx="9142413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/>
          <a:p>
            <a:pPr defTabSz="762000" eaLnBrk="0" hangingPunct="0">
              <a:spcBef>
                <a:spcPct val="50000"/>
              </a:spcBef>
            </a:pPr>
            <a:r>
              <a:rPr lang="es-ES_tradnl" sz="3800" b="1">
                <a:solidFill>
                  <a:srgbClr val="FFFF00"/>
                </a:solidFill>
              </a:rPr>
              <a:t>VISION COMPARTIDA DE OBJETIVOS</a:t>
            </a:r>
            <a:endParaRPr lang="es-ES_tradnl" sz="4000" b="1">
              <a:solidFill>
                <a:srgbClr val="FFFF00"/>
              </a:solidFill>
            </a:endParaRPr>
          </a:p>
        </p:txBody>
      </p:sp>
      <p:grpSp>
        <p:nvGrpSpPr>
          <p:cNvPr id="88067" name="Group 32"/>
          <p:cNvGrpSpPr>
            <a:grpSpLocks/>
          </p:cNvGrpSpPr>
          <p:nvPr/>
        </p:nvGrpSpPr>
        <p:grpSpPr bwMode="auto">
          <a:xfrm>
            <a:off x="838200" y="908050"/>
            <a:ext cx="8054975" cy="5729288"/>
            <a:chOff x="521" y="527"/>
            <a:chExt cx="5074" cy="3609"/>
          </a:xfrm>
        </p:grpSpPr>
        <p:grpSp>
          <p:nvGrpSpPr>
            <p:cNvPr id="88069" name="Group 4"/>
            <p:cNvGrpSpPr>
              <a:grpSpLocks/>
            </p:cNvGrpSpPr>
            <p:nvPr/>
          </p:nvGrpSpPr>
          <p:grpSpPr bwMode="auto">
            <a:xfrm>
              <a:off x="521" y="987"/>
              <a:ext cx="1757" cy="3064"/>
              <a:chOff x="620" y="987"/>
              <a:chExt cx="1757" cy="3064"/>
            </a:xfrm>
          </p:grpSpPr>
          <p:grpSp>
            <p:nvGrpSpPr>
              <p:cNvPr id="88084" name="Group 5"/>
              <p:cNvGrpSpPr>
                <a:grpSpLocks/>
              </p:cNvGrpSpPr>
              <p:nvPr/>
            </p:nvGrpSpPr>
            <p:grpSpPr bwMode="auto">
              <a:xfrm>
                <a:off x="620" y="987"/>
                <a:ext cx="1288" cy="3064"/>
                <a:chOff x="620" y="987"/>
                <a:chExt cx="1288" cy="3064"/>
              </a:xfrm>
            </p:grpSpPr>
            <p:sp>
              <p:nvSpPr>
                <p:cNvPr id="88090" name="AutoShape 6"/>
                <p:cNvSpPr>
                  <a:spLocks noChangeArrowheads="1"/>
                </p:cNvSpPr>
                <p:nvPr/>
              </p:nvSpPr>
              <p:spPr bwMode="auto">
                <a:xfrm>
                  <a:off x="668" y="987"/>
                  <a:ext cx="1240" cy="424"/>
                </a:xfrm>
                <a:prstGeom prst="octagon">
                  <a:avLst>
                    <a:gd name="adj" fmla="val 29282"/>
                  </a:avLst>
                </a:prstGeom>
                <a:solidFill>
                  <a:srgbClr val="333300"/>
                </a:solid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2075" tIns="46038" rIns="92075" bIns="46038" anchor="ctr"/>
                <a:lstStyle/>
                <a:p>
                  <a:pPr defTabSz="762000" eaLnBrk="0" hangingPunct="0"/>
                  <a:r>
                    <a:rPr lang="es-ES_tradnl">
                      <a:solidFill>
                        <a:schemeClr val="bg1"/>
                      </a:solidFill>
                    </a:rPr>
                    <a:t>Educadores</a:t>
                  </a:r>
                </a:p>
              </p:txBody>
            </p:sp>
            <p:sp>
              <p:nvSpPr>
                <p:cNvPr id="88091" name="AutoShape 7"/>
                <p:cNvSpPr>
                  <a:spLocks noChangeArrowheads="1"/>
                </p:cNvSpPr>
                <p:nvPr/>
              </p:nvSpPr>
              <p:spPr bwMode="auto">
                <a:xfrm>
                  <a:off x="668" y="1659"/>
                  <a:ext cx="1240" cy="424"/>
                </a:xfrm>
                <a:prstGeom prst="octagon">
                  <a:avLst>
                    <a:gd name="adj" fmla="val 29282"/>
                  </a:avLst>
                </a:prstGeom>
                <a:solidFill>
                  <a:srgbClr val="333300"/>
                </a:solid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2075" tIns="46038" rIns="92075" bIns="46038" anchor="ctr"/>
                <a:lstStyle/>
                <a:p>
                  <a:pPr defTabSz="762000" eaLnBrk="0" hangingPunct="0"/>
                  <a:r>
                    <a:rPr lang="es-ES_tradnl">
                      <a:solidFill>
                        <a:schemeClr val="bg1"/>
                      </a:solidFill>
                    </a:rPr>
                    <a:t>Congreso</a:t>
                  </a:r>
                </a:p>
              </p:txBody>
            </p:sp>
            <p:sp>
              <p:nvSpPr>
                <p:cNvPr id="88092" name="AutoShape 8"/>
                <p:cNvSpPr>
                  <a:spLocks noChangeArrowheads="1"/>
                </p:cNvSpPr>
                <p:nvPr/>
              </p:nvSpPr>
              <p:spPr bwMode="auto">
                <a:xfrm>
                  <a:off x="620" y="2331"/>
                  <a:ext cx="1240" cy="424"/>
                </a:xfrm>
                <a:prstGeom prst="octagon">
                  <a:avLst>
                    <a:gd name="adj" fmla="val 29282"/>
                  </a:avLst>
                </a:prstGeom>
                <a:solidFill>
                  <a:srgbClr val="333300"/>
                </a:solid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2075" tIns="46038" rIns="92075" bIns="46038" anchor="ctr"/>
                <a:lstStyle/>
                <a:p>
                  <a:pPr defTabSz="762000" eaLnBrk="0" hangingPunct="0"/>
                  <a:r>
                    <a:rPr lang="es-ES_tradnl" sz="2200">
                      <a:solidFill>
                        <a:schemeClr val="bg1"/>
                      </a:solidFill>
                    </a:rPr>
                    <a:t>Gremios </a:t>
                  </a:r>
                </a:p>
                <a:p>
                  <a:pPr defTabSz="762000" eaLnBrk="0" hangingPunct="0"/>
                  <a:r>
                    <a:rPr lang="es-ES_tradnl" sz="2200">
                      <a:solidFill>
                        <a:schemeClr val="bg1"/>
                      </a:solidFill>
                    </a:rPr>
                    <a:t>Profesionales</a:t>
                  </a:r>
                </a:p>
              </p:txBody>
            </p:sp>
            <p:sp>
              <p:nvSpPr>
                <p:cNvPr id="88093" name="AutoShape 9"/>
                <p:cNvSpPr>
                  <a:spLocks noChangeArrowheads="1"/>
                </p:cNvSpPr>
                <p:nvPr/>
              </p:nvSpPr>
              <p:spPr bwMode="auto">
                <a:xfrm>
                  <a:off x="620" y="3003"/>
                  <a:ext cx="1240" cy="424"/>
                </a:xfrm>
                <a:prstGeom prst="octagon">
                  <a:avLst>
                    <a:gd name="adj" fmla="val 29282"/>
                  </a:avLst>
                </a:prstGeom>
                <a:solidFill>
                  <a:srgbClr val="333300"/>
                </a:solid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2075" tIns="46038" rIns="92075" bIns="46038" anchor="ctr"/>
                <a:lstStyle/>
                <a:p>
                  <a:pPr defTabSz="762000" eaLnBrk="0" hangingPunct="0"/>
                  <a:r>
                    <a:rPr lang="es-ES_tradnl">
                      <a:solidFill>
                        <a:schemeClr val="bg1"/>
                      </a:solidFill>
                    </a:rPr>
                    <a:t>Universidades</a:t>
                  </a:r>
                </a:p>
              </p:txBody>
            </p:sp>
            <p:sp>
              <p:nvSpPr>
                <p:cNvPr id="88094" name="AutoShape 10"/>
                <p:cNvSpPr>
                  <a:spLocks noChangeArrowheads="1"/>
                </p:cNvSpPr>
                <p:nvPr/>
              </p:nvSpPr>
              <p:spPr bwMode="auto">
                <a:xfrm>
                  <a:off x="620" y="3627"/>
                  <a:ext cx="1240" cy="424"/>
                </a:xfrm>
                <a:prstGeom prst="octagon">
                  <a:avLst>
                    <a:gd name="adj" fmla="val 29282"/>
                  </a:avLst>
                </a:prstGeom>
                <a:solidFill>
                  <a:srgbClr val="333300"/>
                </a:solid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2075" tIns="46038" rIns="92075" bIns="46038" anchor="ctr"/>
                <a:lstStyle/>
                <a:p>
                  <a:pPr defTabSz="762000" eaLnBrk="0" hangingPunct="0"/>
                  <a:r>
                    <a:rPr lang="es-ES_tradnl">
                      <a:solidFill>
                        <a:schemeClr val="bg1"/>
                      </a:solidFill>
                    </a:rPr>
                    <a:t>Autoridades</a:t>
                  </a:r>
                </a:p>
                <a:p>
                  <a:pPr defTabSz="762000" eaLnBrk="0" hangingPunct="0"/>
                  <a:r>
                    <a:rPr lang="es-ES_tradnl">
                      <a:solidFill>
                        <a:schemeClr val="bg1"/>
                      </a:solidFill>
                    </a:rPr>
                    <a:t>locales</a:t>
                  </a:r>
                </a:p>
              </p:txBody>
            </p:sp>
          </p:grpSp>
          <p:sp>
            <p:nvSpPr>
              <p:cNvPr id="88085" name="Line 11"/>
              <p:cNvSpPr>
                <a:spLocks noChangeShapeType="1"/>
              </p:cNvSpPr>
              <p:nvPr/>
            </p:nvSpPr>
            <p:spPr bwMode="auto">
              <a:xfrm>
                <a:off x="1920" y="1200"/>
                <a:ext cx="457" cy="0"/>
              </a:xfrm>
              <a:prstGeom prst="line">
                <a:avLst/>
              </a:prstGeom>
              <a:noFill/>
              <a:ln w="57150">
                <a:solidFill>
                  <a:srgbClr val="FFFF00"/>
                </a:solidFill>
                <a:round/>
                <a:headEnd type="none" w="sm" len="sm"/>
                <a:tailEnd type="stealth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PE"/>
              </a:p>
            </p:txBody>
          </p:sp>
          <p:sp>
            <p:nvSpPr>
              <p:cNvPr id="88086" name="Line 12"/>
              <p:cNvSpPr>
                <a:spLocks noChangeShapeType="1"/>
              </p:cNvSpPr>
              <p:nvPr/>
            </p:nvSpPr>
            <p:spPr bwMode="auto">
              <a:xfrm>
                <a:off x="1910" y="1872"/>
                <a:ext cx="457" cy="0"/>
              </a:xfrm>
              <a:prstGeom prst="line">
                <a:avLst/>
              </a:prstGeom>
              <a:noFill/>
              <a:ln w="57150">
                <a:solidFill>
                  <a:srgbClr val="FFFF00"/>
                </a:solidFill>
                <a:round/>
                <a:headEnd type="none" w="sm" len="sm"/>
                <a:tailEnd type="stealth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PE"/>
              </a:p>
            </p:txBody>
          </p:sp>
          <p:sp>
            <p:nvSpPr>
              <p:cNvPr id="88087" name="Line 13"/>
              <p:cNvSpPr>
                <a:spLocks noChangeShapeType="1"/>
              </p:cNvSpPr>
              <p:nvPr/>
            </p:nvSpPr>
            <p:spPr bwMode="auto">
              <a:xfrm>
                <a:off x="1878" y="2561"/>
                <a:ext cx="457" cy="0"/>
              </a:xfrm>
              <a:prstGeom prst="line">
                <a:avLst/>
              </a:prstGeom>
              <a:noFill/>
              <a:ln w="57150">
                <a:solidFill>
                  <a:srgbClr val="FFFF00"/>
                </a:solidFill>
                <a:round/>
                <a:headEnd type="none" w="sm" len="sm"/>
                <a:tailEnd type="stealth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PE"/>
              </a:p>
            </p:txBody>
          </p:sp>
          <p:sp>
            <p:nvSpPr>
              <p:cNvPr id="88088" name="Line 14"/>
              <p:cNvSpPr>
                <a:spLocks noChangeShapeType="1"/>
              </p:cNvSpPr>
              <p:nvPr/>
            </p:nvSpPr>
            <p:spPr bwMode="auto">
              <a:xfrm>
                <a:off x="1869" y="3220"/>
                <a:ext cx="457" cy="0"/>
              </a:xfrm>
              <a:prstGeom prst="line">
                <a:avLst/>
              </a:prstGeom>
              <a:noFill/>
              <a:ln w="57150">
                <a:solidFill>
                  <a:srgbClr val="FFFF00"/>
                </a:solidFill>
                <a:round/>
                <a:headEnd type="none" w="sm" len="sm"/>
                <a:tailEnd type="stealth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PE"/>
              </a:p>
            </p:txBody>
          </p:sp>
          <p:sp>
            <p:nvSpPr>
              <p:cNvPr id="88089" name="Line 15"/>
              <p:cNvSpPr>
                <a:spLocks noChangeShapeType="1"/>
              </p:cNvSpPr>
              <p:nvPr/>
            </p:nvSpPr>
            <p:spPr bwMode="auto">
              <a:xfrm>
                <a:off x="1875" y="3825"/>
                <a:ext cx="457" cy="0"/>
              </a:xfrm>
              <a:prstGeom prst="line">
                <a:avLst/>
              </a:prstGeom>
              <a:noFill/>
              <a:ln w="57150">
                <a:solidFill>
                  <a:srgbClr val="FFFF00"/>
                </a:solidFill>
                <a:round/>
                <a:headEnd type="none" w="sm" len="sm"/>
                <a:tailEnd type="stealth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PE"/>
              </a:p>
            </p:txBody>
          </p:sp>
        </p:grpSp>
        <p:grpSp>
          <p:nvGrpSpPr>
            <p:cNvPr id="88070" name="Group 16"/>
            <p:cNvGrpSpPr>
              <a:grpSpLocks/>
            </p:cNvGrpSpPr>
            <p:nvPr/>
          </p:nvGrpSpPr>
          <p:grpSpPr bwMode="auto">
            <a:xfrm>
              <a:off x="3560" y="1039"/>
              <a:ext cx="2035" cy="3082"/>
              <a:chOff x="3676" y="1039"/>
              <a:chExt cx="2035" cy="3082"/>
            </a:xfrm>
          </p:grpSpPr>
          <p:grpSp>
            <p:nvGrpSpPr>
              <p:cNvPr id="88073" name="Group 17"/>
              <p:cNvGrpSpPr>
                <a:grpSpLocks/>
              </p:cNvGrpSpPr>
              <p:nvPr/>
            </p:nvGrpSpPr>
            <p:grpSpPr bwMode="auto">
              <a:xfrm>
                <a:off x="4146" y="1039"/>
                <a:ext cx="1565" cy="3082"/>
                <a:chOff x="4146" y="1039"/>
                <a:chExt cx="1565" cy="3082"/>
              </a:xfrm>
            </p:grpSpPr>
            <p:sp>
              <p:nvSpPr>
                <p:cNvPr id="88079" name="AutoShape 18"/>
                <p:cNvSpPr>
                  <a:spLocks noChangeArrowheads="1"/>
                </p:cNvSpPr>
                <p:nvPr/>
              </p:nvSpPr>
              <p:spPr bwMode="auto">
                <a:xfrm>
                  <a:off x="4249" y="1677"/>
                  <a:ext cx="1311" cy="433"/>
                </a:xfrm>
                <a:prstGeom prst="octagon">
                  <a:avLst>
                    <a:gd name="adj" fmla="val 29282"/>
                  </a:avLst>
                </a:prstGeom>
                <a:solidFill>
                  <a:srgbClr val="333300"/>
                </a:solid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2075" tIns="46038" rIns="92075" bIns="46038" anchor="ctr"/>
                <a:lstStyle/>
                <a:p>
                  <a:pPr defTabSz="762000" eaLnBrk="0" hangingPunct="0"/>
                  <a:r>
                    <a:rPr lang="es-ES_tradnl">
                      <a:solidFill>
                        <a:schemeClr val="bg1"/>
                      </a:solidFill>
                    </a:rPr>
                    <a:t>Sector Público</a:t>
                  </a:r>
                </a:p>
              </p:txBody>
            </p:sp>
            <p:sp>
              <p:nvSpPr>
                <p:cNvPr id="88080" name="AutoShape 19"/>
                <p:cNvSpPr>
                  <a:spLocks noChangeArrowheads="1"/>
                </p:cNvSpPr>
                <p:nvPr/>
              </p:nvSpPr>
              <p:spPr bwMode="auto">
                <a:xfrm>
                  <a:off x="4198" y="1039"/>
                  <a:ext cx="1311" cy="433"/>
                </a:xfrm>
                <a:prstGeom prst="octagon">
                  <a:avLst>
                    <a:gd name="adj" fmla="val 29282"/>
                  </a:avLst>
                </a:prstGeom>
                <a:solidFill>
                  <a:srgbClr val="333300"/>
                </a:solid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2075" tIns="46038" rIns="92075" bIns="46038" anchor="ctr"/>
                <a:lstStyle/>
                <a:p>
                  <a:pPr defTabSz="762000" eaLnBrk="0" hangingPunct="0"/>
                  <a:r>
                    <a:rPr lang="es-ES_tradnl" sz="2200">
                      <a:solidFill>
                        <a:schemeClr val="bg1"/>
                      </a:solidFill>
                    </a:rPr>
                    <a:t>Medios de</a:t>
                  </a:r>
                </a:p>
                <a:p>
                  <a:pPr defTabSz="762000" eaLnBrk="0" hangingPunct="0"/>
                  <a:r>
                    <a:rPr lang="es-ES_tradnl" sz="2200">
                      <a:solidFill>
                        <a:schemeClr val="bg1"/>
                      </a:solidFill>
                    </a:rPr>
                    <a:t>Comunicación</a:t>
                  </a:r>
                </a:p>
              </p:txBody>
            </p:sp>
            <p:sp>
              <p:nvSpPr>
                <p:cNvPr id="88081" name="AutoShape 20"/>
                <p:cNvSpPr>
                  <a:spLocks noChangeArrowheads="1"/>
                </p:cNvSpPr>
                <p:nvPr/>
              </p:nvSpPr>
              <p:spPr bwMode="auto">
                <a:xfrm>
                  <a:off x="4249" y="2363"/>
                  <a:ext cx="1311" cy="434"/>
                </a:xfrm>
                <a:prstGeom prst="octagon">
                  <a:avLst>
                    <a:gd name="adj" fmla="val 29282"/>
                  </a:avLst>
                </a:prstGeom>
                <a:solidFill>
                  <a:srgbClr val="333300"/>
                </a:solid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2075" tIns="46038" rIns="92075" bIns="46038" anchor="ctr"/>
                <a:lstStyle/>
                <a:p>
                  <a:pPr defTabSz="762000" eaLnBrk="0" hangingPunct="0"/>
                  <a:r>
                    <a:rPr lang="es-ES_tradnl">
                      <a:solidFill>
                        <a:schemeClr val="bg1"/>
                      </a:solidFill>
                    </a:rPr>
                    <a:t>Empresarios</a:t>
                  </a:r>
                </a:p>
              </p:txBody>
            </p:sp>
            <p:sp>
              <p:nvSpPr>
                <p:cNvPr id="88082" name="AutoShape 21"/>
                <p:cNvSpPr>
                  <a:spLocks noChangeArrowheads="1"/>
                </p:cNvSpPr>
                <p:nvPr/>
              </p:nvSpPr>
              <p:spPr bwMode="auto">
                <a:xfrm>
                  <a:off x="4249" y="3050"/>
                  <a:ext cx="1311" cy="433"/>
                </a:xfrm>
                <a:prstGeom prst="octagon">
                  <a:avLst>
                    <a:gd name="adj" fmla="val 29282"/>
                  </a:avLst>
                </a:prstGeom>
                <a:solidFill>
                  <a:srgbClr val="333300"/>
                </a:solid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2075" tIns="46038" rIns="92075" bIns="46038" anchor="ctr"/>
                <a:lstStyle/>
                <a:p>
                  <a:pPr defTabSz="762000" eaLnBrk="0" hangingPunct="0"/>
                  <a:r>
                    <a:rPr lang="es-ES_tradnl">
                      <a:solidFill>
                        <a:schemeClr val="bg1"/>
                      </a:solidFill>
                    </a:rPr>
                    <a:t>ONG’S</a:t>
                  </a:r>
                </a:p>
              </p:txBody>
            </p:sp>
            <p:sp>
              <p:nvSpPr>
                <p:cNvPr id="88083" name="AutoShape 22"/>
                <p:cNvSpPr>
                  <a:spLocks noChangeArrowheads="1"/>
                </p:cNvSpPr>
                <p:nvPr/>
              </p:nvSpPr>
              <p:spPr bwMode="auto">
                <a:xfrm>
                  <a:off x="4146" y="3688"/>
                  <a:ext cx="1565" cy="433"/>
                </a:xfrm>
                <a:prstGeom prst="octagon">
                  <a:avLst>
                    <a:gd name="adj" fmla="val 29282"/>
                  </a:avLst>
                </a:prstGeom>
                <a:solidFill>
                  <a:srgbClr val="333300"/>
                </a:solid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2075" tIns="46038" rIns="92075" bIns="46038" anchor="ctr"/>
                <a:lstStyle/>
                <a:p>
                  <a:pPr defTabSz="762000" eaLnBrk="0" hangingPunct="0"/>
                  <a:r>
                    <a:rPr lang="es-ES_tradnl">
                      <a:solidFill>
                        <a:schemeClr val="bg1"/>
                      </a:solidFill>
                    </a:rPr>
                    <a:t>Organizaciones</a:t>
                  </a:r>
                </a:p>
                <a:p>
                  <a:pPr defTabSz="762000" eaLnBrk="0" hangingPunct="0"/>
                  <a:r>
                    <a:rPr lang="es-ES_tradnl">
                      <a:solidFill>
                        <a:schemeClr val="bg1"/>
                      </a:solidFill>
                    </a:rPr>
                    <a:t>de base</a:t>
                  </a:r>
                </a:p>
              </p:txBody>
            </p:sp>
          </p:grpSp>
          <p:sp>
            <p:nvSpPr>
              <p:cNvPr id="88074" name="Line 23"/>
              <p:cNvSpPr>
                <a:spLocks noChangeShapeType="1"/>
              </p:cNvSpPr>
              <p:nvPr/>
            </p:nvSpPr>
            <p:spPr bwMode="auto">
              <a:xfrm>
                <a:off x="3711" y="1274"/>
                <a:ext cx="457" cy="0"/>
              </a:xfrm>
              <a:prstGeom prst="line">
                <a:avLst/>
              </a:prstGeom>
              <a:noFill/>
              <a:ln w="57150">
                <a:solidFill>
                  <a:srgbClr val="FFFF00"/>
                </a:solidFill>
                <a:round/>
                <a:headEnd type="stealth" w="med" len="lg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PE"/>
              </a:p>
            </p:txBody>
          </p:sp>
          <p:sp>
            <p:nvSpPr>
              <p:cNvPr id="88075" name="Line 24"/>
              <p:cNvSpPr>
                <a:spLocks noChangeShapeType="1"/>
              </p:cNvSpPr>
              <p:nvPr/>
            </p:nvSpPr>
            <p:spPr bwMode="auto">
              <a:xfrm>
                <a:off x="3755" y="1894"/>
                <a:ext cx="457" cy="0"/>
              </a:xfrm>
              <a:prstGeom prst="line">
                <a:avLst/>
              </a:prstGeom>
              <a:noFill/>
              <a:ln w="57150">
                <a:solidFill>
                  <a:srgbClr val="FFFF00"/>
                </a:solidFill>
                <a:round/>
                <a:headEnd type="stealth" w="med" len="lg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PE"/>
              </a:p>
            </p:txBody>
          </p:sp>
          <p:sp>
            <p:nvSpPr>
              <p:cNvPr id="88076" name="Line 25"/>
              <p:cNvSpPr>
                <a:spLocks noChangeShapeType="1"/>
              </p:cNvSpPr>
              <p:nvPr/>
            </p:nvSpPr>
            <p:spPr bwMode="auto">
              <a:xfrm>
                <a:off x="3761" y="2583"/>
                <a:ext cx="457" cy="0"/>
              </a:xfrm>
              <a:prstGeom prst="line">
                <a:avLst/>
              </a:prstGeom>
              <a:noFill/>
              <a:ln w="57150">
                <a:solidFill>
                  <a:srgbClr val="FFFF00"/>
                </a:solidFill>
                <a:round/>
                <a:headEnd type="stealth" w="med" len="lg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PE"/>
              </a:p>
            </p:txBody>
          </p:sp>
          <p:sp>
            <p:nvSpPr>
              <p:cNvPr id="88077" name="Line 26"/>
              <p:cNvSpPr>
                <a:spLocks noChangeShapeType="1"/>
              </p:cNvSpPr>
              <p:nvPr/>
            </p:nvSpPr>
            <p:spPr bwMode="auto">
              <a:xfrm>
                <a:off x="3767" y="3250"/>
                <a:ext cx="457" cy="0"/>
              </a:xfrm>
              <a:prstGeom prst="line">
                <a:avLst/>
              </a:prstGeom>
              <a:noFill/>
              <a:ln w="57150">
                <a:solidFill>
                  <a:srgbClr val="FFFF00"/>
                </a:solidFill>
                <a:round/>
                <a:headEnd type="stealth" w="med" len="lg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PE"/>
              </a:p>
            </p:txBody>
          </p:sp>
          <p:sp>
            <p:nvSpPr>
              <p:cNvPr id="88078" name="Line 27"/>
              <p:cNvSpPr>
                <a:spLocks noChangeShapeType="1"/>
              </p:cNvSpPr>
              <p:nvPr/>
            </p:nvSpPr>
            <p:spPr bwMode="auto">
              <a:xfrm>
                <a:off x="3676" y="3863"/>
                <a:ext cx="457" cy="0"/>
              </a:xfrm>
              <a:prstGeom prst="line">
                <a:avLst/>
              </a:prstGeom>
              <a:noFill/>
              <a:ln w="57150">
                <a:solidFill>
                  <a:srgbClr val="FFFF00"/>
                </a:solidFill>
                <a:round/>
                <a:headEnd type="stealth" w="med" len="lg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PE"/>
              </a:p>
            </p:txBody>
          </p:sp>
        </p:grpSp>
        <p:sp>
          <p:nvSpPr>
            <p:cNvPr id="88071" name="AutoShape 29"/>
            <p:cNvSpPr>
              <a:spLocks noChangeArrowheads="1"/>
            </p:cNvSpPr>
            <p:nvPr/>
          </p:nvSpPr>
          <p:spPr bwMode="auto">
            <a:xfrm>
              <a:off x="2381" y="1144"/>
              <a:ext cx="997" cy="2992"/>
            </a:xfrm>
            <a:prstGeom prst="upArrow">
              <a:avLst>
                <a:gd name="adj1" fmla="val 75009"/>
                <a:gd name="adj2" fmla="val 150036"/>
              </a:avLst>
            </a:prstGeom>
            <a:solidFill>
              <a:srgbClr val="FF0000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s-PE"/>
            </a:p>
          </p:txBody>
        </p:sp>
        <p:sp>
          <p:nvSpPr>
            <p:cNvPr id="88072" name="Rectangle 30"/>
            <p:cNvSpPr>
              <a:spLocks noChangeArrowheads="1"/>
            </p:cNvSpPr>
            <p:nvPr/>
          </p:nvSpPr>
          <p:spPr bwMode="auto">
            <a:xfrm>
              <a:off x="1588" y="527"/>
              <a:ext cx="2584" cy="345"/>
            </a:xfrm>
            <a:prstGeom prst="rect">
              <a:avLst/>
            </a:prstGeom>
            <a:solidFill>
              <a:srgbClr val="FF0000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2075" tIns="46038" rIns="92075" bIns="46038">
              <a:spAutoFit/>
            </a:bodyPr>
            <a:lstStyle/>
            <a:p>
              <a:pPr defTabSz="762000" eaLnBrk="0" hangingPunct="0">
                <a:spcBef>
                  <a:spcPct val="50000"/>
                </a:spcBef>
              </a:pPr>
              <a:r>
                <a:rPr lang="es-ES_tradnl" sz="2800" b="1">
                  <a:solidFill>
                    <a:schemeClr val="bg1"/>
                  </a:solidFill>
                </a:rPr>
                <a:t>Desarrollo Sostenible</a:t>
              </a:r>
              <a:endParaRPr lang="es-ES_tradnl" sz="3200" b="1">
                <a:solidFill>
                  <a:schemeClr val="bg1"/>
                </a:solidFill>
              </a:endParaRPr>
            </a:p>
          </p:txBody>
        </p:sp>
      </p:grpSp>
      <p:sp>
        <p:nvSpPr>
          <p:cNvPr id="88068" name="Rectangle 33"/>
          <p:cNvSpPr>
            <a:spLocks noChangeArrowheads="1"/>
          </p:cNvSpPr>
          <p:nvPr/>
        </p:nvSpPr>
        <p:spPr bwMode="auto">
          <a:xfrm>
            <a:off x="42863" y="42863"/>
            <a:ext cx="9036050" cy="677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s-PE"/>
          </a:p>
        </p:txBody>
      </p:sp>
    </p:spTree>
  </p:cSld>
  <p:clrMapOvr>
    <a:masterClrMapping/>
  </p:clrMapOvr>
  <p:transition spd="med">
    <p:cover dir="rd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6102" name="Group 22"/>
          <p:cNvGraphicFramePr>
            <a:graphicFrameLocks noGrp="1"/>
          </p:cNvGraphicFramePr>
          <p:nvPr/>
        </p:nvGraphicFramePr>
        <p:xfrm>
          <a:off x="684213" y="1052513"/>
          <a:ext cx="8064500" cy="5565775"/>
        </p:xfrm>
        <a:graphic>
          <a:graphicData uri="http://schemas.openxmlformats.org/drawingml/2006/table">
            <a:tbl>
              <a:tblPr/>
              <a:tblGrid>
                <a:gridCol w="2292350"/>
                <a:gridCol w="5772150"/>
              </a:tblGrid>
              <a:tr h="195083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3" marB="4572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Cuando el Ecosistema mantiene las características que le son esenciales para la supervivencia en el largo plazo. Especies, poblaciones, y ecosistemas</a:t>
                      </a:r>
                      <a:r>
                        <a:rPr kumimoji="0" lang="es-ES_tradnl" sz="2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</a:t>
                      </a:r>
                      <a:endParaRPr kumimoji="0" lang="es-ES" sz="2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3" marB="457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</a:tr>
              <a:tr h="167649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        Sostenibilidad         Económica:</a:t>
                      </a:r>
                      <a:endParaRPr kumimoji="0" lang="es-E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3" marB="4572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2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Cuando el manejo y gestión adecuada de los recursos naturales permiten que sea atractivo continuar con el sistema económico vigente</a:t>
                      </a:r>
                      <a:endParaRPr kumimoji="0" lang="es-ES" sz="2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3" marB="457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</a:tr>
              <a:tr h="193844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        Sostenibilidad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Social:</a:t>
                      </a:r>
                      <a:endParaRPr kumimoji="0" lang="es-E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3" marB="4572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2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Cuando los costos y beneficios son distribuidos de manera adecuada (equidad intrageneracional)</a:t>
                      </a:r>
                      <a:endParaRPr kumimoji="0" lang="es-ES" sz="2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3" marB="457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</a:tr>
            </a:tbl>
          </a:graphicData>
        </a:graphic>
      </p:graphicFrame>
      <p:sp>
        <p:nvSpPr>
          <p:cNvPr id="89104" name="AutoShape 16"/>
          <p:cNvSpPr>
            <a:spLocks noChangeArrowheads="1"/>
          </p:cNvSpPr>
          <p:nvPr/>
        </p:nvSpPr>
        <p:spPr bwMode="auto">
          <a:xfrm>
            <a:off x="900113" y="2060575"/>
            <a:ext cx="1828800" cy="609600"/>
          </a:xfrm>
          <a:prstGeom prst="parallelogram">
            <a:avLst>
              <a:gd name="adj" fmla="val 7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kumimoji="1" lang="es-ES_tradnl" sz="2000" b="1">
                <a:latin typeface="Arial" pitchFamily="34" charset="0"/>
              </a:rPr>
              <a:t>Ecología</a:t>
            </a:r>
            <a:endParaRPr kumimoji="1" lang="es-ES" sz="2000" b="1">
              <a:latin typeface="Arial" pitchFamily="34" charset="0"/>
            </a:endParaRPr>
          </a:p>
        </p:txBody>
      </p:sp>
      <p:sp>
        <p:nvSpPr>
          <p:cNvPr id="89105" name="AutoShape 17"/>
          <p:cNvSpPr>
            <a:spLocks noChangeArrowheads="1"/>
          </p:cNvSpPr>
          <p:nvPr/>
        </p:nvSpPr>
        <p:spPr bwMode="auto">
          <a:xfrm>
            <a:off x="827088" y="4005263"/>
            <a:ext cx="1981200" cy="533400"/>
          </a:xfrm>
          <a:prstGeom prst="parallelogram">
            <a:avLst>
              <a:gd name="adj" fmla="val 9285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kumimoji="1" lang="es-ES_tradnl" sz="2000" b="1">
                <a:latin typeface="Arial" pitchFamily="34" charset="0"/>
              </a:rPr>
              <a:t>Eficiencia</a:t>
            </a:r>
            <a:endParaRPr kumimoji="1" lang="es-ES" sz="2000" b="1">
              <a:latin typeface="Arial" pitchFamily="34" charset="0"/>
            </a:endParaRPr>
          </a:p>
        </p:txBody>
      </p:sp>
      <p:sp>
        <p:nvSpPr>
          <p:cNvPr id="89106" name="AutoShape 18"/>
          <p:cNvSpPr>
            <a:spLocks noChangeArrowheads="1"/>
          </p:cNvSpPr>
          <p:nvPr/>
        </p:nvSpPr>
        <p:spPr bwMode="auto">
          <a:xfrm>
            <a:off x="827088" y="5661025"/>
            <a:ext cx="1828800" cy="609600"/>
          </a:xfrm>
          <a:prstGeom prst="parallelogram">
            <a:avLst>
              <a:gd name="adj" fmla="val 7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kumimoji="1" lang="es-ES_tradnl" sz="2000" b="1">
                <a:latin typeface="Arial" pitchFamily="34" charset="0"/>
              </a:rPr>
              <a:t>Equidad</a:t>
            </a:r>
            <a:endParaRPr kumimoji="1" lang="es-ES" sz="2000" b="1">
              <a:latin typeface="Arial" pitchFamily="34" charset="0"/>
            </a:endParaRPr>
          </a:p>
        </p:txBody>
      </p:sp>
      <p:sp>
        <p:nvSpPr>
          <p:cNvPr id="89107" name="Rectangle 19"/>
          <p:cNvSpPr>
            <a:spLocks noChangeArrowheads="1"/>
          </p:cNvSpPr>
          <p:nvPr/>
        </p:nvSpPr>
        <p:spPr bwMode="auto">
          <a:xfrm>
            <a:off x="684213" y="1128713"/>
            <a:ext cx="2008187" cy="717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"/>
              </a:spcBef>
            </a:pPr>
            <a:r>
              <a:rPr lang="es-ES_tradnl" sz="2000" b="1">
                <a:latin typeface="Arial" pitchFamily="34" charset="0"/>
              </a:rPr>
              <a:t>Sostenibilidad</a:t>
            </a:r>
          </a:p>
          <a:p>
            <a:pPr>
              <a:spcBef>
                <a:spcPct val="5000"/>
              </a:spcBef>
            </a:pPr>
            <a:r>
              <a:rPr lang="es-ES_tradnl" sz="2000" b="1">
                <a:latin typeface="Arial" pitchFamily="34" charset="0"/>
              </a:rPr>
              <a:t> Ecológica:</a:t>
            </a:r>
            <a:endParaRPr lang="es-ES" sz="2000" b="1">
              <a:latin typeface="Arial" pitchFamily="34" charset="0"/>
            </a:endParaRPr>
          </a:p>
        </p:txBody>
      </p:sp>
      <p:sp>
        <p:nvSpPr>
          <p:cNvPr id="89108" name="Rectangle 20"/>
          <p:cNvSpPr>
            <a:spLocks noChangeArrowheads="1"/>
          </p:cNvSpPr>
          <p:nvPr/>
        </p:nvSpPr>
        <p:spPr bwMode="auto">
          <a:xfrm>
            <a:off x="309563" y="188913"/>
            <a:ext cx="838200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s-ES_tradnl" sz="2800" b="1">
                <a:solidFill>
                  <a:srgbClr val="FFCC66"/>
                </a:solidFill>
                <a:latin typeface="Arial" pitchFamily="34" charset="0"/>
              </a:rPr>
              <a:t>TIPOS DE SOSTENIBILIDAD EN EL DESARROLLO SOSTENIBLE</a:t>
            </a:r>
            <a:endParaRPr lang="es-ES" sz="2800" b="1">
              <a:solidFill>
                <a:srgbClr val="FFCC66"/>
              </a:solidFill>
              <a:latin typeface="Arial" pitchFamily="34" charset="0"/>
            </a:endParaRPr>
          </a:p>
        </p:txBody>
      </p:sp>
      <p:sp>
        <p:nvSpPr>
          <p:cNvPr id="89109" name="Rectangle 21"/>
          <p:cNvSpPr>
            <a:spLocks noChangeArrowheads="1"/>
          </p:cNvSpPr>
          <p:nvPr/>
        </p:nvSpPr>
        <p:spPr bwMode="auto">
          <a:xfrm>
            <a:off x="73025" y="71438"/>
            <a:ext cx="9001125" cy="6704012"/>
          </a:xfrm>
          <a:prstGeom prst="rect">
            <a:avLst/>
          </a:prstGeom>
          <a:noFill/>
          <a:ln w="9525">
            <a:solidFill>
              <a:srgbClr val="FFFF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s-PE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/>
          <p:cNvSpPr>
            <a:spLocks noChangeArrowheads="1"/>
          </p:cNvSpPr>
          <p:nvPr/>
        </p:nvSpPr>
        <p:spPr bwMode="auto">
          <a:xfrm>
            <a:off x="5999163" y="1781175"/>
            <a:ext cx="3144837" cy="45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s-PE"/>
          </a:p>
        </p:txBody>
      </p:sp>
      <p:sp>
        <p:nvSpPr>
          <p:cNvPr id="35843" name="Rectangle 3"/>
          <p:cNvSpPr>
            <a:spLocks noChangeArrowheads="1"/>
          </p:cNvSpPr>
          <p:nvPr/>
        </p:nvSpPr>
        <p:spPr bwMode="auto">
          <a:xfrm>
            <a:off x="5795963" y="1066800"/>
            <a:ext cx="2435225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1"/>
            </a:outerShdw>
          </a:effectLst>
        </p:spPr>
        <p:txBody>
          <a:bodyPr wrap="none" lIns="0" tIns="0" rIns="0" bIns="0">
            <a:spAutoFit/>
          </a:bodyPr>
          <a:lstStyle/>
          <a:p>
            <a:pPr eaLnBrk="0" hangingPunct="0">
              <a:defRPr/>
            </a:pPr>
            <a:r>
              <a:rPr lang="es-PE" sz="2500" b="1">
                <a:solidFill>
                  <a:srgbClr val="FFCC66"/>
                </a:solidFill>
                <a:latin typeface="Arial" charset="0"/>
              </a:rPr>
              <a:t>Inversión Social</a:t>
            </a:r>
          </a:p>
        </p:txBody>
      </p:sp>
      <p:sp>
        <p:nvSpPr>
          <p:cNvPr id="90116" name="Rectangle 4"/>
          <p:cNvSpPr>
            <a:spLocks noChangeArrowheads="1"/>
          </p:cNvSpPr>
          <p:nvPr/>
        </p:nvSpPr>
        <p:spPr bwMode="auto">
          <a:xfrm>
            <a:off x="1154113" y="528638"/>
            <a:ext cx="7112000" cy="706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s-PE"/>
          </a:p>
        </p:txBody>
      </p:sp>
      <p:sp>
        <p:nvSpPr>
          <p:cNvPr id="35845" name="Rectangle 5"/>
          <p:cNvSpPr>
            <a:spLocks noChangeArrowheads="1"/>
          </p:cNvSpPr>
          <p:nvPr/>
        </p:nvSpPr>
        <p:spPr bwMode="auto">
          <a:xfrm>
            <a:off x="1143000" y="152400"/>
            <a:ext cx="6664325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1"/>
            </a:outerShdw>
          </a:effectLst>
        </p:spPr>
        <p:txBody>
          <a:bodyPr wrap="none" lIns="0" tIns="0" rIns="0" bIns="0">
            <a:spAutoFit/>
          </a:bodyPr>
          <a:lstStyle/>
          <a:p>
            <a:pPr eaLnBrk="0" hangingPunct="0">
              <a:defRPr/>
            </a:pPr>
            <a:r>
              <a:rPr lang="es-PE" sz="4000" b="1">
                <a:solidFill>
                  <a:srgbClr val="FFCC66"/>
                </a:solidFill>
                <a:latin typeface="Tahoma" pitchFamily="34" charset="0"/>
              </a:rPr>
              <a:t>Retos Socio - Ambientales</a:t>
            </a:r>
            <a:endParaRPr lang="es-PE" sz="4000">
              <a:solidFill>
                <a:srgbClr val="FFCC66"/>
              </a:solidFill>
            </a:endParaRPr>
          </a:p>
        </p:txBody>
      </p:sp>
      <p:sp>
        <p:nvSpPr>
          <p:cNvPr id="35846" name="Oval 6"/>
          <p:cNvSpPr>
            <a:spLocks noChangeArrowheads="1"/>
          </p:cNvSpPr>
          <p:nvPr/>
        </p:nvSpPr>
        <p:spPr bwMode="auto">
          <a:xfrm>
            <a:off x="233363" y="1600200"/>
            <a:ext cx="6397625" cy="4016375"/>
          </a:xfrm>
          <a:prstGeom prst="ellipse">
            <a:avLst/>
          </a:prstGeom>
          <a:noFill/>
          <a:ln w="58738">
            <a:solidFill>
              <a:srgbClr val="FFFF67"/>
            </a:solidFill>
            <a:round/>
            <a:headEnd/>
            <a:tailEnd/>
          </a:ln>
          <a:effectLst>
            <a:outerShdw dist="35921" dir="2700000" algn="ctr" rotWithShape="0">
              <a:schemeClr val="bg1"/>
            </a:outerShdw>
          </a:effectLst>
        </p:spPr>
        <p:txBody>
          <a:bodyPr/>
          <a:lstStyle/>
          <a:p>
            <a:pPr>
              <a:defRPr/>
            </a:pPr>
            <a:endParaRPr lang="es-ES"/>
          </a:p>
        </p:txBody>
      </p:sp>
      <p:sp>
        <p:nvSpPr>
          <p:cNvPr id="35847" name="Oval 7"/>
          <p:cNvSpPr>
            <a:spLocks noChangeArrowheads="1"/>
          </p:cNvSpPr>
          <p:nvPr/>
        </p:nvSpPr>
        <p:spPr bwMode="auto">
          <a:xfrm>
            <a:off x="3443288" y="2362200"/>
            <a:ext cx="5700712" cy="3311525"/>
          </a:xfrm>
          <a:prstGeom prst="ellipse">
            <a:avLst/>
          </a:prstGeom>
          <a:noFill/>
          <a:ln w="58738">
            <a:solidFill>
              <a:srgbClr val="FFFF67"/>
            </a:solidFill>
            <a:round/>
            <a:headEnd/>
            <a:tailEnd/>
          </a:ln>
          <a:effectLst>
            <a:outerShdw dist="35921" dir="2700000" algn="ctr" rotWithShape="0">
              <a:schemeClr val="bg1"/>
            </a:outerShdw>
          </a:effectLst>
        </p:spPr>
        <p:txBody>
          <a:bodyPr/>
          <a:lstStyle/>
          <a:p>
            <a:pPr>
              <a:defRPr/>
            </a:pPr>
            <a:endParaRPr lang="es-ES"/>
          </a:p>
        </p:txBody>
      </p:sp>
      <p:sp>
        <p:nvSpPr>
          <p:cNvPr id="90120" name="Rectangle 8"/>
          <p:cNvSpPr>
            <a:spLocks noChangeArrowheads="1"/>
          </p:cNvSpPr>
          <p:nvPr/>
        </p:nvSpPr>
        <p:spPr bwMode="auto">
          <a:xfrm>
            <a:off x="1927225" y="1168400"/>
            <a:ext cx="2833688" cy="45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s-PE"/>
          </a:p>
        </p:txBody>
      </p:sp>
      <p:sp>
        <p:nvSpPr>
          <p:cNvPr id="35849" name="Rectangle 9"/>
          <p:cNvSpPr>
            <a:spLocks noChangeArrowheads="1"/>
          </p:cNvSpPr>
          <p:nvPr/>
        </p:nvSpPr>
        <p:spPr bwMode="auto">
          <a:xfrm>
            <a:off x="1590675" y="1905000"/>
            <a:ext cx="3032125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1"/>
            </a:outerShdw>
          </a:effectLst>
        </p:spPr>
        <p:txBody>
          <a:bodyPr wrap="none" lIns="0" tIns="0" rIns="0" bIns="0">
            <a:spAutoFit/>
          </a:bodyPr>
          <a:lstStyle/>
          <a:p>
            <a:pPr eaLnBrk="0" hangingPunct="0">
              <a:defRPr/>
            </a:pPr>
            <a:r>
              <a:rPr lang="es-PE" sz="2500">
                <a:solidFill>
                  <a:srgbClr val="FFCC66"/>
                </a:solidFill>
                <a:latin typeface="Arial" charset="0"/>
              </a:rPr>
              <a:t>Adquisición de tierras</a:t>
            </a:r>
            <a:endParaRPr lang="es-PE">
              <a:solidFill>
                <a:srgbClr val="FFCC66"/>
              </a:solidFill>
              <a:latin typeface="Arial" charset="0"/>
            </a:endParaRPr>
          </a:p>
        </p:txBody>
      </p:sp>
      <p:sp>
        <p:nvSpPr>
          <p:cNvPr id="90122" name="Rectangle 10"/>
          <p:cNvSpPr>
            <a:spLocks noChangeArrowheads="1"/>
          </p:cNvSpPr>
          <p:nvPr/>
        </p:nvSpPr>
        <p:spPr bwMode="auto">
          <a:xfrm>
            <a:off x="1536700" y="2228850"/>
            <a:ext cx="2989263" cy="471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s-PE"/>
          </a:p>
        </p:txBody>
      </p:sp>
      <p:sp>
        <p:nvSpPr>
          <p:cNvPr id="35851" name="Rectangle 11"/>
          <p:cNvSpPr>
            <a:spLocks noChangeArrowheads="1"/>
          </p:cNvSpPr>
          <p:nvPr/>
        </p:nvSpPr>
        <p:spPr bwMode="auto">
          <a:xfrm>
            <a:off x="1604963" y="2362200"/>
            <a:ext cx="25273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1"/>
            </a:outerShdw>
          </a:effectLst>
        </p:spPr>
        <p:txBody>
          <a:bodyPr wrap="none" lIns="0" tIns="0" rIns="0" bIns="0">
            <a:spAutoFit/>
          </a:bodyPr>
          <a:lstStyle/>
          <a:p>
            <a:pPr eaLnBrk="0" hangingPunct="0">
              <a:defRPr/>
            </a:pPr>
            <a:r>
              <a:rPr lang="es-PE">
                <a:solidFill>
                  <a:srgbClr val="FFCC66"/>
                </a:solidFill>
                <a:latin typeface="Arial" charset="0"/>
              </a:rPr>
              <a:t>Derechos</a:t>
            </a:r>
            <a:r>
              <a:rPr lang="es-PE">
                <a:latin typeface="Arial" charset="0"/>
              </a:rPr>
              <a:t> </a:t>
            </a:r>
            <a:r>
              <a:rPr lang="es-PE">
                <a:solidFill>
                  <a:srgbClr val="FFCC66"/>
                </a:solidFill>
                <a:latin typeface="Arial" charset="0"/>
              </a:rPr>
              <a:t>de</a:t>
            </a:r>
            <a:r>
              <a:rPr lang="es-PE">
                <a:latin typeface="Arial" charset="0"/>
              </a:rPr>
              <a:t> </a:t>
            </a:r>
            <a:r>
              <a:rPr lang="es-PE">
                <a:solidFill>
                  <a:srgbClr val="FFCC66"/>
                </a:solidFill>
                <a:latin typeface="Arial" charset="0"/>
              </a:rPr>
              <a:t>Agua</a:t>
            </a:r>
          </a:p>
        </p:txBody>
      </p:sp>
      <p:sp>
        <p:nvSpPr>
          <p:cNvPr id="90124" name="Rectangle 12"/>
          <p:cNvSpPr>
            <a:spLocks noChangeArrowheads="1"/>
          </p:cNvSpPr>
          <p:nvPr/>
        </p:nvSpPr>
        <p:spPr bwMode="auto">
          <a:xfrm>
            <a:off x="1009650" y="3621088"/>
            <a:ext cx="1836738" cy="45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s-PE"/>
          </a:p>
        </p:txBody>
      </p:sp>
      <p:sp>
        <p:nvSpPr>
          <p:cNvPr id="35853" name="Rectangle 13"/>
          <p:cNvSpPr>
            <a:spLocks noChangeArrowheads="1"/>
          </p:cNvSpPr>
          <p:nvPr/>
        </p:nvSpPr>
        <p:spPr bwMode="auto">
          <a:xfrm>
            <a:off x="461963" y="3733800"/>
            <a:ext cx="30861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1"/>
            </a:outerShdw>
          </a:effectLst>
        </p:spPr>
        <p:txBody>
          <a:bodyPr wrap="none" lIns="0" tIns="0" rIns="0" bIns="0">
            <a:spAutoFit/>
          </a:bodyPr>
          <a:lstStyle/>
          <a:p>
            <a:pPr eaLnBrk="0" hangingPunct="0">
              <a:defRPr/>
            </a:pPr>
            <a:r>
              <a:rPr lang="es-PE" sz="2500">
                <a:solidFill>
                  <a:srgbClr val="FFCC66"/>
                </a:solidFill>
                <a:latin typeface="Arial" charset="0"/>
              </a:rPr>
              <a:t>Programa</a:t>
            </a:r>
            <a:r>
              <a:rPr lang="es-PE" sz="2500">
                <a:latin typeface="Arial" charset="0"/>
              </a:rPr>
              <a:t> </a:t>
            </a:r>
            <a:r>
              <a:rPr lang="es-PE" sz="2500">
                <a:solidFill>
                  <a:srgbClr val="FFCC66"/>
                </a:solidFill>
                <a:latin typeface="Arial" charset="0"/>
              </a:rPr>
              <a:t>de</a:t>
            </a:r>
            <a:r>
              <a:rPr lang="es-PE" sz="2500">
                <a:latin typeface="Arial" charset="0"/>
              </a:rPr>
              <a:t> </a:t>
            </a:r>
            <a:r>
              <a:rPr lang="es-PE" sz="2500">
                <a:solidFill>
                  <a:srgbClr val="FFCC66"/>
                </a:solidFill>
                <a:latin typeface="Arial" charset="0"/>
              </a:rPr>
              <a:t>vivienda</a:t>
            </a:r>
            <a:endParaRPr lang="es-PE">
              <a:solidFill>
                <a:srgbClr val="FFCC66"/>
              </a:solidFill>
              <a:latin typeface="Arial" charset="0"/>
            </a:endParaRPr>
          </a:p>
        </p:txBody>
      </p:sp>
      <p:sp>
        <p:nvSpPr>
          <p:cNvPr id="90126" name="Rectangle 14"/>
          <p:cNvSpPr>
            <a:spLocks noChangeArrowheads="1"/>
          </p:cNvSpPr>
          <p:nvPr/>
        </p:nvSpPr>
        <p:spPr bwMode="auto">
          <a:xfrm>
            <a:off x="4083050" y="2538413"/>
            <a:ext cx="2676525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s-PE"/>
          </a:p>
        </p:txBody>
      </p:sp>
      <p:sp>
        <p:nvSpPr>
          <p:cNvPr id="35855" name="Rectangle 15"/>
          <p:cNvSpPr>
            <a:spLocks noChangeArrowheads="1"/>
          </p:cNvSpPr>
          <p:nvPr/>
        </p:nvSpPr>
        <p:spPr bwMode="auto">
          <a:xfrm>
            <a:off x="4895850" y="2590800"/>
            <a:ext cx="1074738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1"/>
            </a:outerShdw>
          </a:effectLst>
        </p:spPr>
        <p:txBody>
          <a:bodyPr wrap="none" lIns="0" tIns="0" rIns="0" bIns="0">
            <a:spAutoFit/>
          </a:bodyPr>
          <a:lstStyle/>
          <a:p>
            <a:pPr eaLnBrk="0" hangingPunct="0">
              <a:defRPr/>
            </a:pPr>
            <a:r>
              <a:rPr lang="es-PE" sz="2500">
                <a:solidFill>
                  <a:srgbClr val="FFCC66"/>
                </a:solidFill>
                <a:latin typeface="Arial" charset="0"/>
              </a:rPr>
              <a:t>Empleo</a:t>
            </a:r>
            <a:endParaRPr lang="es-PE">
              <a:solidFill>
                <a:srgbClr val="FFCC66"/>
              </a:solidFill>
              <a:latin typeface="Arial" charset="0"/>
            </a:endParaRPr>
          </a:p>
        </p:txBody>
      </p:sp>
      <p:sp>
        <p:nvSpPr>
          <p:cNvPr id="90128" name="Rectangle 16"/>
          <p:cNvSpPr>
            <a:spLocks noChangeArrowheads="1"/>
          </p:cNvSpPr>
          <p:nvPr/>
        </p:nvSpPr>
        <p:spPr bwMode="auto">
          <a:xfrm>
            <a:off x="1771650" y="4699000"/>
            <a:ext cx="2441575" cy="449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s-PE"/>
          </a:p>
        </p:txBody>
      </p:sp>
      <p:sp>
        <p:nvSpPr>
          <p:cNvPr id="35857" name="Rectangle 17"/>
          <p:cNvSpPr>
            <a:spLocks noChangeArrowheads="1"/>
          </p:cNvSpPr>
          <p:nvPr/>
        </p:nvSpPr>
        <p:spPr bwMode="auto">
          <a:xfrm>
            <a:off x="1376363" y="4724400"/>
            <a:ext cx="211455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1"/>
            </a:outerShdw>
          </a:effectLst>
        </p:spPr>
        <p:txBody>
          <a:bodyPr wrap="none" lIns="0" tIns="0" rIns="0" bIns="0">
            <a:spAutoFit/>
          </a:bodyPr>
          <a:lstStyle/>
          <a:p>
            <a:pPr eaLnBrk="0" hangingPunct="0">
              <a:defRPr/>
            </a:pPr>
            <a:r>
              <a:rPr lang="es-PE" sz="2500">
                <a:solidFill>
                  <a:srgbClr val="FFCC66"/>
                </a:solidFill>
                <a:latin typeface="Arial" charset="0"/>
              </a:rPr>
              <a:t>Compensación</a:t>
            </a:r>
            <a:endParaRPr lang="es-PE">
              <a:solidFill>
                <a:srgbClr val="FFCC66"/>
              </a:solidFill>
              <a:latin typeface="Arial" charset="0"/>
            </a:endParaRPr>
          </a:p>
        </p:txBody>
      </p:sp>
      <p:sp>
        <p:nvSpPr>
          <p:cNvPr id="90130" name="Rectangle 18"/>
          <p:cNvSpPr>
            <a:spLocks noChangeArrowheads="1"/>
          </p:cNvSpPr>
          <p:nvPr/>
        </p:nvSpPr>
        <p:spPr bwMode="auto">
          <a:xfrm>
            <a:off x="6154738" y="3694113"/>
            <a:ext cx="2989262" cy="842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s-PE"/>
          </a:p>
        </p:txBody>
      </p:sp>
      <p:sp>
        <p:nvSpPr>
          <p:cNvPr id="35859" name="Rectangle 19"/>
          <p:cNvSpPr>
            <a:spLocks noChangeArrowheads="1"/>
          </p:cNvSpPr>
          <p:nvPr/>
        </p:nvSpPr>
        <p:spPr bwMode="auto">
          <a:xfrm>
            <a:off x="6538913" y="4495800"/>
            <a:ext cx="2327275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1"/>
            </a:outerShdw>
          </a:effectLst>
        </p:spPr>
        <p:txBody>
          <a:bodyPr wrap="none" lIns="0" tIns="0" rIns="0" bIns="0">
            <a:spAutoFit/>
          </a:bodyPr>
          <a:lstStyle/>
          <a:p>
            <a:pPr eaLnBrk="0" hangingPunct="0">
              <a:defRPr/>
            </a:pPr>
            <a:r>
              <a:rPr lang="es-PE" sz="2500">
                <a:solidFill>
                  <a:srgbClr val="FFCC66"/>
                </a:solidFill>
                <a:latin typeface="Arial" charset="0"/>
              </a:rPr>
              <a:t>Inversión</a:t>
            </a:r>
            <a:r>
              <a:rPr lang="es-PE" sz="2500">
                <a:latin typeface="Arial" charset="0"/>
              </a:rPr>
              <a:t> </a:t>
            </a:r>
            <a:r>
              <a:rPr lang="es-PE" sz="2500">
                <a:solidFill>
                  <a:srgbClr val="FFCC66"/>
                </a:solidFill>
                <a:latin typeface="Arial" charset="0"/>
              </a:rPr>
              <a:t>Social</a:t>
            </a:r>
            <a:r>
              <a:rPr lang="es-PE" sz="2500">
                <a:solidFill>
                  <a:srgbClr val="FFFFFF"/>
                </a:solidFill>
                <a:latin typeface="Arial" charset="0"/>
              </a:rPr>
              <a:t> </a:t>
            </a:r>
          </a:p>
        </p:txBody>
      </p:sp>
      <p:sp>
        <p:nvSpPr>
          <p:cNvPr id="35860" name="Rectangle 20"/>
          <p:cNvSpPr>
            <a:spLocks noChangeArrowheads="1"/>
          </p:cNvSpPr>
          <p:nvPr/>
        </p:nvSpPr>
        <p:spPr bwMode="auto">
          <a:xfrm>
            <a:off x="6732588" y="4149725"/>
            <a:ext cx="1870075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1"/>
            </a:outerShdw>
          </a:effectLst>
        </p:spPr>
        <p:txBody>
          <a:bodyPr wrap="none" lIns="0" tIns="0" rIns="0" bIns="0">
            <a:spAutoFit/>
          </a:bodyPr>
          <a:lstStyle/>
          <a:p>
            <a:pPr eaLnBrk="0" hangingPunct="0">
              <a:defRPr/>
            </a:pPr>
            <a:r>
              <a:rPr lang="es-PE" sz="2500">
                <a:solidFill>
                  <a:srgbClr val="FFCC66"/>
                </a:solidFill>
                <a:latin typeface="Arial" charset="0"/>
              </a:rPr>
              <a:t>Estrategia de</a:t>
            </a:r>
            <a:endParaRPr lang="es-PE">
              <a:solidFill>
                <a:srgbClr val="FFCC66"/>
              </a:solidFill>
              <a:latin typeface="Arial" charset="0"/>
            </a:endParaRPr>
          </a:p>
        </p:txBody>
      </p:sp>
      <p:sp>
        <p:nvSpPr>
          <p:cNvPr id="90133" name="Rectangle 21"/>
          <p:cNvSpPr>
            <a:spLocks noChangeArrowheads="1"/>
          </p:cNvSpPr>
          <p:nvPr/>
        </p:nvSpPr>
        <p:spPr bwMode="auto">
          <a:xfrm>
            <a:off x="852488" y="2855913"/>
            <a:ext cx="3438525" cy="823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s-PE"/>
          </a:p>
        </p:txBody>
      </p:sp>
      <p:sp>
        <p:nvSpPr>
          <p:cNvPr id="35862" name="Rectangle 22"/>
          <p:cNvSpPr>
            <a:spLocks noChangeArrowheads="1"/>
          </p:cNvSpPr>
          <p:nvPr/>
        </p:nvSpPr>
        <p:spPr bwMode="auto">
          <a:xfrm>
            <a:off x="461963" y="2895600"/>
            <a:ext cx="2911475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1"/>
            </a:outerShdw>
          </a:effectLst>
        </p:spPr>
        <p:txBody>
          <a:bodyPr wrap="none" lIns="0" tIns="0" rIns="0" bIns="0">
            <a:spAutoFit/>
          </a:bodyPr>
          <a:lstStyle/>
          <a:p>
            <a:pPr eaLnBrk="0" hangingPunct="0">
              <a:defRPr/>
            </a:pPr>
            <a:r>
              <a:rPr lang="es-PE" sz="2500">
                <a:solidFill>
                  <a:srgbClr val="FFCC66"/>
                </a:solidFill>
                <a:latin typeface="Arial" charset="0"/>
              </a:rPr>
              <a:t>Estandars para Sub-</a:t>
            </a:r>
            <a:endParaRPr lang="es-PE">
              <a:solidFill>
                <a:srgbClr val="FFCC66"/>
              </a:solidFill>
              <a:latin typeface="Arial" charset="0"/>
            </a:endParaRPr>
          </a:p>
        </p:txBody>
      </p:sp>
      <p:sp>
        <p:nvSpPr>
          <p:cNvPr id="35863" name="Rectangle 23"/>
          <p:cNvSpPr>
            <a:spLocks noChangeArrowheads="1"/>
          </p:cNvSpPr>
          <p:nvPr/>
        </p:nvSpPr>
        <p:spPr bwMode="auto">
          <a:xfrm>
            <a:off x="1452563" y="3352800"/>
            <a:ext cx="1693862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1"/>
            </a:outerShdw>
          </a:effectLst>
        </p:spPr>
        <p:txBody>
          <a:bodyPr wrap="none" lIns="0" tIns="0" rIns="0" bIns="0">
            <a:spAutoFit/>
          </a:bodyPr>
          <a:lstStyle/>
          <a:p>
            <a:pPr eaLnBrk="0" hangingPunct="0">
              <a:defRPr/>
            </a:pPr>
            <a:r>
              <a:rPr lang="es-PE" sz="2500">
                <a:solidFill>
                  <a:srgbClr val="FFCC66"/>
                </a:solidFill>
                <a:latin typeface="Arial" charset="0"/>
              </a:rPr>
              <a:t>Contratistas</a:t>
            </a:r>
            <a:endParaRPr lang="es-PE">
              <a:solidFill>
                <a:srgbClr val="FFCC66"/>
              </a:solidFill>
              <a:latin typeface="Arial" charset="0"/>
            </a:endParaRPr>
          </a:p>
        </p:txBody>
      </p:sp>
      <p:sp>
        <p:nvSpPr>
          <p:cNvPr id="90136" name="Rectangle 24"/>
          <p:cNvSpPr>
            <a:spLocks noChangeArrowheads="1"/>
          </p:cNvSpPr>
          <p:nvPr/>
        </p:nvSpPr>
        <p:spPr bwMode="auto">
          <a:xfrm>
            <a:off x="1458913" y="4149725"/>
            <a:ext cx="2617787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s-PE"/>
          </a:p>
        </p:txBody>
      </p:sp>
      <p:sp>
        <p:nvSpPr>
          <p:cNvPr id="35865" name="Rectangle 25"/>
          <p:cNvSpPr>
            <a:spLocks noChangeArrowheads="1"/>
          </p:cNvSpPr>
          <p:nvPr/>
        </p:nvSpPr>
        <p:spPr bwMode="auto">
          <a:xfrm>
            <a:off x="1071563" y="4191000"/>
            <a:ext cx="211455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1"/>
            </a:outerShdw>
          </a:effectLst>
        </p:spPr>
        <p:txBody>
          <a:bodyPr wrap="none" lIns="0" tIns="0" rIns="0" bIns="0">
            <a:spAutoFit/>
          </a:bodyPr>
          <a:lstStyle/>
          <a:p>
            <a:pPr eaLnBrk="0" hangingPunct="0">
              <a:defRPr/>
            </a:pPr>
            <a:r>
              <a:rPr lang="es-PE" sz="2500">
                <a:solidFill>
                  <a:srgbClr val="FFCC66"/>
                </a:solidFill>
                <a:latin typeface="Arial" charset="0"/>
              </a:rPr>
              <a:t>Contaminación</a:t>
            </a:r>
            <a:endParaRPr lang="es-PE">
              <a:solidFill>
                <a:srgbClr val="FFCC66"/>
              </a:solidFill>
              <a:latin typeface="Arial" charset="0"/>
            </a:endParaRPr>
          </a:p>
        </p:txBody>
      </p:sp>
      <p:sp>
        <p:nvSpPr>
          <p:cNvPr id="90138" name="Rectangle 26"/>
          <p:cNvSpPr>
            <a:spLocks noChangeArrowheads="1"/>
          </p:cNvSpPr>
          <p:nvPr/>
        </p:nvSpPr>
        <p:spPr bwMode="auto">
          <a:xfrm>
            <a:off x="371475" y="1447800"/>
            <a:ext cx="2071688" cy="471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s-PE"/>
          </a:p>
        </p:txBody>
      </p:sp>
      <p:sp>
        <p:nvSpPr>
          <p:cNvPr id="35867" name="Rectangle 27"/>
          <p:cNvSpPr>
            <a:spLocks noChangeArrowheads="1"/>
          </p:cNvSpPr>
          <p:nvPr/>
        </p:nvSpPr>
        <p:spPr bwMode="auto">
          <a:xfrm>
            <a:off x="1681163" y="990600"/>
            <a:ext cx="1922462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1"/>
            </a:outerShdw>
          </a:effectLst>
        </p:spPr>
        <p:txBody>
          <a:bodyPr wrap="none" lIns="0" tIns="0" rIns="0" bIns="0">
            <a:spAutoFit/>
          </a:bodyPr>
          <a:lstStyle/>
          <a:p>
            <a:pPr eaLnBrk="0" hangingPunct="0">
              <a:defRPr/>
            </a:pPr>
            <a:r>
              <a:rPr lang="es-PE" sz="2500" b="1">
                <a:solidFill>
                  <a:srgbClr val="FFCC66"/>
                </a:solidFill>
                <a:latin typeface="Arial" charset="0"/>
              </a:rPr>
              <a:t>Operaciones</a:t>
            </a:r>
            <a:endParaRPr lang="es-PE">
              <a:solidFill>
                <a:srgbClr val="FFCC66"/>
              </a:solidFill>
              <a:latin typeface="Arial" charset="0"/>
            </a:endParaRPr>
          </a:p>
        </p:txBody>
      </p:sp>
      <p:sp>
        <p:nvSpPr>
          <p:cNvPr id="90140" name="Rectangle 28"/>
          <p:cNvSpPr>
            <a:spLocks noChangeArrowheads="1"/>
          </p:cNvSpPr>
          <p:nvPr/>
        </p:nvSpPr>
        <p:spPr bwMode="auto">
          <a:xfrm>
            <a:off x="6781800" y="3505200"/>
            <a:ext cx="1152525" cy="45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s-PE"/>
          </a:p>
        </p:txBody>
      </p:sp>
      <p:sp>
        <p:nvSpPr>
          <p:cNvPr id="35869" name="Rectangle 29"/>
          <p:cNvSpPr>
            <a:spLocks noChangeArrowheads="1"/>
          </p:cNvSpPr>
          <p:nvPr/>
        </p:nvSpPr>
        <p:spPr bwMode="auto">
          <a:xfrm>
            <a:off x="6759575" y="3605213"/>
            <a:ext cx="809625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1"/>
            </a:outerShdw>
          </a:effectLst>
        </p:spPr>
        <p:txBody>
          <a:bodyPr wrap="none" lIns="0" tIns="0" rIns="0" bIns="0">
            <a:spAutoFit/>
          </a:bodyPr>
          <a:lstStyle/>
          <a:p>
            <a:pPr eaLnBrk="0" hangingPunct="0">
              <a:defRPr/>
            </a:pPr>
            <a:r>
              <a:rPr lang="es-PE" sz="2500">
                <a:solidFill>
                  <a:srgbClr val="FFCC66"/>
                </a:solidFill>
                <a:latin typeface="Arial" charset="0"/>
              </a:rPr>
              <a:t>Salud</a:t>
            </a:r>
            <a:endParaRPr lang="es-PE">
              <a:solidFill>
                <a:srgbClr val="FFCC66"/>
              </a:solidFill>
              <a:latin typeface="Arial" charset="0"/>
            </a:endParaRPr>
          </a:p>
        </p:txBody>
      </p:sp>
      <p:sp>
        <p:nvSpPr>
          <p:cNvPr id="90142" name="Rectangle 30"/>
          <p:cNvSpPr>
            <a:spLocks noChangeArrowheads="1"/>
          </p:cNvSpPr>
          <p:nvPr/>
        </p:nvSpPr>
        <p:spPr bwMode="auto">
          <a:xfrm>
            <a:off x="5822950" y="4918075"/>
            <a:ext cx="1757363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s-PE"/>
          </a:p>
        </p:txBody>
      </p:sp>
      <p:sp>
        <p:nvSpPr>
          <p:cNvPr id="35871" name="Rectangle 31"/>
          <p:cNvSpPr>
            <a:spLocks noChangeArrowheads="1"/>
          </p:cNvSpPr>
          <p:nvPr/>
        </p:nvSpPr>
        <p:spPr bwMode="auto">
          <a:xfrm>
            <a:off x="6234113" y="4953000"/>
            <a:ext cx="147955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1"/>
            </a:outerShdw>
          </a:effectLst>
        </p:spPr>
        <p:txBody>
          <a:bodyPr wrap="none" lIns="0" tIns="0" rIns="0" bIns="0">
            <a:spAutoFit/>
          </a:bodyPr>
          <a:lstStyle/>
          <a:p>
            <a:pPr eaLnBrk="0" hangingPunct="0">
              <a:defRPr/>
            </a:pPr>
            <a:r>
              <a:rPr lang="es-PE" sz="2500">
                <a:solidFill>
                  <a:srgbClr val="FFCC66"/>
                </a:solidFill>
                <a:latin typeface="Arial" charset="0"/>
              </a:rPr>
              <a:t>Educación</a:t>
            </a:r>
            <a:endParaRPr lang="es-PE">
              <a:solidFill>
                <a:srgbClr val="FFCC66"/>
              </a:solidFill>
              <a:latin typeface="Arial" charset="0"/>
            </a:endParaRPr>
          </a:p>
        </p:txBody>
      </p:sp>
      <p:sp>
        <p:nvSpPr>
          <p:cNvPr id="90144" name="Rectangle 32"/>
          <p:cNvSpPr>
            <a:spLocks noChangeArrowheads="1"/>
          </p:cNvSpPr>
          <p:nvPr/>
        </p:nvSpPr>
        <p:spPr bwMode="auto">
          <a:xfrm>
            <a:off x="3692525" y="3243263"/>
            <a:ext cx="2695575" cy="45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s-PE"/>
          </a:p>
        </p:txBody>
      </p:sp>
      <p:sp>
        <p:nvSpPr>
          <p:cNvPr id="35873" name="Rectangle 33"/>
          <p:cNvSpPr>
            <a:spLocks noChangeArrowheads="1"/>
          </p:cNvSpPr>
          <p:nvPr/>
        </p:nvSpPr>
        <p:spPr bwMode="auto">
          <a:xfrm>
            <a:off x="3789363" y="3302000"/>
            <a:ext cx="2468562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1"/>
            </a:outerShdw>
          </a:effectLst>
        </p:spPr>
        <p:txBody>
          <a:bodyPr wrap="none" lIns="0" tIns="0" rIns="0" bIns="0">
            <a:spAutoFit/>
          </a:bodyPr>
          <a:lstStyle/>
          <a:p>
            <a:pPr eaLnBrk="0" hangingPunct="0">
              <a:defRPr/>
            </a:pPr>
            <a:r>
              <a:rPr lang="es-PE" sz="2500">
                <a:solidFill>
                  <a:srgbClr val="FFCC66"/>
                </a:solidFill>
                <a:latin typeface="Arial" charset="0"/>
              </a:rPr>
              <a:t>Compras</a:t>
            </a:r>
            <a:r>
              <a:rPr lang="es-PE" sz="2500">
                <a:latin typeface="Arial" charset="0"/>
              </a:rPr>
              <a:t> </a:t>
            </a:r>
            <a:r>
              <a:rPr lang="es-PE" sz="2500">
                <a:solidFill>
                  <a:srgbClr val="FFCC66"/>
                </a:solidFill>
                <a:latin typeface="Arial" charset="0"/>
              </a:rPr>
              <a:t>Locales</a:t>
            </a:r>
          </a:p>
        </p:txBody>
      </p:sp>
      <p:sp>
        <p:nvSpPr>
          <p:cNvPr id="90146" name="Rectangle 34"/>
          <p:cNvSpPr>
            <a:spLocks noChangeArrowheads="1"/>
          </p:cNvSpPr>
          <p:nvPr/>
        </p:nvSpPr>
        <p:spPr bwMode="auto">
          <a:xfrm>
            <a:off x="6427788" y="2625725"/>
            <a:ext cx="2227262" cy="842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s-PE"/>
          </a:p>
        </p:txBody>
      </p:sp>
      <p:sp>
        <p:nvSpPr>
          <p:cNvPr id="35875" name="Rectangle 35"/>
          <p:cNvSpPr>
            <a:spLocks noChangeArrowheads="1"/>
          </p:cNvSpPr>
          <p:nvPr/>
        </p:nvSpPr>
        <p:spPr bwMode="auto">
          <a:xfrm>
            <a:off x="6629400" y="2667000"/>
            <a:ext cx="13208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1"/>
            </a:outerShdw>
          </a:effectLst>
        </p:spPr>
        <p:txBody>
          <a:bodyPr wrap="none" lIns="0" tIns="0" rIns="0" bIns="0">
            <a:spAutoFit/>
          </a:bodyPr>
          <a:lstStyle/>
          <a:p>
            <a:pPr eaLnBrk="0" hangingPunct="0">
              <a:defRPr/>
            </a:pPr>
            <a:r>
              <a:rPr lang="es-PE" sz="2500">
                <a:solidFill>
                  <a:srgbClr val="FFCC66"/>
                </a:solidFill>
                <a:latin typeface="Arial" charset="0"/>
              </a:rPr>
              <a:t>Negocios</a:t>
            </a:r>
            <a:endParaRPr lang="es-PE">
              <a:solidFill>
                <a:srgbClr val="FFCC66"/>
              </a:solidFill>
              <a:latin typeface="Arial" charset="0"/>
            </a:endParaRPr>
          </a:p>
        </p:txBody>
      </p:sp>
      <p:sp>
        <p:nvSpPr>
          <p:cNvPr id="35876" name="Rectangle 36"/>
          <p:cNvSpPr>
            <a:spLocks noChangeArrowheads="1"/>
          </p:cNvSpPr>
          <p:nvPr/>
        </p:nvSpPr>
        <p:spPr bwMode="auto">
          <a:xfrm>
            <a:off x="6705600" y="3124200"/>
            <a:ext cx="1444625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1"/>
            </a:outerShdw>
          </a:effectLst>
        </p:spPr>
        <p:txBody>
          <a:bodyPr wrap="none" lIns="0" tIns="0" rIns="0" bIns="0">
            <a:spAutoFit/>
          </a:bodyPr>
          <a:lstStyle/>
          <a:p>
            <a:pPr eaLnBrk="0" hangingPunct="0">
              <a:defRPr/>
            </a:pPr>
            <a:r>
              <a:rPr lang="es-PE" sz="2500">
                <a:solidFill>
                  <a:srgbClr val="FFCC66"/>
                </a:solidFill>
                <a:latin typeface="Arial" charset="0"/>
              </a:rPr>
              <a:t>Desarrollo</a:t>
            </a:r>
            <a:endParaRPr lang="es-PE">
              <a:solidFill>
                <a:srgbClr val="FFCC66"/>
              </a:solidFill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2"/>
          <p:cNvSpPr>
            <a:spLocks noChangeArrowheads="1"/>
          </p:cNvSpPr>
          <p:nvPr/>
        </p:nvSpPr>
        <p:spPr bwMode="auto">
          <a:xfrm>
            <a:off x="685800" y="0"/>
            <a:ext cx="7772400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/>
          <a:p>
            <a:pPr algn="ctr">
              <a:lnSpc>
                <a:spcPct val="70000"/>
              </a:lnSpc>
            </a:pPr>
            <a:r>
              <a:rPr lang="es-ES_tradnl" sz="3800" b="1">
                <a:solidFill>
                  <a:srgbClr val="FFCC66"/>
                </a:solidFill>
                <a:latin typeface="Tahoma" pitchFamily="34" charset="0"/>
              </a:rPr>
              <a:t>Responsabilidad social y  Desarrollo Sostenible</a:t>
            </a:r>
            <a:endParaRPr lang="es-ES_tradnl" sz="3800">
              <a:solidFill>
                <a:srgbClr val="FFCC66"/>
              </a:solidFill>
              <a:latin typeface="Tahoma" pitchFamily="34" charset="0"/>
            </a:endParaRPr>
          </a:p>
        </p:txBody>
      </p:sp>
      <p:sp>
        <p:nvSpPr>
          <p:cNvPr id="91139" name="Oval 3"/>
          <p:cNvSpPr>
            <a:spLocks noChangeArrowheads="1"/>
          </p:cNvSpPr>
          <p:nvPr/>
        </p:nvSpPr>
        <p:spPr bwMode="auto">
          <a:xfrm>
            <a:off x="3200400" y="1752600"/>
            <a:ext cx="3048000" cy="2286000"/>
          </a:xfrm>
          <a:prstGeom prst="ellipse">
            <a:avLst/>
          </a:prstGeom>
          <a:solidFill>
            <a:srgbClr val="33CC33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s-PE"/>
          </a:p>
        </p:txBody>
      </p:sp>
      <p:sp>
        <p:nvSpPr>
          <p:cNvPr id="91140" name="Oval 4"/>
          <p:cNvSpPr>
            <a:spLocks noChangeArrowheads="1"/>
          </p:cNvSpPr>
          <p:nvPr/>
        </p:nvSpPr>
        <p:spPr bwMode="auto">
          <a:xfrm>
            <a:off x="3203575" y="3429000"/>
            <a:ext cx="3048000" cy="1981200"/>
          </a:xfrm>
          <a:prstGeom prst="ellipse">
            <a:avLst/>
          </a:prstGeom>
          <a:solidFill>
            <a:srgbClr val="33CC33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s-PE"/>
          </a:p>
        </p:txBody>
      </p:sp>
      <p:sp>
        <p:nvSpPr>
          <p:cNvPr id="91141" name="Text Box 5"/>
          <p:cNvSpPr txBox="1">
            <a:spLocks noChangeArrowheads="1"/>
          </p:cNvSpPr>
          <p:nvPr/>
        </p:nvSpPr>
        <p:spPr bwMode="auto">
          <a:xfrm>
            <a:off x="3505200" y="2133600"/>
            <a:ext cx="2590800" cy="137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s-ES_tradnl" sz="2800">
                <a:latin typeface="Tahoma" pitchFamily="34" charset="0"/>
              </a:rPr>
              <a:t>Desarrollo sostenible (largo Plazo)</a:t>
            </a:r>
            <a:endParaRPr lang="es-ES_tradnl">
              <a:latin typeface="Tahoma" pitchFamily="34" charset="0"/>
            </a:endParaRPr>
          </a:p>
        </p:txBody>
      </p:sp>
      <p:sp>
        <p:nvSpPr>
          <p:cNvPr id="91142" name="Text Box 6"/>
          <p:cNvSpPr txBox="1">
            <a:spLocks noChangeArrowheads="1"/>
          </p:cNvSpPr>
          <p:nvPr/>
        </p:nvSpPr>
        <p:spPr bwMode="auto">
          <a:xfrm>
            <a:off x="3505200" y="4038600"/>
            <a:ext cx="3124200" cy="118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s-ES_tradnl">
                <a:solidFill>
                  <a:schemeClr val="tx2"/>
                </a:solidFill>
                <a:latin typeface="Tahoma" pitchFamily="34" charset="0"/>
              </a:rPr>
              <a:t>Desarrollo local y regional durante el ciclo de la mina</a:t>
            </a:r>
          </a:p>
        </p:txBody>
      </p:sp>
      <p:sp>
        <p:nvSpPr>
          <p:cNvPr id="91143" name="Text Box 7"/>
          <p:cNvSpPr txBox="1">
            <a:spLocks noChangeArrowheads="1"/>
          </p:cNvSpPr>
          <p:nvPr/>
        </p:nvSpPr>
        <p:spPr bwMode="auto">
          <a:xfrm>
            <a:off x="609600" y="3962400"/>
            <a:ext cx="2454275" cy="118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s-ES_tradnl">
                <a:solidFill>
                  <a:srgbClr val="FFCC66"/>
                </a:solidFill>
                <a:latin typeface="Tahoma" pitchFamily="34" charset="0"/>
              </a:rPr>
              <a:t>Política de </a:t>
            </a:r>
          </a:p>
          <a:p>
            <a:r>
              <a:rPr lang="es-ES_tradnl">
                <a:solidFill>
                  <a:srgbClr val="FFCC66"/>
                </a:solidFill>
                <a:latin typeface="Tahoma" pitchFamily="34" charset="0"/>
              </a:rPr>
              <a:t>Responsabilidad Social</a:t>
            </a:r>
          </a:p>
        </p:txBody>
      </p:sp>
      <p:sp>
        <p:nvSpPr>
          <p:cNvPr id="91144" name="AutoShape 8"/>
          <p:cNvSpPr>
            <a:spLocks noChangeArrowheads="1"/>
          </p:cNvSpPr>
          <p:nvPr/>
        </p:nvSpPr>
        <p:spPr bwMode="auto">
          <a:xfrm>
            <a:off x="2057400" y="5029200"/>
            <a:ext cx="1600200" cy="428625"/>
          </a:xfrm>
          <a:prstGeom prst="curvedUpArrow">
            <a:avLst>
              <a:gd name="adj1" fmla="val 74667"/>
              <a:gd name="adj2" fmla="val 149333"/>
              <a:gd name="adj3" fmla="val 33333"/>
            </a:avLst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s-PE"/>
          </a:p>
        </p:txBody>
      </p:sp>
      <p:sp>
        <p:nvSpPr>
          <p:cNvPr id="91145" name="AutoShape 9"/>
          <p:cNvSpPr>
            <a:spLocks noChangeArrowheads="1"/>
          </p:cNvSpPr>
          <p:nvPr/>
        </p:nvSpPr>
        <p:spPr bwMode="auto">
          <a:xfrm>
            <a:off x="2133600" y="3581400"/>
            <a:ext cx="1600200" cy="381000"/>
          </a:xfrm>
          <a:prstGeom prst="curvedUpArrow">
            <a:avLst>
              <a:gd name="adj1" fmla="val 84000"/>
              <a:gd name="adj2" fmla="val 168000"/>
              <a:gd name="adj3" fmla="val 33333"/>
            </a:avLst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s-PE"/>
          </a:p>
        </p:txBody>
      </p:sp>
      <p:sp>
        <p:nvSpPr>
          <p:cNvPr id="91146" name="Text Box 10"/>
          <p:cNvSpPr txBox="1">
            <a:spLocks noChangeArrowheads="1"/>
          </p:cNvSpPr>
          <p:nvPr/>
        </p:nvSpPr>
        <p:spPr bwMode="auto">
          <a:xfrm>
            <a:off x="6400800" y="1600200"/>
            <a:ext cx="2743200" cy="1855788"/>
          </a:xfrm>
          <a:prstGeom prst="rect">
            <a:avLst/>
          </a:prstGeom>
          <a:solidFill>
            <a:srgbClr val="33CC33"/>
          </a:solidFill>
          <a:ln w="9525">
            <a:solidFill>
              <a:schemeClr val="accent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marL="193675" indent="-193675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buFontTx/>
              <a:buChar char="•"/>
            </a:pPr>
            <a:r>
              <a:rPr lang="es-ES_tradnl" sz="2300">
                <a:latin typeface="Tahoma" pitchFamily="34" charset="0"/>
              </a:rPr>
              <a:t>Empresa  es un actor más </a:t>
            </a:r>
          </a:p>
          <a:p>
            <a:pPr>
              <a:buFontTx/>
              <a:buChar char="•"/>
            </a:pPr>
            <a:r>
              <a:rPr lang="es-ES_tradnl" sz="2300">
                <a:latin typeface="Tahoma" pitchFamily="34" charset="0"/>
              </a:rPr>
              <a:t> Interacción multilateral y visión compartida</a:t>
            </a:r>
            <a:endParaRPr lang="es-ES_tradnl">
              <a:latin typeface="Tahoma" pitchFamily="34" charset="0"/>
            </a:endParaRPr>
          </a:p>
        </p:txBody>
      </p:sp>
      <p:sp>
        <p:nvSpPr>
          <p:cNvPr id="91147" name="Text Box 11"/>
          <p:cNvSpPr txBox="1">
            <a:spLocks noChangeArrowheads="1"/>
          </p:cNvSpPr>
          <p:nvPr/>
        </p:nvSpPr>
        <p:spPr bwMode="auto">
          <a:xfrm>
            <a:off x="609600" y="1676400"/>
            <a:ext cx="2454275" cy="1187450"/>
          </a:xfrm>
          <a:prstGeom prst="rect">
            <a:avLst/>
          </a:prstGeom>
          <a:solidFill>
            <a:srgbClr val="33CC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s-ES_tradnl">
                <a:latin typeface="Tahoma" pitchFamily="34" charset="0"/>
              </a:rPr>
              <a:t>Política</a:t>
            </a:r>
            <a:r>
              <a:rPr lang="es-ES_tradnl">
                <a:solidFill>
                  <a:srgbClr val="FFCC66"/>
                </a:solidFill>
                <a:latin typeface="Tahoma" pitchFamily="34" charset="0"/>
              </a:rPr>
              <a:t> </a:t>
            </a:r>
            <a:r>
              <a:rPr lang="es-ES_tradnl">
                <a:latin typeface="Tahoma" pitchFamily="34" charset="0"/>
              </a:rPr>
              <a:t>de</a:t>
            </a:r>
            <a:r>
              <a:rPr lang="es-ES_tradnl">
                <a:solidFill>
                  <a:srgbClr val="FFCC66"/>
                </a:solidFill>
                <a:latin typeface="Tahoma" pitchFamily="34" charset="0"/>
              </a:rPr>
              <a:t> </a:t>
            </a:r>
          </a:p>
          <a:p>
            <a:r>
              <a:rPr lang="es-ES_tradnl">
                <a:latin typeface="Tahoma" pitchFamily="34" charset="0"/>
              </a:rPr>
              <a:t>Desarrollo</a:t>
            </a:r>
            <a:r>
              <a:rPr lang="es-ES_tradnl">
                <a:solidFill>
                  <a:srgbClr val="FFCC66"/>
                </a:solidFill>
                <a:latin typeface="Tahoma" pitchFamily="34" charset="0"/>
              </a:rPr>
              <a:t> </a:t>
            </a:r>
            <a:r>
              <a:rPr lang="es-ES_tradnl">
                <a:latin typeface="Tahoma" pitchFamily="34" charset="0"/>
              </a:rPr>
              <a:t>Sostenible</a:t>
            </a:r>
          </a:p>
        </p:txBody>
      </p:sp>
      <p:sp>
        <p:nvSpPr>
          <p:cNvPr id="91148" name="Text Box 12"/>
          <p:cNvSpPr txBox="1">
            <a:spLocks noChangeArrowheads="1"/>
          </p:cNvSpPr>
          <p:nvPr/>
        </p:nvSpPr>
        <p:spPr bwMode="auto">
          <a:xfrm>
            <a:off x="3048000" y="5410200"/>
            <a:ext cx="6096000" cy="1406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76250" indent="-4762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lnSpc>
                <a:spcPct val="90000"/>
              </a:lnSpc>
              <a:buFontTx/>
              <a:buChar char="•"/>
            </a:pPr>
            <a:r>
              <a:rPr lang="es-ES_tradnl">
                <a:solidFill>
                  <a:srgbClr val="FFCC66"/>
                </a:solidFill>
                <a:latin typeface="Tahoma" pitchFamily="34" charset="0"/>
              </a:rPr>
              <a:t>Responsabilidad principal es de la 	    empresa</a:t>
            </a:r>
          </a:p>
          <a:p>
            <a:pPr>
              <a:lnSpc>
                <a:spcPct val="90000"/>
              </a:lnSpc>
              <a:buFontTx/>
              <a:buChar char="•"/>
            </a:pPr>
            <a:r>
              <a:rPr lang="es-ES_tradnl">
                <a:solidFill>
                  <a:srgbClr val="FFCC66"/>
                </a:solidFill>
                <a:latin typeface="Tahoma" pitchFamily="34" charset="0"/>
              </a:rPr>
              <a:t>Interacción bilateral privilegiada</a:t>
            </a:r>
          </a:p>
          <a:p>
            <a:pPr>
              <a:lnSpc>
                <a:spcPct val="90000"/>
              </a:lnSpc>
              <a:buFontTx/>
              <a:buChar char="•"/>
            </a:pPr>
            <a:r>
              <a:rPr lang="es-ES_tradnl">
                <a:solidFill>
                  <a:srgbClr val="FFCC66"/>
                </a:solidFill>
                <a:latin typeface="Tahoma" pitchFamily="34" charset="0"/>
              </a:rPr>
              <a:t>Asocio con Estado y sociedad civil</a:t>
            </a:r>
          </a:p>
        </p:txBody>
      </p:sp>
      <p:sp>
        <p:nvSpPr>
          <p:cNvPr id="91149" name="AutoShape 13"/>
          <p:cNvSpPr>
            <a:spLocks noChangeArrowheads="1"/>
          </p:cNvSpPr>
          <p:nvPr/>
        </p:nvSpPr>
        <p:spPr bwMode="auto">
          <a:xfrm>
            <a:off x="1219200" y="3048000"/>
            <a:ext cx="457200" cy="914400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s-P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2"/>
          <p:cNvSpPr>
            <a:spLocks noGrp="1" noChangeArrowheads="1"/>
          </p:cNvSpPr>
          <p:nvPr>
            <p:ph type="title"/>
          </p:nvPr>
        </p:nvSpPr>
        <p:spPr>
          <a:xfrm>
            <a:off x="1403350" y="333375"/>
            <a:ext cx="7313613" cy="1143000"/>
          </a:xfrm>
        </p:spPr>
        <p:txBody>
          <a:bodyPr/>
          <a:lstStyle/>
          <a:p>
            <a:pPr eaLnBrk="1" hangingPunct="1"/>
            <a:r>
              <a:rPr lang="es-ES_tradnl" sz="4000" smtClean="0"/>
              <a:t> </a:t>
            </a:r>
            <a:br>
              <a:rPr lang="es-ES_tradnl" sz="4000" smtClean="0"/>
            </a:br>
            <a:endParaRPr lang="es-ES" sz="4000" smtClean="0"/>
          </a:p>
        </p:txBody>
      </p:sp>
      <p:pic>
        <p:nvPicPr>
          <p:cNvPr id="92163" name="Picture 3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2"/>
          <p:cNvSpPr>
            <a:spLocks noChangeArrowheads="1"/>
          </p:cNvSpPr>
          <p:nvPr/>
        </p:nvSpPr>
        <p:spPr bwMode="auto">
          <a:xfrm>
            <a:off x="533400" y="5715000"/>
            <a:ext cx="8305800" cy="91440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s-PE"/>
          </a:p>
        </p:txBody>
      </p:sp>
      <p:grpSp>
        <p:nvGrpSpPr>
          <p:cNvPr id="93187" name="Group 3"/>
          <p:cNvGrpSpPr>
            <a:grpSpLocks/>
          </p:cNvGrpSpPr>
          <p:nvPr/>
        </p:nvGrpSpPr>
        <p:grpSpPr bwMode="auto">
          <a:xfrm>
            <a:off x="152400" y="1108075"/>
            <a:ext cx="8915400" cy="5384800"/>
            <a:chOff x="96" y="698"/>
            <a:chExt cx="5616" cy="3392"/>
          </a:xfrm>
        </p:grpSpPr>
        <p:sp>
          <p:nvSpPr>
            <p:cNvPr id="93189" name="Arc 4"/>
            <p:cNvSpPr>
              <a:spLocks/>
            </p:cNvSpPr>
            <p:nvPr/>
          </p:nvSpPr>
          <p:spPr bwMode="auto">
            <a:xfrm>
              <a:off x="384" y="864"/>
              <a:ext cx="4608" cy="268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21599" y="15"/>
                  </a:moveTo>
                  <a:cubicBezTo>
                    <a:pt x="21591" y="11891"/>
                    <a:pt x="11996" y="21533"/>
                    <a:pt x="120" y="21599"/>
                  </a:cubicBezTo>
                </a:path>
                <a:path w="21600" h="21600" stroke="0" extrusionOk="0">
                  <a:moveTo>
                    <a:pt x="21599" y="15"/>
                  </a:moveTo>
                  <a:cubicBezTo>
                    <a:pt x="21591" y="11891"/>
                    <a:pt x="11996" y="21533"/>
                    <a:pt x="120" y="2159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99C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rnd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/>
            </a:p>
          </p:txBody>
        </p:sp>
        <p:sp>
          <p:nvSpPr>
            <p:cNvPr id="93190" name="Rectangle 5"/>
            <p:cNvSpPr>
              <a:spLocks noChangeArrowheads="1"/>
            </p:cNvSpPr>
            <p:nvPr/>
          </p:nvSpPr>
          <p:spPr bwMode="auto">
            <a:xfrm>
              <a:off x="4873" y="3556"/>
              <a:ext cx="798" cy="2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ctr" defTabSz="762000"/>
              <a:r>
                <a:rPr lang="fr-CH" b="1">
                  <a:solidFill>
                    <a:srgbClr val="4D4D4D"/>
                  </a:solidFill>
                  <a:latin typeface="Arial" pitchFamily="34" charset="0"/>
                </a:rPr>
                <a:t>Tiempo</a:t>
              </a:r>
              <a:endParaRPr lang="en-GB" b="1">
                <a:solidFill>
                  <a:srgbClr val="4D4D4D"/>
                </a:solidFill>
                <a:latin typeface="Arial" pitchFamily="34" charset="0"/>
              </a:endParaRPr>
            </a:p>
          </p:txBody>
        </p:sp>
        <p:sp>
          <p:nvSpPr>
            <p:cNvPr id="56326" name="Rectangle 6"/>
            <p:cNvSpPr>
              <a:spLocks noChangeArrowheads="1"/>
            </p:cNvSpPr>
            <p:nvPr/>
          </p:nvSpPr>
          <p:spPr bwMode="auto">
            <a:xfrm>
              <a:off x="384" y="3216"/>
              <a:ext cx="1381" cy="5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 defTabSz="762000">
                <a:defRPr/>
              </a:pPr>
              <a:r>
                <a:rPr lang="fr-CH" sz="2800" b="1">
                  <a:solidFill>
                    <a:srgbClr val="0C2472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 Narrow" pitchFamily="34" charset="0"/>
                </a:rPr>
                <a:t>Agenda</a:t>
              </a:r>
              <a:endParaRPr lang="en-GB" sz="2800" b="1">
                <a:solidFill>
                  <a:srgbClr val="0C247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</a:endParaRPr>
            </a:p>
            <a:p>
              <a:pPr defTabSz="762000">
                <a:defRPr/>
              </a:pPr>
              <a:r>
                <a:rPr lang="fr-CH" sz="2800" b="1">
                  <a:solidFill>
                    <a:srgbClr val="0C2472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 Narrow" pitchFamily="34" charset="0"/>
                </a:rPr>
                <a:t>Empresarial</a:t>
              </a:r>
              <a:endParaRPr lang="en-GB" sz="2800" b="1">
                <a:solidFill>
                  <a:srgbClr val="0C247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</a:endParaRPr>
            </a:p>
          </p:txBody>
        </p:sp>
        <p:sp>
          <p:nvSpPr>
            <p:cNvPr id="93192" name="AutoShape 7"/>
            <p:cNvSpPr>
              <a:spLocks noChangeArrowheads="1"/>
            </p:cNvSpPr>
            <p:nvPr/>
          </p:nvSpPr>
          <p:spPr bwMode="auto">
            <a:xfrm>
              <a:off x="1857" y="2832"/>
              <a:ext cx="3854" cy="376"/>
            </a:xfrm>
            <a:prstGeom prst="homePlate">
              <a:avLst>
                <a:gd name="adj" fmla="val 130260"/>
              </a:avLst>
            </a:prstGeom>
            <a:solidFill>
              <a:srgbClr val="0C24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52400" tIns="46038" rIns="152400" bIns="46038" anchor="ctr"/>
            <a:lstStyle/>
            <a:p>
              <a:pPr defTabSz="762000"/>
              <a:r>
                <a:rPr lang="fr-CH" sz="2000" b="1">
                  <a:solidFill>
                    <a:schemeClr val="bg1"/>
                  </a:solidFill>
                  <a:latin typeface="Arial" pitchFamily="34" charset="0"/>
                </a:rPr>
                <a:t>Cumplimiento</a:t>
              </a:r>
              <a:endParaRPr lang="en-GB" sz="2000" b="1">
                <a:solidFill>
                  <a:schemeClr val="bg1"/>
                </a:solidFill>
                <a:latin typeface="Arial" pitchFamily="34" charset="0"/>
              </a:endParaRPr>
            </a:p>
          </p:txBody>
        </p:sp>
        <p:sp>
          <p:nvSpPr>
            <p:cNvPr id="93193" name="AutoShape 8"/>
            <p:cNvSpPr>
              <a:spLocks noChangeArrowheads="1"/>
            </p:cNvSpPr>
            <p:nvPr/>
          </p:nvSpPr>
          <p:spPr bwMode="auto">
            <a:xfrm>
              <a:off x="2832" y="2352"/>
              <a:ext cx="2879" cy="480"/>
            </a:xfrm>
            <a:prstGeom prst="homePlate">
              <a:avLst>
                <a:gd name="adj" fmla="val 101409"/>
              </a:avLst>
            </a:prstGeom>
            <a:solidFill>
              <a:srgbClr val="3333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52400" tIns="46038" rIns="152400" bIns="46038" anchor="ctr"/>
            <a:lstStyle/>
            <a:p>
              <a:pPr defTabSz="762000"/>
              <a:r>
                <a:rPr lang="fr-CH" sz="2000" b="1">
                  <a:solidFill>
                    <a:schemeClr val="bg1"/>
                  </a:solidFill>
                  <a:latin typeface="Arial" pitchFamily="34" charset="0"/>
                </a:rPr>
                <a:t>Producción más limpia</a:t>
              </a:r>
              <a:endParaRPr lang="en-GB" sz="2000" b="1">
                <a:solidFill>
                  <a:schemeClr val="bg1"/>
                </a:solidFill>
                <a:latin typeface="Arial" pitchFamily="34" charset="0"/>
              </a:endParaRPr>
            </a:p>
          </p:txBody>
        </p:sp>
        <p:sp>
          <p:nvSpPr>
            <p:cNvPr id="93194" name="AutoShape 9"/>
            <p:cNvSpPr>
              <a:spLocks noChangeArrowheads="1"/>
            </p:cNvSpPr>
            <p:nvPr/>
          </p:nvSpPr>
          <p:spPr bwMode="auto">
            <a:xfrm>
              <a:off x="3168" y="1872"/>
              <a:ext cx="2544" cy="481"/>
            </a:xfrm>
            <a:prstGeom prst="homePlate">
              <a:avLst>
                <a:gd name="adj" fmla="val 157127"/>
              </a:avLst>
            </a:prstGeom>
            <a:solidFill>
              <a:srgbClr val="336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38100" tIns="46038" rIns="38100" bIns="46038" anchor="ctr"/>
            <a:lstStyle/>
            <a:p>
              <a:pPr defTabSz="762000"/>
              <a:r>
                <a:rPr lang="fr-CH" sz="2000" b="1">
                  <a:solidFill>
                    <a:schemeClr val="bg1"/>
                  </a:solidFill>
                  <a:latin typeface="Arial" pitchFamily="34" charset="0"/>
                </a:rPr>
                <a:t>Eco-Eficiencia</a:t>
              </a:r>
              <a:endParaRPr lang="en-GB" sz="2000" b="1">
                <a:solidFill>
                  <a:schemeClr val="bg1"/>
                </a:solidFill>
                <a:latin typeface="Arial" pitchFamily="34" charset="0"/>
              </a:endParaRPr>
            </a:p>
          </p:txBody>
        </p:sp>
        <p:sp>
          <p:nvSpPr>
            <p:cNvPr id="93195" name="Rectangle 10"/>
            <p:cNvSpPr>
              <a:spLocks noChangeArrowheads="1"/>
            </p:cNvSpPr>
            <p:nvPr/>
          </p:nvSpPr>
          <p:spPr bwMode="auto">
            <a:xfrm rot="-5400000">
              <a:off x="-532" y="2045"/>
              <a:ext cx="1544" cy="2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ctr" defTabSz="762000"/>
              <a:r>
                <a:rPr lang="fr-CH" b="1">
                  <a:solidFill>
                    <a:srgbClr val="4D4D4D"/>
                  </a:solidFill>
                  <a:latin typeface="Arial" pitchFamily="34" charset="0"/>
                </a:rPr>
                <a:t>Sustentabilidad</a:t>
              </a:r>
              <a:endParaRPr lang="en-GB" b="1">
                <a:solidFill>
                  <a:srgbClr val="4D4D4D"/>
                </a:solidFill>
                <a:latin typeface="Arial" pitchFamily="34" charset="0"/>
              </a:endParaRPr>
            </a:p>
          </p:txBody>
        </p:sp>
        <p:sp>
          <p:nvSpPr>
            <p:cNvPr id="93196" name="Text Box 11"/>
            <p:cNvSpPr txBox="1">
              <a:spLocks noChangeArrowheads="1"/>
            </p:cNvSpPr>
            <p:nvPr/>
          </p:nvSpPr>
          <p:spPr bwMode="auto">
            <a:xfrm>
              <a:off x="2928" y="3840"/>
              <a:ext cx="1248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/>
              <a:r>
                <a:rPr lang="fr-CH" sz="2000" b="1">
                  <a:latin typeface="Arial Narrow" pitchFamily="34" charset="0"/>
                </a:rPr>
                <a:t>Rio 1992</a:t>
              </a:r>
              <a:endParaRPr lang="en-GB" sz="2000" b="1">
                <a:latin typeface="Arial Narrow" pitchFamily="34" charset="0"/>
              </a:endParaRPr>
            </a:p>
          </p:txBody>
        </p:sp>
        <p:sp>
          <p:nvSpPr>
            <p:cNvPr id="93197" name="Text Box 12"/>
            <p:cNvSpPr txBox="1">
              <a:spLocks noChangeArrowheads="1"/>
            </p:cNvSpPr>
            <p:nvPr/>
          </p:nvSpPr>
          <p:spPr bwMode="auto">
            <a:xfrm>
              <a:off x="4320" y="3840"/>
              <a:ext cx="1392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/>
              <a:r>
                <a:rPr lang="fr-CH" sz="2000" b="1">
                  <a:latin typeface="Arial Narrow" pitchFamily="34" charset="0"/>
                </a:rPr>
                <a:t>Jo’burg 2002</a:t>
              </a:r>
              <a:endParaRPr lang="en-GB" sz="2000" b="1">
                <a:latin typeface="Arial Narrow" pitchFamily="34" charset="0"/>
              </a:endParaRPr>
            </a:p>
          </p:txBody>
        </p:sp>
        <p:sp>
          <p:nvSpPr>
            <p:cNvPr id="93198" name="AutoShape 13"/>
            <p:cNvSpPr>
              <a:spLocks noChangeArrowheads="1"/>
            </p:cNvSpPr>
            <p:nvPr/>
          </p:nvSpPr>
          <p:spPr bwMode="auto">
            <a:xfrm>
              <a:off x="3792" y="1392"/>
              <a:ext cx="1920" cy="480"/>
            </a:xfrm>
            <a:prstGeom prst="homePlate">
              <a:avLst>
                <a:gd name="adj" fmla="val 118833"/>
              </a:avLst>
            </a:prstGeom>
            <a:solidFill>
              <a:srgbClr val="99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38100" tIns="46038" rIns="38100" bIns="46038" anchor="ctr"/>
            <a:lstStyle/>
            <a:p>
              <a:pPr defTabSz="762000"/>
              <a:r>
                <a:rPr lang="fr-CH" sz="2000" b="1">
                  <a:latin typeface="Arial" pitchFamily="34" charset="0"/>
                </a:rPr>
                <a:t>Responsabilidad</a:t>
              </a:r>
              <a:endParaRPr lang="en-GB" sz="2000" b="1">
                <a:latin typeface="Arial" pitchFamily="34" charset="0"/>
              </a:endParaRPr>
            </a:p>
            <a:p>
              <a:pPr defTabSz="762000"/>
              <a:r>
                <a:rPr lang="fr-CH" sz="2000" b="1">
                  <a:latin typeface="Arial" pitchFamily="34" charset="0"/>
                </a:rPr>
                <a:t>Social Empresarial</a:t>
              </a:r>
            </a:p>
          </p:txBody>
        </p:sp>
        <p:sp>
          <p:nvSpPr>
            <p:cNvPr id="93199" name="Text Box 14"/>
            <p:cNvSpPr txBox="1">
              <a:spLocks noChangeArrowheads="1"/>
            </p:cNvSpPr>
            <p:nvPr/>
          </p:nvSpPr>
          <p:spPr bwMode="auto">
            <a:xfrm>
              <a:off x="1152" y="3840"/>
              <a:ext cx="1680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/>
              <a:r>
                <a:rPr lang="fr-CH" sz="2000" b="1">
                  <a:latin typeface="Arial Narrow" pitchFamily="34" charset="0"/>
                </a:rPr>
                <a:t>Estocolmo 1972</a:t>
              </a:r>
              <a:endParaRPr lang="en-GB" sz="2000" b="1">
                <a:latin typeface="Arial Narrow" pitchFamily="34" charset="0"/>
              </a:endParaRPr>
            </a:p>
          </p:txBody>
        </p:sp>
        <p:sp>
          <p:nvSpPr>
            <p:cNvPr id="93200" name="AutoShape 15"/>
            <p:cNvSpPr>
              <a:spLocks noChangeArrowheads="1"/>
            </p:cNvSpPr>
            <p:nvPr/>
          </p:nvSpPr>
          <p:spPr bwMode="auto">
            <a:xfrm rot="2669562">
              <a:off x="980" y="1920"/>
              <a:ext cx="1605" cy="398"/>
            </a:xfrm>
            <a:prstGeom prst="homePlate">
              <a:avLst>
                <a:gd name="adj" fmla="val 87132"/>
              </a:avLst>
            </a:prstGeom>
            <a:solidFill>
              <a:srgbClr val="00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 anchor="ctr"/>
            <a:lstStyle/>
            <a:p>
              <a:pPr algn="ctr" defTabSz="762000"/>
              <a:r>
                <a:rPr lang="en-GB" sz="1800" b="1">
                  <a:solidFill>
                    <a:schemeClr val="bg1"/>
                  </a:solidFill>
                  <a:latin typeface="Arial Narrow" pitchFamily="34" charset="0"/>
                </a:rPr>
                <a:t>Legislación de</a:t>
              </a:r>
            </a:p>
            <a:p>
              <a:pPr algn="ctr" defTabSz="762000"/>
              <a:r>
                <a:rPr lang="en-GB" sz="1800" b="1">
                  <a:solidFill>
                    <a:schemeClr val="bg1"/>
                  </a:solidFill>
                  <a:latin typeface="Arial Narrow" pitchFamily="34" charset="0"/>
                </a:rPr>
                <a:t>Comando y Control </a:t>
              </a:r>
            </a:p>
          </p:txBody>
        </p:sp>
        <p:sp>
          <p:nvSpPr>
            <p:cNvPr id="93201" name="AutoShape 16"/>
            <p:cNvSpPr>
              <a:spLocks noChangeArrowheads="1"/>
            </p:cNvSpPr>
            <p:nvPr/>
          </p:nvSpPr>
          <p:spPr bwMode="auto">
            <a:xfrm rot="2381891">
              <a:off x="1632" y="1488"/>
              <a:ext cx="1342" cy="433"/>
            </a:xfrm>
            <a:prstGeom prst="homePlate">
              <a:avLst>
                <a:gd name="adj" fmla="val 82146"/>
              </a:avLst>
            </a:prstGeom>
            <a:solidFill>
              <a:srgbClr val="008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 anchor="ctr"/>
            <a:lstStyle/>
            <a:p>
              <a:pPr algn="ctr" defTabSz="762000"/>
              <a:r>
                <a:rPr lang="en-GB" sz="1800" b="1">
                  <a:solidFill>
                    <a:schemeClr val="bg1"/>
                  </a:solidFill>
                  <a:latin typeface="Arial Narrow" pitchFamily="34" charset="0"/>
                </a:rPr>
                <a:t>Regulación</a:t>
              </a:r>
              <a:endParaRPr lang="en-GB" sz="1800" b="1">
                <a:solidFill>
                  <a:schemeClr val="bg1"/>
                </a:solidFill>
                <a:latin typeface="Arial Narrow" pitchFamily="34" charset="0"/>
                <a:cs typeface="Times New Roman" pitchFamily="18" charset="0"/>
              </a:endParaRPr>
            </a:p>
            <a:p>
              <a:pPr algn="ctr" defTabSz="762000"/>
              <a:r>
                <a:rPr lang="en-GB" sz="1800" b="1">
                  <a:solidFill>
                    <a:schemeClr val="bg1"/>
                  </a:solidFill>
                  <a:latin typeface="Arial Narrow" pitchFamily="34" charset="0"/>
                </a:rPr>
                <a:t> </a:t>
              </a:r>
              <a:r>
                <a:rPr lang="fr-CH" sz="1800" b="1">
                  <a:solidFill>
                    <a:schemeClr val="bg1"/>
                  </a:solidFill>
                  <a:latin typeface="Arial Narrow" pitchFamily="34" charset="0"/>
                </a:rPr>
                <a:t>Voluntaria</a:t>
              </a:r>
              <a:endParaRPr lang="en-GB" sz="1800" b="1">
                <a:solidFill>
                  <a:schemeClr val="bg1"/>
                </a:solidFill>
                <a:latin typeface="Arial Narrow" pitchFamily="34" charset="0"/>
              </a:endParaRPr>
            </a:p>
          </p:txBody>
        </p:sp>
        <p:sp>
          <p:nvSpPr>
            <p:cNvPr id="93202" name="AutoShape 17"/>
            <p:cNvSpPr>
              <a:spLocks noChangeArrowheads="1"/>
            </p:cNvSpPr>
            <p:nvPr/>
          </p:nvSpPr>
          <p:spPr bwMode="auto">
            <a:xfrm rot="2051704">
              <a:off x="2160" y="1104"/>
              <a:ext cx="1189" cy="376"/>
            </a:xfrm>
            <a:prstGeom prst="homePlate">
              <a:avLst>
                <a:gd name="adj" fmla="val 105408"/>
              </a:avLst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 anchor="ctr"/>
            <a:lstStyle/>
            <a:p>
              <a:pPr algn="ctr" defTabSz="762000"/>
              <a:r>
                <a:rPr lang="en-GB" sz="1800" b="1">
                  <a:latin typeface="Arial Narrow" pitchFamily="34" charset="0"/>
                </a:rPr>
                <a:t>Instrumentos</a:t>
              </a:r>
            </a:p>
            <a:p>
              <a:pPr algn="ctr" defTabSz="762000"/>
              <a:r>
                <a:rPr lang="en-GB" sz="1800" b="1">
                  <a:latin typeface="Arial Narrow" pitchFamily="34" charset="0"/>
                </a:rPr>
                <a:t>Económicos </a:t>
              </a:r>
            </a:p>
          </p:txBody>
        </p:sp>
        <p:sp>
          <p:nvSpPr>
            <p:cNvPr id="93203" name="AutoShape 18"/>
            <p:cNvSpPr>
              <a:spLocks noChangeArrowheads="1"/>
            </p:cNvSpPr>
            <p:nvPr/>
          </p:nvSpPr>
          <p:spPr bwMode="auto">
            <a:xfrm rot="920173">
              <a:off x="2877" y="698"/>
              <a:ext cx="1189" cy="376"/>
            </a:xfrm>
            <a:prstGeom prst="homePlate">
              <a:avLst>
                <a:gd name="adj" fmla="val 105408"/>
              </a:avLst>
            </a:prstGeom>
            <a:solidFill>
              <a:srgbClr val="66FF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 anchor="ctr"/>
            <a:lstStyle/>
            <a:p>
              <a:pPr algn="ctr" defTabSz="762000"/>
              <a:r>
                <a:rPr lang="fr-CH" sz="1800" b="1">
                  <a:latin typeface="Arial Narrow" pitchFamily="34" charset="0"/>
                </a:rPr>
                <a:t>Cooperación</a:t>
              </a:r>
              <a:endParaRPr lang="en-GB" sz="1800" b="1">
                <a:latin typeface="Arial Narrow" pitchFamily="34" charset="0"/>
              </a:endParaRPr>
            </a:p>
          </p:txBody>
        </p:sp>
        <p:sp>
          <p:nvSpPr>
            <p:cNvPr id="93204" name="Oval 19"/>
            <p:cNvSpPr>
              <a:spLocks noChangeArrowheads="1"/>
            </p:cNvSpPr>
            <p:nvPr/>
          </p:nvSpPr>
          <p:spPr bwMode="auto">
            <a:xfrm>
              <a:off x="1920" y="3264"/>
              <a:ext cx="672" cy="528"/>
            </a:xfrm>
            <a:prstGeom prst="ellipse">
              <a:avLst/>
            </a:prstGeom>
            <a:solidFill>
              <a:srgbClr val="9A37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92075" tIns="46038" rIns="92075" bIns="46038" anchor="ctr"/>
            <a:lstStyle/>
            <a:p>
              <a:pPr algn="ctr" defTabSz="762000"/>
              <a:r>
                <a:rPr lang="fr-CH" sz="1800" b="1" i="1">
                  <a:solidFill>
                    <a:srgbClr val="FFFFFF"/>
                  </a:solidFill>
                  <a:latin typeface="Arial Narrow" pitchFamily="34" charset="0"/>
                </a:rPr>
                <a:t>Gestión</a:t>
              </a:r>
            </a:p>
          </p:txBody>
        </p:sp>
        <p:sp>
          <p:nvSpPr>
            <p:cNvPr id="93205" name="Oval 20"/>
            <p:cNvSpPr>
              <a:spLocks noChangeArrowheads="1"/>
            </p:cNvSpPr>
            <p:nvPr/>
          </p:nvSpPr>
          <p:spPr bwMode="auto">
            <a:xfrm>
              <a:off x="3456" y="3264"/>
              <a:ext cx="720" cy="528"/>
            </a:xfrm>
            <a:prstGeom prst="ellipse">
              <a:avLst/>
            </a:prstGeom>
            <a:solidFill>
              <a:srgbClr val="CC9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92075" tIns="46038" rIns="92075" bIns="46038" anchor="ctr"/>
            <a:lstStyle/>
            <a:p>
              <a:pPr algn="ctr" defTabSz="762000"/>
              <a:r>
                <a:rPr lang="fr-CH" sz="1800" b="1" i="1">
                  <a:solidFill>
                    <a:srgbClr val="3333FF"/>
                  </a:solidFill>
                  <a:latin typeface="Arial Narrow" pitchFamily="34" charset="0"/>
                </a:rPr>
                <a:t>Estrategia </a:t>
              </a:r>
            </a:p>
            <a:p>
              <a:pPr algn="ctr" defTabSz="762000"/>
              <a:r>
                <a:rPr lang="fr-CH" sz="1800" b="1" i="1">
                  <a:solidFill>
                    <a:srgbClr val="3333FF"/>
                  </a:solidFill>
                  <a:latin typeface="Arial Narrow" pitchFamily="34" charset="0"/>
                </a:rPr>
                <a:t>Corporativa de </a:t>
              </a:r>
            </a:p>
            <a:p>
              <a:pPr algn="ctr" defTabSz="762000"/>
              <a:r>
                <a:rPr lang="fr-CH" sz="1800" b="1" i="1">
                  <a:solidFill>
                    <a:srgbClr val="3333FF"/>
                  </a:solidFill>
                  <a:latin typeface="Arial Narrow" pitchFamily="34" charset="0"/>
                </a:rPr>
                <a:t>Sustentabilidad </a:t>
              </a:r>
              <a:endParaRPr lang="en-GB" sz="1800" b="1" i="1">
                <a:solidFill>
                  <a:srgbClr val="3333FF"/>
                </a:solidFill>
                <a:latin typeface="Arial Narrow" pitchFamily="34" charset="0"/>
              </a:endParaRPr>
            </a:p>
          </p:txBody>
        </p:sp>
        <p:sp>
          <p:nvSpPr>
            <p:cNvPr id="93206" name="AutoShape 21"/>
            <p:cNvSpPr>
              <a:spLocks noChangeArrowheads="1"/>
            </p:cNvSpPr>
            <p:nvPr/>
          </p:nvSpPr>
          <p:spPr bwMode="auto">
            <a:xfrm>
              <a:off x="4272" y="864"/>
              <a:ext cx="1440" cy="528"/>
            </a:xfrm>
            <a:prstGeom prst="homePlate">
              <a:avLst>
                <a:gd name="adj" fmla="val 81023"/>
              </a:avLst>
            </a:prstGeom>
            <a:solidFill>
              <a:srgbClr val="CC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38100" tIns="46038" rIns="38100" bIns="46038" anchor="ctr"/>
            <a:lstStyle/>
            <a:p>
              <a:pPr defTabSz="762000"/>
              <a:r>
                <a:rPr lang="fr-CH" sz="2000" b="1">
                  <a:latin typeface="Arial" pitchFamily="34" charset="0"/>
                </a:rPr>
                <a:t>Comunidades</a:t>
              </a:r>
            </a:p>
            <a:p>
              <a:pPr defTabSz="762000"/>
              <a:r>
                <a:rPr lang="fr-CH" sz="2000" b="1">
                  <a:latin typeface="Arial" pitchFamily="34" charset="0"/>
                </a:rPr>
                <a:t>Sustentables</a:t>
              </a:r>
            </a:p>
          </p:txBody>
        </p:sp>
        <p:sp>
          <p:nvSpPr>
            <p:cNvPr id="93207" name="Line 22"/>
            <p:cNvSpPr>
              <a:spLocks noChangeShapeType="1"/>
            </p:cNvSpPr>
            <p:nvPr/>
          </p:nvSpPr>
          <p:spPr bwMode="auto">
            <a:xfrm>
              <a:off x="384" y="3840"/>
              <a:ext cx="5184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PE"/>
            </a:p>
          </p:txBody>
        </p:sp>
        <p:sp>
          <p:nvSpPr>
            <p:cNvPr id="93208" name="Line 23"/>
            <p:cNvSpPr>
              <a:spLocks noChangeShapeType="1"/>
            </p:cNvSpPr>
            <p:nvPr/>
          </p:nvSpPr>
          <p:spPr bwMode="auto">
            <a:xfrm flipV="1">
              <a:off x="384" y="768"/>
              <a:ext cx="0" cy="307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PE"/>
            </a:p>
          </p:txBody>
        </p:sp>
        <p:sp>
          <p:nvSpPr>
            <p:cNvPr id="56344" name="Rectangle 24"/>
            <p:cNvSpPr>
              <a:spLocks noChangeArrowheads="1"/>
            </p:cNvSpPr>
            <p:nvPr/>
          </p:nvSpPr>
          <p:spPr bwMode="auto">
            <a:xfrm>
              <a:off x="384" y="2668"/>
              <a:ext cx="1488" cy="5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 defTabSz="762000">
                <a:defRPr/>
              </a:pPr>
              <a:r>
                <a:rPr lang="fr-CH" sz="2800" b="1">
                  <a:solidFill>
                    <a:srgbClr val="0C2472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 Narrow" pitchFamily="34" charset="0"/>
                </a:rPr>
                <a:t>Agenda</a:t>
              </a:r>
              <a:endParaRPr lang="en-GB" sz="2800" b="1">
                <a:solidFill>
                  <a:srgbClr val="0C247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</a:endParaRPr>
            </a:p>
            <a:p>
              <a:pPr defTabSz="762000">
                <a:defRPr/>
              </a:pPr>
              <a:r>
                <a:rPr lang="fr-CH" sz="2800" b="1">
                  <a:solidFill>
                    <a:srgbClr val="0C2472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 Narrow" pitchFamily="34" charset="0"/>
                </a:rPr>
                <a:t>Gubernamental</a:t>
              </a:r>
              <a:endParaRPr lang="en-GB" sz="2800" b="1">
                <a:solidFill>
                  <a:srgbClr val="0C247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</a:endParaRPr>
            </a:p>
          </p:txBody>
        </p:sp>
      </p:grpSp>
      <p:sp>
        <p:nvSpPr>
          <p:cNvPr id="56345" name="Rectangle 25"/>
          <p:cNvSpPr>
            <a:spLocks noChangeArrowheads="1"/>
          </p:cNvSpPr>
          <p:nvPr/>
        </p:nvSpPr>
        <p:spPr bwMode="auto">
          <a:xfrm>
            <a:off x="323850" y="304800"/>
            <a:ext cx="40386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>
              <a:defRPr/>
            </a:pPr>
            <a:r>
              <a:rPr lang="fr-CH" sz="3600" b="1">
                <a:solidFill>
                  <a:srgbClr val="FFCC6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</a:rPr>
              <a:t>Tendencias globales</a:t>
            </a:r>
            <a:endParaRPr lang="en-GB" sz="3600" b="1">
              <a:solidFill>
                <a:srgbClr val="FFCC66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 Narrow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8" name="Object 2"/>
          <p:cNvGraphicFramePr>
            <a:graphicFrameLocks noChangeAspect="1"/>
          </p:cNvGraphicFramePr>
          <p:nvPr/>
        </p:nvGraphicFramePr>
        <p:xfrm>
          <a:off x="0" y="0"/>
          <a:ext cx="9144000" cy="685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0" name="Image" r:id="rId3" imgW="7510060" imgH="5629368" progId="Photoshop.Image.5">
                  <p:embed/>
                </p:oleObj>
              </mc:Choice>
              <mc:Fallback>
                <p:oleObj name="Image" r:id="rId3" imgW="7510060" imgH="5629368" progId="Photoshop.Image.5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9144000" cy="6854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1828800" y="990600"/>
            <a:ext cx="6324600" cy="990600"/>
            <a:chOff x="1200" y="288"/>
            <a:chExt cx="3984" cy="624"/>
          </a:xfrm>
        </p:grpSpPr>
        <p:sp>
          <p:nvSpPr>
            <p:cNvPr id="4112" name="Text Box 4"/>
            <p:cNvSpPr txBox="1">
              <a:spLocks noChangeArrowheads="1"/>
            </p:cNvSpPr>
            <p:nvPr/>
          </p:nvSpPr>
          <p:spPr bwMode="auto">
            <a:xfrm>
              <a:off x="2064" y="480"/>
              <a:ext cx="3120" cy="3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sz="3000" b="1"/>
                <a:t>Mercado Primero</a:t>
              </a:r>
            </a:p>
          </p:txBody>
        </p:sp>
        <p:pic>
          <p:nvPicPr>
            <p:cNvPr id="4113" name="Picture 5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00" y="288"/>
              <a:ext cx="597" cy="6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" name="Group 6"/>
          <p:cNvGrpSpPr>
            <a:grpSpLocks/>
          </p:cNvGrpSpPr>
          <p:nvPr/>
        </p:nvGrpSpPr>
        <p:grpSpPr bwMode="auto">
          <a:xfrm>
            <a:off x="1981200" y="3997325"/>
            <a:ext cx="6211888" cy="955675"/>
            <a:chOff x="1271" y="1366"/>
            <a:chExt cx="3913" cy="602"/>
          </a:xfrm>
        </p:grpSpPr>
        <p:sp>
          <p:nvSpPr>
            <p:cNvPr id="4110" name="Text Box 7"/>
            <p:cNvSpPr txBox="1">
              <a:spLocks noChangeArrowheads="1"/>
            </p:cNvSpPr>
            <p:nvPr/>
          </p:nvSpPr>
          <p:spPr bwMode="auto">
            <a:xfrm>
              <a:off x="2064" y="1536"/>
              <a:ext cx="3120" cy="3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sz="3000" b="1"/>
                <a:t>Políticas Primero</a:t>
              </a:r>
            </a:p>
          </p:txBody>
        </p:sp>
        <p:pic>
          <p:nvPicPr>
            <p:cNvPr id="4111" name="Picture 8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71" y="1366"/>
              <a:ext cx="505" cy="6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" name="Group 9"/>
          <p:cNvGrpSpPr>
            <a:grpSpLocks/>
          </p:cNvGrpSpPr>
          <p:nvPr/>
        </p:nvGrpSpPr>
        <p:grpSpPr bwMode="auto">
          <a:xfrm>
            <a:off x="2057400" y="2286000"/>
            <a:ext cx="6183313" cy="1219200"/>
            <a:chOff x="1289" y="2400"/>
            <a:chExt cx="3895" cy="624"/>
          </a:xfrm>
        </p:grpSpPr>
        <p:sp>
          <p:nvSpPr>
            <p:cNvPr id="4108" name="Text Box 10"/>
            <p:cNvSpPr txBox="1">
              <a:spLocks noChangeArrowheads="1"/>
            </p:cNvSpPr>
            <p:nvPr/>
          </p:nvSpPr>
          <p:spPr bwMode="auto">
            <a:xfrm>
              <a:off x="2064" y="2592"/>
              <a:ext cx="3120" cy="2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sz="3000" b="1"/>
                <a:t>Seguridad Primero</a:t>
              </a:r>
            </a:p>
          </p:txBody>
        </p:sp>
        <p:pic>
          <p:nvPicPr>
            <p:cNvPr id="4109" name="Picture 11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89" y="2400"/>
              <a:ext cx="487" cy="6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5" name="Group 12"/>
          <p:cNvGrpSpPr>
            <a:grpSpLocks/>
          </p:cNvGrpSpPr>
          <p:nvPr/>
        </p:nvGrpSpPr>
        <p:grpSpPr bwMode="auto">
          <a:xfrm>
            <a:off x="1981200" y="5486400"/>
            <a:ext cx="6172200" cy="914400"/>
            <a:chOff x="1248" y="3456"/>
            <a:chExt cx="3888" cy="576"/>
          </a:xfrm>
        </p:grpSpPr>
        <p:sp>
          <p:nvSpPr>
            <p:cNvPr id="4106" name="Text Box 13"/>
            <p:cNvSpPr txBox="1">
              <a:spLocks noChangeArrowheads="1"/>
            </p:cNvSpPr>
            <p:nvPr/>
          </p:nvSpPr>
          <p:spPr bwMode="auto">
            <a:xfrm>
              <a:off x="2064" y="3648"/>
              <a:ext cx="3072" cy="3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sz="3000" b="1"/>
                <a:t>Sostenibilidad Primero</a:t>
              </a:r>
            </a:p>
          </p:txBody>
        </p:sp>
        <p:pic>
          <p:nvPicPr>
            <p:cNvPr id="4107" name="Picture 14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48" y="3456"/>
              <a:ext cx="624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103" name="Text Box 15"/>
          <p:cNvSpPr txBox="1">
            <a:spLocks noChangeArrowheads="1"/>
          </p:cNvSpPr>
          <p:nvPr/>
        </p:nvSpPr>
        <p:spPr bwMode="auto">
          <a:xfrm>
            <a:off x="2081213" y="306388"/>
            <a:ext cx="356235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s-ES_tradnl" sz="4000" b="1">
                <a:solidFill>
                  <a:schemeClr val="accent2"/>
                </a:solidFill>
              </a:rPr>
              <a:t>ESCENARIOS</a:t>
            </a:r>
            <a:r>
              <a:rPr lang="es-ES_tradnl">
                <a:solidFill>
                  <a:schemeClr val="accent2"/>
                </a:solidFill>
              </a:rPr>
              <a:t> </a:t>
            </a:r>
            <a:endParaRPr lang="en-GB">
              <a:solidFill>
                <a:schemeClr val="accent2"/>
              </a:solidFill>
            </a:endParaRPr>
          </a:p>
        </p:txBody>
      </p:sp>
      <p:pic>
        <p:nvPicPr>
          <p:cNvPr id="4104" name="Picture 16" descr="logopartada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5975" y="6019800"/>
            <a:ext cx="631825" cy="65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05" name="Rectangle 17"/>
          <p:cNvSpPr>
            <a:spLocks noChangeArrowheads="1"/>
          </p:cNvSpPr>
          <p:nvPr/>
        </p:nvSpPr>
        <p:spPr bwMode="auto">
          <a:xfrm>
            <a:off x="8316913" y="0"/>
            <a:ext cx="827087" cy="6858000"/>
          </a:xfrm>
          <a:prstGeom prst="rect">
            <a:avLst/>
          </a:prstGeom>
          <a:solidFill>
            <a:srgbClr val="FF33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s-PE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Text Box 2"/>
          <p:cNvSpPr txBox="1">
            <a:spLocks noChangeArrowheads="1"/>
          </p:cNvSpPr>
          <p:nvPr/>
        </p:nvSpPr>
        <p:spPr bwMode="auto">
          <a:xfrm>
            <a:off x="762000" y="990600"/>
            <a:ext cx="7772400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s-ES" sz="3000" b="1">
                <a:solidFill>
                  <a:srgbClr val="FFCC66"/>
                </a:solidFill>
                <a:latin typeface="Arial Narrow" pitchFamily="34" charset="0"/>
              </a:rPr>
              <a:t>SUSTENTABILIDAD</a:t>
            </a:r>
            <a:endParaRPr lang="es-ES" sz="3000">
              <a:solidFill>
                <a:srgbClr val="FFCC66"/>
              </a:solidFill>
            </a:endParaRPr>
          </a:p>
        </p:txBody>
      </p:sp>
      <p:sp>
        <p:nvSpPr>
          <p:cNvPr id="94211" name="Text Box 3"/>
          <p:cNvSpPr txBox="1">
            <a:spLocks noChangeArrowheads="1"/>
          </p:cNvSpPr>
          <p:nvPr/>
        </p:nvSpPr>
        <p:spPr bwMode="auto">
          <a:xfrm>
            <a:off x="609600" y="2185988"/>
            <a:ext cx="8001000" cy="3925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</a:pPr>
            <a:r>
              <a:rPr lang="es-ES" b="1">
                <a:solidFill>
                  <a:srgbClr val="FFFFCC"/>
                </a:solidFill>
                <a:latin typeface="Arial Narrow" pitchFamily="34" charset="0"/>
                <a:cs typeface="Times New Roman" pitchFamily="18" charset="0"/>
              </a:rPr>
              <a:t>“... El uso racional de los recursos en cantidades y formas que garanticen su continuidad para el futuro sin deterioro ni en cantidad ni calidad de los mismos ...”</a:t>
            </a:r>
            <a:endParaRPr lang="es-MX" b="1">
              <a:solidFill>
                <a:srgbClr val="FFFFCC"/>
              </a:solidFill>
              <a:latin typeface="Arial Narrow" pitchFamily="34" charset="0"/>
              <a:cs typeface="Times New Roman" pitchFamily="18" charset="0"/>
            </a:endParaRPr>
          </a:p>
          <a:p>
            <a:pPr algn="just" eaLnBrk="1" hangingPunct="1">
              <a:spcBef>
                <a:spcPct val="50000"/>
              </a:spcBef>
            </a:pPr>
            <a:endParaRPr lang="es-MX" b="1">
              <a:solidFill>
                <a:srgbClr val="FFFFCC"/>
              </a:solidFill>
              <a:latin typeface="Arial Narrow" pitchFamily="34" charset="0"/>
              <a:cs typeface="Times New Roman" pitchFamily="18" charset="0"/>
            </a:endParaRPr>
          </a:p>
          <a:p>
            <a:pPr lvl="1" algn="just" eaLnBrk="1" hangingPunct="1">
              <a:spcBef>
                <a:spcPct val="50000"/>
              </a:spcBef>
              <a:buFontTx/>
              <a:buChar char="•"/>
            </a:pPr>
            <a:r>
              <a:rPr lang="es-MX" b="1">
                <a:solidFill>
                  <a:srgbClr val="FFFFFF"/>
                </a:solidFill>
                <a:latin typeface="Arial Narrow" pitchFamily="34" charset="0"/>
                <a:cs typeface="Times New Roman" pitchFamily="18" charset="0"/>
              </a:rPr>
              <a:t>  </a:t>
            </a:r>
            <a:r>
              <a:rPr lang="es-ES" b="1">
                <a:solidFill>
                  <a:srgbClr val="FFFFFF"/>
                </a:solidFill>
                <a:latin typeface="Arial Narrow" pitchFamily="34" charset="0"/>
                <a:cs typeface="Times New Roman" pitchFamily="18" charset="0"/>
              </a:rPr>
              <a:t>Economía.</a:t>
            </a:r>
          </a:p>
          <a:p>
            <a:pPr lvl="1" algn="just" eaLnBrk="1" hangingPunct="1">
              <a:spcBef>
                <a:spcPct val="50000"/>
              </a:spcBef>
              <a:buFontTx/>
              <a:buChar char="•"/>
            </a:pPr>
            <a:r>
              <a:rPr lang="es-MX" b="1">
                <a:solidFill>
                  <a:srgbClr val="FFFFFF"/>
                </a:solidFill>
                <a:latin typeface="Arial Narrow" pitchFamily="34" charset="0"/>
                <a:cs typeface="Times New Roman" pitchFamily="18" charset="0"/>
              </a:rPr>
              <a:t>  </a:t>
            </a:r>
            <a:r>
              <a:rPr lang="es-ES" b="1">
                <a:solidFill>
                  <a:srgbClr val="FFFFFF"/>
                </a:solidFill>
                <a:latin typeface="Arial Narrow" pitchFamily="34" charset="0"/>
                <a:cs typeface="Times New Roman" pitchFamily="18" charset="0"/>
              </a:rPr>
              <a:t>Social.</a:t>
            </a:r>
          </a:p>
          <a:p>
            <a:pPr lvl="1" algn="just" eaLnBrk="1" hangingPunct="1">
              <a:spcBef>
                <a:spcPct val="50000"/>
              </a:spcBef>
              <a:buFontTx/>
              <a:buChar char="•"/>
            </a:pPr>
            <a:r>
              <a:rPr lang="es-MX" b="1">
                <a:solidFill>
                  <a:srgbClr val="FFFFFF"/>
                </a:solidFill>
                <a:latin typeface="Arial Narrow" pitchFamily="34" charset="0"/>
                <a:cs typeface="Times New Roman" pitchFamily="18" charset="0"/>
              </a:rPr>
              <a:t>  </a:t>
            </a:r>
            <a:r>
              <a:rPr lang="es-ES" b="1">
                <a:solidFill>
                  <a:srgbClr val="FFFFFF"/>
                </a:solidFill>
                <a:latin typeface="Arial Narrow" pitchFamily="34" charset="0"/>
                <a:cs typeface="Times New Roman" pitchFamily="18" charset="0"/>
              </a:rPr>
              <a:t>Ecológica.</a:t>
            </a:r>
            <a:endParaRPr lang="es-MX" b="1">
              <a:solidFill>
                <a:srgbClr val="FFFFFF"/>
              </a:solidFill>
              <a:latin typeface="Arial Narrow" pitchFamily="34" charset="0"/>
              <a:cs typeface="Times New Roman" pitchFamily="18" charset="0"/>
            </a:endParaRPr>
          </a:p>
          <a:p>
            <a:pPr lvl="1" algn="just" eaLnBrk="1" hangingPunct="1">
              <a:spcBef>
                <a:spcPct val="50000"/>
              </a:spcBef>
              <a:buFontTx/>
              <a:buChar char="•"/>
            </a:pPr>
            <a:r>
              <a:rPr lang="es-MX" b="1">
                <a:solidFill>
                  <a:srgbClr val="FFFFFF"/>
                </a:solidFill>
                <a:latin typeface="Arial Narrow" pitchFamily="34" charset="0"/>
                <a:cs typeface="Times New Roman" pitchFamily="18" charset="0"/>
              </a:rPr>
              <a:t>  </a:t>
            </a:r>
            <a:r>
              <a:rPr lang="es-ES" b="1">
                <a:solidFill>
                  <a:srgbClr val="FFFFFF"/>
                </a:solidFill>
                <a:latin typeface="Arial Narrow" pitchFamily="34" charset="0"/>
                <a:cs typeface="Times New Roman" pitchFamily="18" charset="0"/>
              </a:rPr>
              <a:t>Institucional.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2"/>
          <p:cNvSpPr>
            <a:spLocks noChangeArrowheads="1"/>
          </p:cNvSpPr>
          <p:nvPr/>
        </p:nvSpPr>
        <p:spPr bwMode="auto">
          <a:xfrm>
            <a:off x="306388" y="134938"/>
            <a:ext cx="8513762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s-ES_tradnl" sz="2000" b="1">
                <a:solidFill>
                  <a:srgbClr val="FFCC66"/>
                </a:solidFill>
                <a:latin typeface="Arial" pitchFamily="34" charset="0"/>
              </a:rPr>
              <a:t>REPRESENTACION GRAFICA DE LOS OBJETIVOS CONFLICTIVOS DE CRECIMIENTO ECONOMICO, EQUIDAD Y SUSTENTABILIDAD</a:t>
            </a:r>
            <a:endParaRPr lang="es-ES" sz="2000" b="1">
              <a:solidFill>
                <a:srgbClr val="FFCC66"/>
              </a:solidFill>
              <a:latin typeface="Arial" pitchFamily="34" charset="0"/>
            </a:endParaRPr>
          </a:p>
        </p:txBody>
      </p:sp>
      <p:sp>
        <p:nvSpPr>
          <p:cNvPr id="95235" name="AutoShape 3"/>
          <p:cNvSpPr>
            <a:spLocks noChangeArrowheads="1"/>
          </p:cNvSpPr>
          <p:nvPr/>
        </p:nvSpPr>
        <p:spPr bwMode="auto">
          <a:xfrm>
            <a:off x="1925638" y="1243013"/>
            <a:ext cx="5181600" cy="4267200"/>
          </a:xfrm>
          <a:prstGeom prst="triangle">
            <a:avLst>
              <a:gd name="adj" fmla="val 50000"/>
            </a:avLst>
          </a:prstGeom>
          <a:noFill/>
          <a:ln w="57150">
            <a:solidFill>
              <a:srgbClr val="CC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endParaRPr kumimoji="1" lang="es-PE">
              <a:latin typeface="Arial Narrow" pitchFamily="34" charset="0"/>
            </a:endParaRPr>
          </a:p>
        </p:txBody>
      </p:sp>
      <p:sp>
        <p:nvSpPr>
          <p:cNvPr id="95236" name="Rectangle 4"/>
          <p:cNvSpPr>
            <a:spLocks noChangeArrowheads="1"/>
          </p:cNvSpPr>
          <p:nvPr/>
        </p:nvSpPr>
        <p:spPr bwMode="auto">
          <a:xfrm>
            <a:off x="1042988" y="5332413"/>
            <a:ext cx="9032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30000"/>
              </a:spcBef>
            </a:pPr>
            <a:r>
              <a:rPr lang="es-ES_tradnl" sz="2000">
                <a:solidFill>
                  <a:srgbClr val="FFFFFF"/>
                </a:solidFill>
                <a:latin typeface="Arial" pitchFamily="34" charset="0"/>
              </a:rPr>
              <a:t>100 %</a:t>
            </a:r>
            <a:endParaRPr lang="es-ES" sz="2000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95237" name="Rectangle 5"/>
          <p:cNvSpPr>
            <a:spLocks noChangeArrowheads="1"/>
          </p:cNvSpPr>
          <p:nvPr/>
        </p:nvSpPr>
        <p:spPr bwMode="auto">
          <a:xfrm>
            <a:off x="7259638" y="5256213"/>
            <a:ext cx="9032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30000"/>
              </a:spcBef>
            </a:pPr>
            <a:r>
              <a:rPr lang="es-ES_tradnl" sz="2000">
                <a:solidFill>
                  <a:srgbClr val="FFFFFF"/>
                </a:solidFill>
                <a:latin typeface="Arial" pitchFamily="34" charset="0"/>
              </a:rPr>
              <a:t>100 %</a:t>
            </a:r>
            <a:endParaRPr lang="es-ES" sz="2000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95238" name="Rectangle 6"/>
          <p:cNvSpPr>
            <a:spLocks noChangeArrowheads="1"/>
          </p:cNvSpPr>
          <p:nvPr/>
        </p:nvSpPr>
        <p:spPr bwMode="auto">
          <a:xfrm>
            <a:off x="4897438" y="836613"/>
            <a:ext cx="9032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30000"/>
              </a:spcBef>
            </a:pPr>
            <a:r>
              <a:rPr lang="es-ES_tradnl" sz="2000">
                <a:solidFill>
                  <a:srgbClr val="FFFFFF"/>
                </a:solidFill>
                <a:latin typeface="Arial" pitchFamily="34" charset="0"/>
              </a:rPr>
              <a:t>100 %</a:t>
            </a:r>
            <a:endParaRPr lang="es-ES" sz="2000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95239" name="Line 7"/>
          <p:cNvSpPr>
            <a:spLocks noChangeShapeType="1"/>
          </p:cNvSpPr>
          <p:nvPr/>
        </p:nvSpPr>
        <p:spPr bwMode="auto">
          <a:xfrm flipH="1">
            <a:off x="1773238" y="1166813"/>
            <a:ext cx="2438400" cy="4038600"/>
          </a:xfrm>
          <a:prstGeom prst="line">
            <a:avLst/>
          </a:prstGeom>
          <a:noFill/>
          <a:ln w="38100">
            <a:solidFill>
              <a:srgbClr val="FFFFFF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s-PE"/>
          </a:p>
        </p:txBody>
      </p:sp>
      <p:sp>
        <p:nvSpPr>
          <p:cNvPr id="95240" name="Line 8"/>
          <p:cNvSpPr>
            <a:spLocks noChangeShapeType="1"/>
          </p:cNvSpPr>
          <p:nvPr/>
        </p:nvSpPr>
        <p:spPr bwMode="auto">
          <a:xfrm flipH="1" flipV="1">
            <a:off x="4932363" y="1341438"/>
            <a:ext cx="2362200" cy="3886200"/>
          </a:xfrm>
          <a:prstGeom prst="line">
            <a:avLst/>
          </a:prstGeom>
          <a:noFill/>
          <a:ln w="38100">
            <a:solidFill>
              <a:srgbClr val="FFFFFF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s-PE"/>
          </a:p>
        </p:txBody>
      </p:sp>
      <p:sp>
        <p:nvSpPr>
          <p:cNvPr id="95241" name="Line 9"/>
          <p:cNvSpPr>
            <a:spLocks noChangeShapeType="1"/>
          </p:cNvSpPr>
          <p:nvPr/>
        </p:nvSpPr>
        <p:spPr bwMode="auto">
          <a:xfrm>
            <a:off x="2001838" y="5815013"/>
            <a:ext cx="5105400" cy="0"/>
          </a:xfrm>
          <a:prstGeom prst="line">
            <a:avLst/>
          </a:prstGeom>
          <a:noFill/>
          <a:ln w="38100">
            <a:solidFill>
              <a:srgbClr val="FFFFFF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s-PE"/>
          </a:p>
        </p:txBody>
      </p:sp>
      <p:sp>
        <p:nvSpPr>
          <p:cNvPr id="95242" name="Line 10"/>
          <p:cNvSpPr>
            <a:spLocks noChangeShapeType="1"/>
          </p:cNvSpPr>
          <p:nvPr/>
        </p:nvSpPr>
        <p:spPr bwMode="auto">
          <a:xfrm flipH="1">
            <a:off x="3144838" y="1090613"/>
            <a:ext cx="838200" cy="1295400"/>
          </a:xfrm>
          <a:prstGeom prst="line">
            <a:avLst/>
          </a:prstGeom>
          <a:noFill/>
          <a:ln w="38100">
            <a:solidFill>
              <a:srgbClr val="FFFFFF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s-PE"/>
          </a:p>
        </p:txBody>
      </p:sp>
      <p:sp>
        <p:nvSpPr>
          <p:cNvPr id="95243" name="Line 11"/>
          <p:cNvSpPr>
            <a:spLocks noChangeShapeType="1"/>
          </p:cNvSpPr>
          <p:nvPr/>
        </p:nvSpPr>
        <p:spPr bwMode="auto">
          <a:xfrm flipH="1">
            <a:off x="2459038" y="938213"/>
            <a:ext cx="1143000" cy="1828800"/>
          </a:xfrm>
          <a:prstGeom prst="line">
            <a:avLst/>
          </a:prstGeom>
          <a:noFill/>
          <a:ln w="38100">
            <a:solidFill>
              <a:srgbClr val="FFFFFF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s-PE"/>
          </a:p>
        </p:txBody>
      </p:sp>
      <p:grpSp>
        <p:nvGrpSpPr>
          <p:cNvPr id="95244" name="Group 12"/>
          <p:cNvGrpSpPr>
            <a:grpSpLocks/>
          </p:cNvGrpSpPr>
          <p:nvPr/>
        </p:nvGrpSpPr>
        <p:grpSpPr bwMode="auto">
          <a:xfrm>
            <a:off x="2687638" y="2386013"/>
            <a:ext cx="550862" cy="457200"/>
            <a:chOff x="1920" y="1536"/>
            <a:chExt cx="347" cy="288"/>
          </a:xfrm>
        </p:grpSpPr>
        <p:sp>
          <p:nvSpPr>
            <p:cNvPr id="95260" name="AutoShape 13"/>
            <p:cNvSpPr>
              <a:spLocks noChangeArrowheads="1"/>
            </p:cNvSpPr>
            <p:nvPr/>
          </p:nvSpPr>
          <p:spPr bwMode="auto">
            <a:xfrm>
              <a:off x="1920" y="1632"/>
              <a:ext cx="192" cy="192"/>
            </a:xfrm>
            <a:prstGeom prst="triangle">
              <a:avLst>
                <a:gd name="adj" fmla="val 50000"/>
              </a:avLst>
            </a:prstGeom>
            <a:noFill/>
            <a:ln w="9525">
              <a:solidFill>
                <a:srgbClr val="FFFFF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s-PE"/>
            </a:p>
          </p:txBody>
        </p:sp>
        <p:sp>
          <p:nvSpPr>
            <p:cNvPr id="95261" name="Rectangle 14"/>
            <p:cNvSpPr>
              <a:spLocks noChangeArrowheads="1"/>
            </p:cNvSpPr>
            <p:nvPr/>
          </p:nvSpPr>
          <p:spPr bwMode="auto">
            <a:xfrm>
              <a:off x="2064" y="1536"/>
              <a:ext cx="203" cy="237"/>
            </a:xfrm>
            <a:prstGeom prst="rect">
              <a:avLst/>
            </a:prstGeom>
            <a:noFill/>
            <a:ln w="9525">
              <a:solidFill>
                <a:srgbClr val="FFFFF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/>
            <a:p>
              <a:r>
                <a:rPr lang="es-ES_tradnl" sz="1800"/>
                <a:t>+</a:t>
              </a:r>
              <a:endParaRPr lang="es-ES" sz="1800"/>
            </a:p>
          </p:txBody>
        </p:sp>
      </p:grpSp>
      <p:grpSp>
        <p:nvGrpSpPr>
          <p:cNvPr id="95245" name="Group 15"/>
          <p:cNvGrpSpPr>
            <a:grpSpLocks/>
          </p:cNvGrpSpPr>
          <p:nvPr/>
        </p:nvGrpSpPr>
        <p:grpSpPr bwMode="auto">
          <a:xfrm>
            <a:off x="4897438" y="5715000"/>
            <a:ext cx="2209800" cy="481013"/>
            <a:chOff x="3312" y="3633"/>
            <a:chExt cx="1392" cy="303"/>
          </a:xfrm>
        </p:grpSpPr>
        <p:sp>
          <p:nvSpPr>
            <p:cNvPr id="95257" name="Line 16"/>
            <p:cNvSpPr>
              <a:spLocks noChangeShapeType="1"/>
            </p:cNvSpPr>
            <p:nvPr/>
          </p:nvSpPr>
          <p:spPr bwMode="auto">
            <a:xfrm flipH="1">
              <a:off x="3600" y="3888"/>
              <a:ext cx="1104" cy="0"/>
            </a:xfrm>
            <a:prstGeom prst="line">
              <a:avLst/>
            </a:prstGeom>
            <a:noFill/>
            <a:ln w="38100">
              <a:solidFill>
                <a:srgbClr val="FFFFFF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s-PE"/>
            </a:p>
          </p:txBody>
        </p:sp>
        <p:sp>
          <p:nvSpPr>
            <p:cNvPr id="95258" name="AutoShape 17"/>
            <p:cNvSpPr>
              <a:spLocks noChangeArrowheads="1"/>
            </p:cNvSpPr>
            <p:nvPr/>
          </p:nvSpPr>
          <p:spPr bwMode="auto">
            <a:xfrm>
              <a:off x="3312" y="3744"/>
              <a:ext cx="192" cy="192"/>
            </a:xfrm>
            <a:prstGeom prst="triangle">
              <a:avLst>
                <a:gd name="adj" fmla="val 50000"/>
              </a:avLst>
            </a:prstGeom>
            <a:noFill/>
            <a:ln w="9525">
              <a:solidFill>
                <a:srgbClr val="FFFFF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s-PE"/>
            </a:p>
          </p:txBody>
        </p:sp>
        <p:sp>
          <p:nvSpPr>
            <p:cNvPr id="95259" name="Rectangle 18"/>
            <p:cNvSpPr>
              <a:spLocks noChangeArrowheads="1"/>
            </p:cNvSpPr>
            <p:nvPr/>
          </p:nvSpPr>
          <p:spPr bwMode="auto">
            <a:xfrm>
              <a:off x="3504" y="3633"/>
              <a:ext cx="175" cy="256"/>
            </a:xfrm>
            <a:prstGeom prst="rect">
              <a:avLst/>
            </a:prstGeom>
            <a:noFill/>
            <a:ln w="9525">
              <a:solidFill>
                <a:srgbClr val="FFFFF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30000"/>
                </a:spcBef>
              </a:pPr>
              <a:r>
                <a:rPr lang="es-ES_tradnl" sz="2000"/>
                <a:t>-</a:t>
              </a:r>
              <a:endParaRPr lang="es-ES" sz="2000"/>
            </a:p>
          </p:txBody>
        </p:sp>
      </p:grpSp>
      <p:sp>
        <p:nvSpPr>
          <p:cNvPr id="95246" name="Line 19"/>
          <p:cNvSpPr>
            <a:spLocks noChangeShapeType="1"/>
          </p:cNvSpPr>
          <p:nvPr/>
        </p:nvSpPr>
        <p:spPr bwMode="auto">
          <a:xfrm>
            <a:off x="3221038" y="3452813"/>
            <a:ext cx="1371600" cy="1981200"/>
          </a:xfrm>
          <a:prstGeom prst="line">
            <a:avLst/>
          </a:prstGeom>
          <a:noFill/>
          <a:ln w="38100">
            <a:solidFill>
              <a:srgbClr val="FFFFFF"/>
            </a:solidFill>
            <a:miter lim="800000"/>
            <a:headEnd type="arrow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s-PE"/>
          </a:p>
        </p:txBody>
      </p:sp>
      <p:sp>
        <p:nvSpPr>
          <p:cNvPr id="95247" name="Line 20"/>
          <p:cNvSpPr>
            <a:spLocks noChangeShapeType="1"/>
          </p:cNvSpPr>
          <p:nvPr/>
        </p:nvSpPr>
        <p:spPr bwMode="auto">
          <a:xfrm flipV="1">
            <a:off x="4364038" y="3071813"/>
            <a:ext cx="1143000" cy="2362200"/>
          </a:xfrm>
          <a:prstGeom prst="line">
            <a:avLst/>
          </a:prstGeom>
          <a:noFill/>
          <a:ln w="38100">
            <a:solidFill>
              <a:srgbClr val="FFFFFF"/>
            </a:solidFill>
            <a:miter lim="800000"/>
            <a:headEnd type="arrow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s-PE"/>
          </a:p>
        </p:txBody>
      </p:sp>
      <p:sp>
        <p:nvSpPr>
          <p:cNvPr id="95248" name="Line 21"/>
          <p:cNvSpPr>
            <a:spLocks noChangeShapeType="1"/>
          </p:cNvSpPr>
          <p:nvPr/>
        </p:nvSpPr>
        <p:spPr bwMode="auto">
          <a:xfrm flipV="1">
            <a:off x="3068638" y="3224213"/>
            <a:ext cx="2590800" cy="533400"/>
          </a:xfrm>
          <a:prstGeom prst="line">
            <a:avLst/>
          </a:prstGeom>
          <a:noFill/>
          <a:ln w="38100">
            <a:solidFill>
              <a:srgbClr val="FFFFFF"/>
            </a:solidFill>
            <a:miter lim="800000"/>
            <a:headEnd type="arrow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s-PE"/>
          </a:p>
        </p:txBody>
      </p:sp>
      <p:sp>
        <p:nvSpPr>
          <p:cNvPr id="95249" name="Rectangle 22"/>
          <p:cNvSpPr>
            <a:spLocks noChangeArrowheads="1"/>
          </p:cNvSpPr>
          <p:nvPr/>
        </p:nvSpPr>
        <p:spPr bwMode="auto">
          <a:xfrm>
            <a:off x="539750" y="2282825"/>
            <a:ext cx="1720850" cy="717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"/>
              </a:spcBef>
            </a:pPr>
            <a:r>
              <a:rPr lang="es-ES_tradnl" sz="2000" b="1">
                <a:solidFill>
                  <a:srgbClr val="FFFFFF"/>
                </a:solidFill>
                <a:latin typeface="Arial" pitchFamily="34" charset="0"/>
              </a:rPr>
              <a:t>Crecimiento </a:t>
            </a:r>
          </a:p>
          <a:p>
            <a:pPr>
              <a:spcBef>
                <a:spcPct val="5000"/>
              </a:spcBef>
            </a:pPr>
            <a:r>
              <a:rPr lang="es-ES_tradnl" sz="2000" b="1">
                <a:solidFill>
                  <a:srgbClr val="FFFFFF"/>
                </a:solidFill>
                <a:latin typeface="Arial" pitchFamily="34" charset="0"/>
              </a:rPr>
              <a:t>económico</a:t>
            </a:r>
            <a:endParaRPr lang="es-ES" sz="2000" b="1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95250" name="Rectangle 23"/>
          <p:cNvSpPr>
            <a:spLocks noChangeArrowheads="1"/>
          </p:cNvSpPr>
          <p:nvPr/>
        </p:nvSpPr>
        <p:spPr bwMode="auto">
          <a:xfrm>
            <a:off x="539750" y="3197225"/>
            <a:ext cx="22098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"/>
              </a:spcBef>
            </a:pPr>
            <a:r>
              <a:rPr lang="es-ES_tradnl" sz="2000" b="1">
                <a:solidFill>
                  <a:srgbClr val="FFFFFF"/>
                </a:solidFill>
                <a:latin typeface="Arial" pitchFamily="34" charset="0"/>
              </a:rPr>
              <a:t>(Proceso de Materialización)</a:t>
            </a:r>
            <a:endParaRPr lang="es-ES" sz="2000" b="1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95251" name="Rectangle 24"/>
          <p:cNvSpPr>
            <a:spLocks noChangeArrowheads="1"/>
          </p:cNvSpPr>
          <p:nvPr/>
        </p:nvSpPr>
        <p:spPr bwMode="auto">
          <a:xfrm>
            <a:off x="6299200" y="2154238"/>
            <a:ext cx="11874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30000"/>
              </a:spcBef>
            </a:pPr>
            <a:r>
              <a:rPr lang="es-ES_tradnl" sz="2000" b="1">
                <a:solidFill>
                  <a:srgbClr val="FFFFFF"/>
                </a:solidFill>
                <a:latin typeface="Arial" pitchFamily="34" charset="0"/>
              </a:rPr>
              <a:t>Equidad</a:t>
            </a:r>
            <a:endParaRPr lang="es-ES" sz="2000" b="1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95252" name="Rectangle 25"/>
          <p:cNvSpPr>
            <a:spLocks noChangeArrowheads="1"/>
          </p:cNvSpPr>
          <p:nvPr/>
        </p:nvSpPr>
        <p:spPr bwMode="auto">
          <a:xfrm>
            <a:off x="6588125" y="3071813"/>
            <a:ext cx="20574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s-ES_tradnl" sz="2000" b="1">
                <a:solidFill>
                  <a:srgbClr val="FFFFFF"/>
                </a:solidFill>
                <a:latin typeface="Arial" pitchFamily="34" charset="0"/>
              </a:rPr>
              <a:t>(Proceso de Transacciones)</a:t>
            </a:r>
            <a:endParaRPr lang="es-ES" sz="2000" b="1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95253" name="Rectangle 26"/>
          <p:cNvSpPr>
            <a:spLocks noChangeArrowheads="1"/>
          </p:cNvSpPr>
          <p:nvPr/>
        </p:nvSpPr>
        <p:spPr bwMode="auto">
          <a:xfrm>
            <a:off x="1692275" y="5949950"/>
            <a:ext cx="33718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>
              <a:spcBef>
                <a:spcPct val="30000"/>
              </a:spcBef>
            </a:pPr>
            <a:r>
              <a:rPr lang="es-ES_tradnl" sz="2000" b="1">
                <a:solidFill>
                  <a:srgbClr val="FFFFFF"/>
                </a:solidFill>
                <a:latin typeface="Arial" pitchFamily="34" charset="0"/>
              </a:rPr>
              <a:t>Sustentabilidad Ambiental</a:t>
            </a:r>
            <a:endParaRPr lang="es-ES" sz="2000" b="1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95254" name="Rectangle 27"/>
          <p:cNvSpPr>
            <a:spLocks noChangeArrowheads="1"/>
          </p:cNvSpPr>
          <p:nvPr/>
        </p:nvSpPr>
        <p:spPr bwMode="auto">
          <a:xfrm>
            <a:off x="2224088" y="6330950"/>
            <a:ext cx="430212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>
              <a:spcBef>
                <a:spcPct val="30000"/>
              </a:spcBef>
            </a:pPr>
            <a:r>
              <a:rPr lang="es-ES_tradnl" sz="2000" b="1">
                <a:solidFill>
                  <a:srgbClr val="FFFFFF"/>
                </a:solidFill>
                <a:latin typeface="Arial" pitchFamily="34" charset="0"/>
              </a:rPr>
              <a:t>(Proceso de manejo del ambiente)</a:t>
            </a:r>
            <a:endParaRPr lang="es-ES" sz="2000" b="1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95255" name="Rectangle 28"/>
          <p:cNvSpPr>
            <a:spLocks noChangeArrowheads="1"/>
          </p:cNvSpPr>
          <p:nvPr/>
        </p:nvSpPr>
        <p:spPr bwMode="auto">
          <a:xfrm>
            <a:off x="3678238" y="3529013"/>
            <a:ext cx="1676400" cy="1323975"/>
          </a:xfrm>
          <a:prstGeom prst="rect">
            <a:avLst/>
          </a:prstGeom>
          <a:noFill/>
          <a:ln w="9525">
            <a:solidFill>
              <a:srgbClr val="FFFF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s-ES_tradnl" sz="1600">
                <a:solidFill>
                  <a:srgbClr val="FFFFFF"/>
                </a:solidFill>
              </a:rPr>
              <a:t>Desarrollo Sustentable</a:t>
            </a:r>
          </a:p>
          <a:p>
            <a:pPr>
              <a:spcBef>
                <a:spcPct val="50000"/>
              </a:spcBef>
            </a:pPr>
            <a:r>
              <a:rPr lang="es-ES_tradnl" sz="1600">
                <a:solidFill>
                  <a:srgbClr val="FFFFFF"/>
                </a:solidFill>
              </a:rPr>
              <a:t>(Zona de posible</a:t>
            </a:r>
          </a:p>
          <a:p>
            <a:pPr>
              <a:spcBef>
                <a:spcPct val="50000"/>
              </a:spcBef>
            </a:pPr>
            <a:r>
              <a:rPr lang="es-ES_tradnl" sz="1600">
                <a:solidFill>
                  <a:srgbClr val="FFFFFF"/>
                </a:solidFill>
              </a:rPr>
              <a:t>      Conciliación)</a:t>
            </a:r>
            <a:r>
              <a:rPr lang="es-ES_tradnl" sz="1600"/>
              <a:t> </a:t>
            </a:r>
            <a:endParaRPr lang="es-ES" sz="1600"/>
          </a:p>
        </p:txBody>
      </p:sp>
      <p:sp>
        <p:nvSpPr>
          <p:cNvPr id="95256" name="Rectangle 29"/>
          <p:cNvSpPr>
            <a:spLocks noChangeArrowheads="1"/>
          </p:cNvSpPr>
          <p:nvPr/>
        </p:nvSpPr>
        <p:spPr bwMode="auto">
          <a:xfrm>
            <a:off x="73025" y="71438"/>
            <a:ext cx="9001125" cy="670401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s-PE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Text Box 2"/>
          <p:cNvSpPr txBox="1">
            <a:spLocks noChangeArrowheads="1"/>
          </p:cNvSpPr>
          <p:nvPr/>
        </p:nvSpPr>
        <p:spPr bwMode="auto">
          <a:xfrm>
            <a:off x="304800" y="254000"/>
            <a:ext cx="8458200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s-ES" sz="3000" b="1">
                <a:solidFill>
                  <a:srgbClr val="FFCC66"/>
                </a:solidFill>
                <a:latin typeface="Arial Narrow" pitchFamily="34" charset="0"/>
                <a:cs typeface="Times New Roman" pitchFamily="18" charset="0"/>
              </a:rPr>
              <a:t>OCHO PRINCIPIOS DE SUSTENTABILIDAD</a:t>
            </a:r>
            <a:endParaRPr lang="es-ES" sz="3000">
              <a:solidFill>
                <a:srgbClr val="FFCC66"/>
              </a:solidFill>
            </a:endParaRPr>
          </a:p>
        </p:txBody>
      </p:sp>
      <p:sp>
        <p:nvSpPr>
          <p:cNvPr id="96259" name="Text Box 3"/>
          <p:cNvSpPr txBox="1">
            <a:spLocks noChangeArrowheads="1"/>
          </p:cNvSpPr>
          <p:nvPr/>
        </p:nvSpPr>
        <p:spPr bwMode="auto">
          <a:xfrm>
            <a:off x="457200" y="1168400"/>
            <a:ext cx="8229600" cy="546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just" eaLnBrk="1" hangingPunct="1">
              <a:lnSpc>
                <a:spcPct val="90000"/>
              </a:lnSpc>
              <a:spcBef>
                <a:spcPct val="50000"/>
              </a:spcBef>
            </a:pPr>
            <a:r>
              <a:rPr lang="es-ES" sz="2000" b="1">
                <a:solidFill>
                  <a:srgbClr val="FFFFCC"/>
                </a:solidFill>
                <a:latin typeface="Arial Narrow" pitchFamily="34" charset="0"/>
                <a:cs typeface="Times New Roman" pitchFamily="18" charset="0"/>
              </a:rPr>
              <a:t>PRINCIPIO 1:</a:t>
            </a:r>
            <a:endParaRPr lang="es-ES" sz="2000">
              <a:solidFill>
                <a:srgbClr val="FFFFCC"/>
              </a:solidFill>
              <a:cs typeface="Times New Roman" pitchFamily="18" charset="0"/>
            </a:endParaRPr>
          </a:p>
          <a:p>
            <a:pPr algn="just" eaLnBrk="1" hangingPunct="1">
              <a:lnSpc>
                <a:spcPct val="90000"/>
              </a:lnSpc>
              <a:spcBef>
                <a:spcPct val="50000"/>
              </a:spcBef>
            </a:pPr>
            <a:r>
              <a:rPr lang="es-ES" sz="2000" b="1">
                <a:solidFill>
                  <a:srgbClr val="FFFFFF"/>
                </a:solidFill>
                <a:latin typeface="Arial Narrow" pitchFamily="34" charset="0"/>
                <a:cs typeface="Times New Roman" pitchFamily="18" charset="0"/>
              </a:rPr>
              <a:t>Limitar el impacto humano sobre la biosfera a un nivel compatible con su capacidad de absorción.</a:t>
            </a:r>
            <a:endParaRPr lang="es-ES" sz="2000">
              <a:solidFill>
                <a:srgbClr val="FFFFFF"/>
              </a:solidFill>
              <a:cs typeface="Times New Roman" pitchFamily="18" charset="0"/>
            </a:endParaRPr>
          </a:p>
          <a:p>
            <a:pPr algn="just" eaLnBrk="1" hangingPunct="1">
              <a:lnSpc>
                <a:spcPct val="90000"/>
              </a:lnSpc>
              <a:spcBef>
                <a:spcPct val="50000"/>
              </a:spcBef>
            </a:pPr>
            <a:r>
              <a:rPr lang="es-ES" sz="2000" b="1">
                <a:solidFill>
                  <a:srgbClr val="FFFFFF"/>
                </a:solidFill>
                <a:latin typeface="Arial Narrow" pitchFamily="34" charset="0"/>
                <a:cs typeface="Times New Roman" pitchFamily="18" charset="0"/>
              </a:rPr>
              <a:t> </a:t>
            </a:r>
            <a:endParaRPr lang="es-ES" sz="2000">
              <a:solidFill>
                <a:srgbClr val="FFFFFF"/>
              </a:solidFill>
              <a:cs typeface="Times New Roman" pitchFamily="18" charset="0"/>
            </a:endParaRPr>
          </a:p>
          <a:p>
            <a:pPr algn="just" eaLnBrk="1" hangingPunct="1">
              <a:lnSpc>
                <a:spcPct val="90000"/>
              </a:lnSpc>
              <a:spcBef>
                <a:spcPct val="50000"/>
              </a:spcBef>
            </a:pPr>
            <a:r>
              <a:rPr lang="es-ES" sz="2000" b="1">
                <a:solidFill>
                  <a:srgbClr val="FFFFCC"/>
                </a:solidFill>
                <a:latin typeface="Arial Narrow" pitchFamily="34" charset="0"/>
                <a:cs typeface="Times New Roman" pitchFamily="18" charset="0"/>
              </a:rPr>
              <a:t>PRINCIPIO 2:</a:t>
            </a:r>
            <a:endParaRPr lang="es-ES" sz="2000">
              <a:solidFill>
                <a:srgbClr val="FFFFCC"/>
              </a:solidFill>
              <a:cs typeface="Times New Roman" pitchFamily="18" charset="0"/>
            </a:endParaRPr>
          </a:p>
          <a:p>
            <a:pPr algn="just" eaLnBrk="1" hangingPunct="1">
              <a:lnSpc>
                <a:spcPct val="90000"/>
              </a:lnSpc>
              <a:spcBef>
                <a:spcPct val="50000"/>
              </a:spcBef>
            </a:pPr>
            <a:r>
              <a:rPr lang="es-ES" sz="2000" b="1">
                <a:solidFill>
                  <a:srgbClr val="FFFFFF"/>
                </a:solidFill>
                <a:latin typeface="Arial Narrow" pitchFamily="34" charset="0"/>
                <a:cs typeface="Times New Roman" pitchFamily="18" charset="0"/>
              </a:rPr>
              <a:t>Mantener el patrimonio biológico del planeta.</a:t>
            </a:r>
            <a:endParaRPr lang="es-ES" sz="2000">
              <a:solidFill>
                <a:srgbClr val="FFFFFF"/>
              </a:solidFill>
              <a:cs typeface="Times New Roman" pitchFamily="18" charset="0"/>
            </a:endParaRPr>
          </a:p>
          <a:p>
            <a:pPr algn="just" eaLnBrk="1" hangingPunct="1">
              <a:lnSpc>
                <a:spcPct val="90000"/>
              </a:lnSpc>
              <a:spcBef>
                <a:spcPct val="50000"/>
              </a:spcBef>
            </a:pPr>
            <a:r>
              <a:rPr lang="es-ES" sz="2000" b="1">
                <a:solidFill>
                  <a:srgbClr val="FFFFFF"/>
                </a:solidFill>
                <a:latin typeface="Arial Narrow" pitchFamily="34" charset="0"/>
                <a:cs typeface="Times New Roman" pitchFamily="18" charset="0"/>
              </a:rPr>
              <a:t> </a:t>
            </a:r>
            <a:endParaRPr lang="es-ES" sz="2000">
              <a:solidFill>
                <a:srgbClr val="FFFFFF"/>
              </a:solidFill>
              <a:cs typeface="Times New Roman" pitchFamily="18" charset="0"/>
            </a:endParaRPr>
          </a:p>
          <a:p>
            <a:pPr algn="just" eaLnBrk="1" hangingPunct="1">
              <a:lnSpc>
                <a:spcPct val="90000"/>
              </a:lnSpc>
              <a:spcBef>
                <a:spcPct val="50000"/>
              </a:spcBef>
            </a:pPr>
            <a:r>
              <a:rPr lang="es-ES" sz="2000" b="1">
                <a:solidFill>
                  <a:srgbClr val="FFFFCC"/>
                </a:solidFill>
                <a:latin typeface="Arial Narrow" pitchFamily="34" charset="0"/>
                <a:cs typeface="Times New Roman" pitchFamily="18" charset="0"/>
              </a:rPr>
              <a:t>PRINCIPIO 3:</a:t>
            </a:r>
            <a:endParaRPr lang="es-ES" sz="2000">
              <a:solidFill>
                <a:srgbClr val="FFFFCC"/>
              </a:solidFill>
              <a:cs typeface="Times New Roman" pitchFamily="18" charset="0"/>
            </a:endParaRPr>
          </a:p>
          <a:p>
            <a:pPr algn="just" eaLnBrk="1" hangingPunct="1">
              <a:lnSpc>
                <a:spcPct val="90000"/>
              </a:lnSpc>
              <a:spcBef>
                <a:spcPct val="50000"/>
              </a:spcBef>
            </a:pPr>
            <a:r>
              <a:rPr lang="es-ES" sz="2000" b="1">
                <a:solidFill>
                  <a:srgbClr val="FFFFFF"/>
                </a:solidFill>
                <a:latin typeface="Arial Narrow" pitchFamily="34" charset="0"/>
                <a:cs typeface="Times New Roman" pitchFamily="18" charset="0"/>
              </a:rPr>
              <a:t>Utilizar los recursos no renovables a tasas que no superen la creación de sustitutos renovables.</a:t>
            </a:r>
            <a:endParaRPr lang="es-ES" sz="2000">
              <a:solidFill>
                <a:srgbClr val="FFFFFF"/>
              </a:solidFill>
              <a:cs typeface="Times New Roman" pitchFamily="18" charset="0"/>
            </a:endParaRPr>
          </a:p>
          <a:p>
            <a:pPr algn="just" eaLnBrk="1" hangingPunct="1">
              <a:lnSpc>
                <a:spcPct val="90000"/>
              </a:lnSpc>
              <a:spcBef>
                <a:spcPct val="50000"/>
              </a:spcBef>
            </a:pPr>
            <a:r>
              <a:rPr lang="es-ES" sz="2000" b="1">
                <a:solidFill>
                  <a:srgbClr val="FFFFFF"/>
                </a:solidFill>
                <a:latin typeface="Arial Narrow" pitchFamily="34" charset="0"/>
                <a:cs typeface="Times New Roman" pitchFamily="18" charset="0"/>
              </a:rPr>
              <a:t> </a:t>
            </a:r>
            <a:endParaRPr lang="es-ES" sz="2000">
              <a:solidFill>
                <a:srgbClr val="FFFFFF"/>
              </a:solidFill>
              <a:cs typeface="Times New Roman" pitchFamily="18" charset="0"/>
            </a:endParaRPr>
          </a:p>
          <a:p>
            <a:pPr algn="just" eaLnBrk="1" hangingPunct="1">
              <a:lnSpc>
                <a:spcPct val="90000"/>
              </a:lnSpc>
              <a:spcBef>
                <a:spcPct val="50000"/>
              </a:spcBef>
            </a:pPr>
            <a:r>
              <a:rPr lang="es-ES" sz="2000" b="1">
                <a:solidFill>
                  <a:srgbClr val="FFFFCC"/>
                </a:solidFill>
                <a:latin typeface="Arial Narrow" pitchFamily="34" charset="0"/>
                <a:cs typeface="Times New Roman" pitchFamily="18" charset="0"/>
              </a:rPr>
              <a:t>PRINCIPIO 4:</a:t>
            </a:r>
            <a:endParaRPr lang="es-ES" sz="2000">
              <a:solidFill>
                <a:srgbClr val="FFFFCC"/>
              </a:solidFill>
              <a:cs typeface="Times New Roman" pitchFamily="18" charset="0"/>
            </a:endParaRPr>
          </a:p>
          <a:p>
            <a:pPr algn="just" eaLnBrk="1" hangingPunct="1">
              <a:lnSpc>
                <a:spcPct val="90000"/>
              </a:lnSpc>
              <a:spcBef>
                <a:spcPct val="50000"/>
              </a:spcBef>
            </a:pPr>
            <a:r>
              <a:rPr lang="es-ES" sz="2000" b="1">
                <a:solidFill>
                  <a:srgbClr val="FFFFFF"/>
                </a:solidFill>
                <a:latin typeface="Arial Narrow" pitchFamily="34" charset="0"/>
                <a:cs typeface="Times New Roman" pitchFamily="18" charset="0"/>
              </a:rPr>
              <a:t>Procurar una distribución equitativa de los costos y beneficios del uso de los recursos y la ordenación ambiental.</a:t>
            </a:r>
            <a:endParaRPr lang="es-ES" sz="200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3"/>
          <p:cNvSpPr>
            <a:spLocks noChangeArrowheads="1"/>
          </p:cNvSpPr>
          <p:nvPr/>
        </p:nvSpPr>
        <p:spPr bwMode="auto">
          <a:xfrm>
            <a:off x="2971800" y="22860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lIns="0" tIns="0" rIns="0" bIns="0">
            <a:spAutoFit/>
          </a:bodyPr>
          <a:lstStyle/>
          <a:p>
            <a:endParaRPr lang="es-PE"/>
          </a:p>
        </p:txBody>
      </p:sp>
      <p:sp>
        <p:nvSpPr>
          <p:cNvPr id="70659" name="Text Box 4"/>
          <p:cNvSpPr txBox="1">
            <a:spLocks noChangeArrowheads="1"/>
          </p:cNvSpPr>
          <p:nvPr/>
        </p:nvSpPr>
        <p:spPr bwMode="auto">
          <a:xfrm>
            <a:off x="322263" y="981075"/>
            <a:ext cx="8497887" cy="158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lIns="0" tIns="0" rIns="0" bIns="0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s-PE" sz="2600" b="1">
                <a:solidFill>
                  <a:schemeClr val="bg1"/>
                </a:solidFill>
                <a:cs typeface="Times New Roman" pitchFamily="18" charset="0"/>
              </a:rPr>
              <a:t>El objetivo de las </a:t>
            </a:r>
            <a:r>
              <a:rPr lang="es-PE" sz="2600" b="1">
                <a:solidFill>
                  <a:schemeClr val="bg1"/>
                </a:solidFill>
              </a:rPr>
              <a:t>EIA es  la incorporación a los proyectos las recomendaciones que se derivan de la consideración de los elementos, características y procesos más significativos del medio biofísico y socioeconómico.</a:t>
            </a:r>
          </a:p>
        </p:txBody>
      </p:sp>
      <p:sp>
        <p:nvSpPr>
          <p:cNvPr id="70660" name="Rectangle 5"/>
          <p:cNvSpPr>
            <a:spLocks noChangeArrowheads="1"/>
          </p:cNvSpPr>
          <p:nvPr/>
        </p:nvSpPr>
        <p:spPr bwMode="auto">
          <a:xfrm>
            <a:off x="1933575" y="260350"/>
            <a:ext cx="5230813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lIns="0" tIns="0" rIns="0" bIns="0" anchor="ctr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s-PE" sz="3600" b="1">
                <a:cs typeface="Times New Roman" pitchFamily="18" charset="0"/>
              </a:rPr>
              <a:t> </a:t>
            </a:r>
            <a:r>
              <a:rPr lang="es-PE" sz="3200" b="1">
                <a:solidFill>
                  <a:srgbClr val="FFC000"/>
                </a:solidFill>
              </a:rPr>
              <a:t>NATURALEZA DE LA EIA</a:t>
            </a:r>
            <a:endParaRPr lang="es-ES" sz="1600" b="1">
              <a:solidFill>
                <a:srgbClr val="FFC000"/>
              </a:solidFill>
              <a:cs typeface="Times New Roman" pitchFamily="18" charset="0"/>
            </a:endParaRPr>
          </a:p>
        </p:txBody>
      </p:sp>
      <p:sp>
        <p:nvSpPr>
          <p:cNvPr id="70661" name="Text Box 6"/>
          <p:cNvSpPr txBox="1">
            <a:spLocks noChangeArrowheads="1"/>
          </p:cNvSpPr>
          <p:nvPr/>
        </p:nvSpPr>
        <p:spPr bwMode="auto">
          <a:xfrm>
            <a:off x="331788" y="2916238"/>
            <a:ext cx="3835400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lIns="0" tIns="0" rIns="0" bIns="0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s-PE" sz="2600" b="1">
                <a:solidFill>
                  <a:schemeClr val="bg1"/>
                </a:solidFill>
              </a:rPr>
              <a:t>Se busca que quede garantizado, funcionamiento y características del entorno natural, tras la puesta en marcha de la actividad, así como preservar la salud y bienestar del hombre.</a:t>
            </a:r>
            <a:endParaRPr lang="es-ES" sz="2600" b="1">
              <a:solidFill>
                <a:schemeClr val="bg1"/>
              </a:solidFill>
            </a:endParaRPr>
          </a:p>
        </p:txBody>
      </p:sp>
      <p:sp>
        <p:nvSpPr>
          <p:cNvPr id="70662" name="Rectangle 8"/>
          <p:cNvSpPr>
            <a:spLocks noChangeArrowheads="1"/>
          </p:cNvSpPr>
          <p:nvPr/>
        </p:nvSpPr>
        <p:spPr bwMode="auto">
          <a:xfrm>
            <a:off x="57150" y="58738"/>
            <a:ext cx="9036050" cy="6740525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s-PE"/>
          </a:p>
        </p:txBody>
      </p:sp>
      <p:grpSp>
        <p:nvGrpSpPr>
          <p:cNvPr id="70663" name="Group 21"/>
          <p:cNvGrpSpPr>
            <a:grpSpLocks/>
          </p:cNvGrpSpPr>
          <p:nvPr/>
        </p:nvGrpSpPr>
        <p:grpSpPr bwMode="auto">
          <a:xfrm>
            <a:off x="4067175" y="2757488"/>
            <a:ext cx="4859338" cy="3759200"/>
            <a:chOff x="2562" y="1788"/>
            <a:chExt cx="3061" cy="2368"/>
          </a:xfrm>
        </p:grpSpPr>
        <p:sp>
          <p:nvSpPr>
            <p:cNvPr id="70664" name="Oval 9"/>
            <p:cNvSpPr>
              <a:spLocks noChangeArrowheads="1"/>
            </p:cNvSpPr>
            <p:nvPr/>
          </p:nvSpPr>
          <p:spPr bwMode="auto">
            <a:xfrm>
              <a:off x="3334" y="3521"/>
              <a:ext cx="1542" cy="635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rIns="0" anchor="ctr"/>
            <a:lstStyle/>
            <a:p>
              <a:pPr algn="ctr">
                <a:lnSpc>
                  <a:spcPct val="90000"/>
                </a:lnSpc>
              </a:pPr>
              <a:r>
                <a:rPr lang="es-ES" sz="2000" b="1">
                  <a:latin typeface="Arial Narrow" pitchFamily="34" charset="0"/>
                </a:rPr>
                <a:t>Plan de Manejo Ambiental</a:t>
              </a:r>
            </a:p>
          </p:txBody>
        </p:sp>
        <p:sp>
          <p:nvSpPr>
            <p:cNvPr id="70665" name="Oval 12"/>
            <p:cNvSpPr>
              <a:spLocks noChangeArrowheads="1"/>
            </p:cNvSpPr>
            <p:nvPr/>
          </p:nvSpPr>
          <p:spPr bwMode="auto">
            <a:xfrm>
              <a:off x="2562" y="2024"/>
              <a:ext cx="1859" cy="118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rIns="0" anchor="ctr"/>
            <a:lstStyle/>
            <a:p>
              <a:pPr algn="r">
                <a:lnSpc>
                  <a:spcPct val="90000"/>
                </a:lnSpc>
              </a:pPr>
              <a:endParaRPr lang="es-PE" sz="2000" b="1">
                <a:latin typeface="Arial Narrow" pitchFamily="34" charset="0"/>
              </a:endParaRPr>
            </a:p>
          </p:txBody>
        </p:sp>
        <p:sp>
          <p:nvSpPr>
            <p:cNvPr id="70666" name="Text Box 14"/>
            <p:cNvSpPr txBox="1">
              <a:spLocks noChangeArrowheads="1"/>
            </p:cNvSpPr>
            <p:nvPr/>
          </p:nvSpPr>
          <p:spPr bwMode="auto">
            <a:xfrm>
              <a:off x="2713" y="2415"/>
              <a:ext cx="771" cy="3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s-ES" sz="1800" b="1">
                  <a:latin typeface="Arial Narrow" pitchFamily="34" charset="0"/>
                </a:rPr>
                <a:t>OFERTA AMBIENTAL</a:t>
              </a:r>
            </a:p>
          </p:txBody>
        </p:sp>
        <p:sp>
          <p:nvSpPr>
            <p:cNvPr id="70667" name="Arc 18"/>
            <p:cNvSpPr>
              <a:spLocks/>
            </p:cNvSpPr>
            <p:nvPr/>
          </p:nvSpPr>
          <p:spPr bwMode="auto">
            <a:xfrm flipH="1">
              <a:off x="3162" y="1788"/>
              <a:ext cx="1578" cy="508"/>
            </a:xfrm>
            <a:custGeom>
              <a:avLst/>
              <a:gdLst>
                <a:gd name="T0" fmla="*/ 0 w 42887"/>
                <a:gd name="T1" fmla="*/ 0 h 21600"/>
                <a:gd name="T2" fmla="*/ 0 w 42887"/>
                <a:gd name="T3" fmla="*/ 0 h 21600"/>
                <a:gd name="T4" fmla="*/ 0 w 42887"/>
                <a:gd name="T5" fmla="*/ 0 h 21600"/>
                <a:gd name="T6" fmla="*/ 0 60000 65536"/>
                <a:gd name="T7" fmla="*/ 0 60000 65536"/>
                <a:gd name="T8" fmla="*/ 0 60000 65536"/>
                <a:gd name="T9" fmla="*/ 0 w 42887"/>
                <a:gd name="T10" fmla="*/ 0 h 21600"/>
                <a:gd name="T11" fmla="*/ 42887 w 42887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2887" h="21600" fill="none" extrusionOk="0">
                  <a:moveTo>
                    <a:pt x="-1" y="20291"/>
                  </a:moveTo>
                  <a:cubicBezTo>
                    <a:pt x="691" y="8891"/>
                    <a:pt x="10138" y="-1"/>
                    <a:pt x="21560" y="0"/>
                  </a:cubicBezTo>
                  <a:cubicBezTo>
                    <a:pt x="32167" y="0"/>
                    <a:pt x="41204" y="7701"/>
                    <a:pt x="42886" y="18175"/>
                  </a:cubicBezTo>
                </a:path>
                <a:path w="42887" h="21600" stroke="0" extrusionOk="0">
                  <a:moveTo>
                    <a:pt x="-1" y="20291"/>
                  </a:moveTo>
                  <a:cubicBezTo>
                    <a:pt x="691" y="8891"/>
                    <a:pt x="10138" y="-1"/>
                    <a:pt x="21560" y="0"/>
                  </a:cubicBezTo>
                  <a:cubicBezTo>
                    <a:pt x="32167" y="0"/>
                    <a:pt x="41204" y="7701"/>
                    <a:pt x="42886" y="18175"/>
                  </a:cubicBezTo>
                  <a:lnTo>
                    <a:pt x="21560" y="21600"/>
                  </a:lnTo>
                  <a:close/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s-PE"/>
            </a:p>
          </p:txBody>
        </p:sp>
        <p:sp>
          <p:nvSpPr>
            <p:cNvPr id="70668" name="Oval 11"/>
            <p:cNvSpPr>
              <a:spLocks noChangeArrowheads="1"/>
            </p:cNvSpPr>
            <p:nvPr/>
          </p:nvSpPr>
          <p:spPr bwMode="auto">
            <a:xfrm>
              <a:off x="3741" y="2024"/>
              <a:ext cx="1882" cy="118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rIns="0" anchor="ctr"/>
            <a:lstStyle/>
            <a:p>
              <a:pPr algn="r">
                <a:lnSpc>
                  <a:spcPct val="90000"/>
                </a:lnSpc>
              </a:pPr>
              <a:endParaRPr lang="es-PE" sz="2000" b="1">
                <a:latin typeface="Arial Narrow" pitchFamily="34" charset="0"/>
              </a:endParaRPr>
            </a:p>
          </p:txBody>
        </p:sp>
        <p:sp>
          <p:nvSpPr>
            <p:cNvPr id="70669" name="Oval 10"/>
            <p:cNvSpPr>
              <a:spLocks noChangeArrowheads="1"/>
            </p:cNvSpPr>
            <p:nvPr/>
          </p:nvSpPr>
          <p:spPr bwMode="auto">
            <a:xfrm>
              <a:off x="3469" y="2089"/>
              <a:ext cx="1225" cy="105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rIns="0" anchor="ctr"/>
            <a:lstStyle/>
            <a:p>
              <a:pPr algn="ctr">
                <a:lnSpc>
                  <a:spcPct val="90000"/>
                </a:lnSpc>
              </a:pPr>
              <a:r>
                <a:rPr lang="es-ES" sz="2000" b="1">
                  <a:latin typeface="Arial Narrow" pitchFamily="34" charset="0"/>
                </a:rPr>
                <a:t>BALANCE (IMPACTOS)</a:t>
              </a:r>
            </a:p>
          </p:txBody>
        </p:sp>
        <p:sp>
          <p:nvSpPr>
            <p:cNvPr id="70670" name="Text Box 13"/>
            <p:cNvSpPr txBox="1">
              <a:spLocks noChangeArrowheads="1"/>
            </p:cNvSpPr>
            <p:nvPr/>
          </p:nvSpPr>
          <p:spPr bwMode="auto">
            <a:xfrm>
              <a:off x="4739" y="2495"/>
              <a:ext cx="771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r" eaLnBrk="1" hangingPunct="1">
                <a:spcBef>
                  <a:spcPct val="50000"/>
                </a:spcBef>
              </a:pPr>
              <a:r>
                <a:rPr lang="es-ES" sz="1800" b="1">
                  <a:latin typeface="Arial Narrow" pitchFamily="34" charset="0"/>
                </a:rPr>
                <a:t>PROYECTO</a:t>
              </a:r>
            </a:p>
          </p:txBody>
        </p:sp>
        <p:sp>
          <p:nvSpPr>
            <p:cNvPr id="70671" name="Arc 20"/>
            <p:cNvSpPr>
              <a:spLocks/>
            </p:cNvSpPr>
            <p:nvPr/>
          </p:nvSpPr>
          <p:spPr bwMode="auto">
            <a:xfrm rot="1078949" flipV="1">
              <a:off x="3397" y="2721"/>
              <a:ext cx="1316" cy="777"/>
            </a:xfrm>
            <a:custGeom>
              <a:avLst/>
              <a:gdLst>
                <a:gd name="T0" fmla="*/ 0 w 31682"/>
                <a:gd name="T1" fmla="*/ 0 h 21600"/>
                <a:gd name="T2" fmla="*/ 0 w 31682"/>
                <a:gd name="T3" fmla="*/ 0 h 21600"/>
                <a:gd name="T4" fmla="*/ 0 w 31682"/>
                <a:gd name="T5" fmla="*/ 0 h 21600"/>
                <a:gd name="T6" fmla="*/ 0 60000 65536"/>
                <a:gd name="T7" fmla="*/ 0 60000 65536"/>
                <a:gd name="T8" fmla="*/ 0 60000 65536"/>
                <a:gd name="T9" fmla="*/ 0 w 31682"/>
                <a:gd name="T10" fmla="*/ 0 h 21600"/>
                <a:gd name="T11" fmla="*/ 31682 w 31682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1682" h="21600" fill="none" extrusionOk="0">
                  <a:moveTo>
                    <a:pt x="-1" y="2553"/>
                  </a:moveTo>
                  <a:cubicBezTo>
                    <a:pt x="3134" y="877"/>
                    <a:pt x="6633" y="-1"/>
                    <a:pt x="10188" y="0"/>
                  </a:cubicBezTo>
                  <a:cubicBezTo>
                    <a:pt x="21291" y="0"/>
                    <a:pt x="30585" y="8417"/>
                    <a:pt x="31682" y="19466"/>
                  </a:cubicBezTo>
                </a:path>
                <a:path w="31682" h="21600" stroke="0" extrusionOk="0">
                  <a:moveTo>
                    <a:pt x="-1" y="2553"/>
                  </a:moveTo>
                  <a:cubicBezTo>
                    <a:pt x="3134" y="877"/>
                    <a:pt x="6633" y="-1"/>
                    <a:pt x="10188" y="0"/>
                  </a:cubicBezTo>
                  <a:cubicBezTo>
                    <a:pt x="21291" y="0"/>
                    <a:pt x="30585" y="8417"/>
                    <a:pt x="31682" y="19466"/>
                  </a:cubicBezTo>
                  <a:lnTo>
                    <a:pt x="10188" y="21600"/>
                  </a:lnTo>
                  <a:close/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s-PE"/>
            </a:p>
          </p:txBody>
        </p:sp>
        <p:sp>
          <p:nvSpPr>
            <p:cNvPr id="70672" name="AutoShape 17"/>
            <p:cNvSpPr>
              <a:spLocks noChangeArrowheads="1"/>
            </p:cNvSpPr>
            <p:nvPr/>
          </p:nvSpPr>
          <p:spPr bwMode="auto">
            <a:xfrm>
              <a:off x="3956" y="3189"/>
              <a:ext cx="273" cy="468"/>
            </a:xfrm>
            <a:prstGeom prst="downArrow">
              <a:avLst>
                <a:gd name="adj1" fmla="val 50000"/>
                <a:gd name="adj2" fmla="val 42857"/>
              </a:avLst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s-PE"/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Text Box 2"/>
          <p:cNvSpPr txBox="1">
            <a:spLocks noChangeArrowheads="1"/>
          </p:cNvSpPr>
          <p:nvPr/>
        </p:nvSpPr>
        <p:spPr bwMode="auto">
          <a:xfrm>
            <a:off x="533400" y="898525"/>
            <a:ext cx="8153400" cy="5273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</a:pPr>
            <a:r>
              <a:rPr lang="es-ES" sz="2000" b="1">
                <a:solidFill>
                  <a:srgbClr val="FFFFCC"/>
                </a:solidFill>
                <a:latin typeface="Arial Narrow" pitchFamily="34" charset="0"/>
                <a:cs typeface="Times New Roman" pitchFamily="18" charset="0"/>
              </a:rPr>
              <a:t>PRINCIPIO 5:</a:t>
            </a:r>
            <a:endParaRPr lang="es-ES" sz="2000">
              <a:solidFill>
                <a:srgbClr val="FFFFCC"/>
              </a:solidFill>
              <a:cs typeface="Times New Roman" pitchFamily="18" charset="0"/>
            </a:endParaRPr>
          </a:p>
          <a:p>
            <a:pPr algn="just" eaLnBrk="1" hangingPunct="1">
              <a:spcBef>
                <a:spcPct val="50000"/>
              </a:spcBef>
            </a:pPr>
            <a:r>
              <a:rPr lang="es-ES" sz="2000" b="1">
                <a:solidFill>
                  <a:srgbClr val="FFFFFF"/>
                </a:solidFill>
                <a:latin typeface="Arial Narrow" pitchFamily="34" charset="0"/>
                <a:cs typeface="Times New Roman" pitchFamily="18" charset="0"/>
              </a:rPr>
              <a:t>Promover tecnologías que aumenten los beneficios de un determinado caudal de recursos.</a:t>
            </a:r>
            <a:endParaRPr lang="es-ES" sz="2000">
              <a:solidFill>
                <a:srgbClr val="FFFFFF"/>
              </a:solidFill>
              <a:cs typeface="Times New Roman" pitchFamily="18" charset="0"/>
            </a:endParaRPr>
          </a:p>
          <a:p>
            <a:pPr algn="just" eaLnBrk="1" hangingPunct="1">
              <a:spcBef>
                <a:spcPct val="50000"/>
              </a:spcBef>
            </a:pPr>
            <a:r>
              <a:rPr lang="es-ES" sz="2000" b="1">
                <a:solidFill>
                  <a:srgbClr val="FFFFFF"/>
                </a:solidFill>
                <a:latin typeface="Arial Narrow" pitchFamily="34" charset="0"/>
                <a:cs typeface="Times New Roman" pitchFamily="18" charset="0"/>
              </a:rPr>
              <a:t> </a:t>
            </a:r>
            <a:endParaRPr lang="es-ES" sz="2000">
              <a:solidFill>
                <a:srgbClr val="FFFFFF"/>
              </a:solidFill>
              <a:cs typeface="Times New Roman" pitchFamily="18" charset="0"/>
            </a:endParaRPr>
          </a:p>
          <a:p>
            <a:pPr algn="just" eaLnBrk="1" hangingPunct="1">
              <a:spcBef>
                <a:spcPct val="50000"/>
              </a:spcBef>
            </a:pPr>
            <a:r>
              <a:rPr lang="es-ES" sz="2000" b="1">
                <a:solidFill>
                  <a:srgbClr val="FFFFCC"/>
                </a:solidFill>
                <a:latin typeface="Arial Narrow" pitchFamily="34" charset="0"/>
                <a:cs typeface="Times New Roman" pitchFamily="18" charset="0"/>
              </a:rPr>
              <a:t>PRINCIPIO 6:</a:t>
            </a:r>
            <a:endParaRPr lang="es-ES" sz="2000">
              <a:solidFill>
                <a:srgbClr val="FFFFCC"/>
              </a:solidFill>
              <a:cs typeface="Times New Roman" pitchFamily="18" charset="0"/>
            </a:endParaRPr>
          </a:p>
          <a:p>
            <a:pPr algn="just" eaLnBrk="1" hangingPunct="1">
              <a:spcBef>
                <a:spcPct val="50000"/>
              </a:spcBef>
            </a:pPr>
            <a:r>
              <a:rPr lang="es-ES" sz="2000" b="1">
                <a:solidFill>
                  <a:srgbClr val="FFFFFF"/>
                </a:solidFill>
                <a:latin typeface="Arial Narrow" pitchFamily="34" charset="0"/>
                <a:cs typeface="Times New Roman" pitchFamily="18" charset="0"/>
              </a:rPr>
              <a:t>Utilizar la política económica para mantener las riquezas naturales.</a:t>
            </a:r>
            <a:endParaRPr lang="es-ES" sz="2000">
              <a:solidFill>
                <a:srgbClr val="FFFFFF"/>
              </a:solidFill>
              <a:cs typeface="Times New Roman" pitchFamily="18" charset="0"/>
            </a:endParaRPr>
          </a:p>
          <a:p>
            <a:pPr algn="just" eaLnBrk="1" hangingPunct="1">
              <a:spcBef>
                <a:spcPct val="50000"/>
              </a:spcBef>
            </a:pPr>
            <a:r>
              <a:rPr lang="es-ES" sz="2000" b="1">
                <a:solidFill>
                  <a:srgbClr val="FFFFFF"/>
                </a:solidFill>
                <a:latin typeface="Arial Narrow" pitchFamily="34" charset="0"/>
                <a:cs typeface="Times New Roman" pitchFamily="18" charset="0"/>
              </a:rPr>
              <a:t> </a:t>
            </a:r>
            <a:endParaRPr lang="es-ES" sz="2000">
              <a:solidFill>
                <a:srgbClr val="FFFFFF"/>
              </a:solidFill>
              <a:cs typeface="Times New Roman" pitchFamily="18" charset="0"/>
            </a:endParaRPr>
          </a:p>
          <a:p>
            <a:pPr algn="just" eaLnBrk="1" hangingPunct="1">
              <a:spcBef>
                <a:spcPct val="50000"/>
              </a:spcBef>
            </a:pPr>
            <a:r>
              <a:rPr lang="es-ES" sz="2000" b="1">
                <a:solidFill>
                  <a:srgbClr val="FFFFCC"/>
                </a:solidFill>
                <a:latin typeface="Arial Narrow" pitchFamily="34" charset="0"/>
                <a:cs typeface="Times New Roman" pitchFamily="18" charset="0"/>
              </a:rPr>
              <a:t>PRINCIPIO 7:</a:t>
            </a:r>
            <a:endParaRPr lang="es-ES" sz="2000">
              <a:solidFill>
                <a:srgbClr val="FFFFCC"/>
              </a:solidFill>
              <a:cs typeface="Times New Roman" pitchFamily="18" charset="0"/>
            </a:endParaRPr>
          </a:p>
          <a:p>
            <a:pPr algn="just" eaLnBrk="1" hangingPunct="1">
              <a:spcBef>
                <a:spcPct val="50000"/>
              </a:spcBef>
            </a:pPr>
            <a:r>
              <a:rPr lang="es-ES" sz="2000" b="1">
                <a:solidFill>
                  <a:srgbClr val="FFFFFF"/>
                </a:solidFill>
                <a:latin typeface="Arial Narrow" pitchFamily="34" charset="0"/>
                <a:cs typeface="Times New Roman" pitchFamily="18" charset="0"/>
              </a:rPr>
              <a:t>Adoptar las decisiones conforme a un criterio previsor y transectorial.</a:t>
            </a:r>
            <a:endParaRPr lang="es-ES" sz="2000">
              <a:solidFill>
                <a:srgbClr val="FFFFFF"/>
              </a:solidFill>
              <a:cs typeface="Times New Roman" pitchFamily="18" charset="0"/>
            </a:endParaRPr>
          </a:p>
          <a:p>
            <a:pPr algn="just" eaLnBrk="1" hangingPunct="1">
              <a:spcBef>
                <a:spcPct val="50000"/>
              </a:spcBef>
            </a:pPr>
            <a:r>
              <a:rPr lang="es-ES" sz="2000" b="1">
                <a:solidFill>
                  <a:srgbClr val="FFFFFF"/>
                </a:solidFill>
                <a:latin typeface="Arial Narrow" pitchFamily="34" charset="0"/>
                <a:cs typeface="Times New Roman" pitchFamily="18" charset="0"/>
              </a:rPr>
              <a:t> </a:t>
            </a:r>
            <a:endParaRPr lang="es-ES" sz="2000">
              <a:solidFill>
                <a:srgbClr val="FFFFFF"/>
              </a:solidFill>
              <a:cs typeface="Times New Roman" pitchFamily="18" charset="0"/>
            </a:endParaRPr>
          </a:p>
          <a:p>
            <a:pPr algn="just" eaLnBrk="1" hangingPunct="1">
              <a:spcBef>
                <a:spcPct val="50000"/>
              </a:spcBef>
            </a:pPr>
            <a:r>
              <a:rPr lang="es-ES" sz="2000" b="1">
                <a:solidFill>
                  <a:srgbClr val="FFFFCC"/>
                </a:solidFill>
                <a:latin typeface="Arial Narrow" pitchFamily="34" charset="0"/>
                <a:cs typeface="Times New Roman" pitchFamily="18" charset="0"/>
              </a:rPr>
              <a:t>PRINCIPIO 8:</a:t>
            </a:r>
            <a:endParaRPr lang="es-ES" sz="2000">
              <a:solidFill>
                <a:srgbClr val="FFFFCC"/>
              </a:solidFill>
              <a:cs typeface="Times New Roman" pitchFamily="18" charset="0"/>
            </a:endParaRPr>
          </a:p>
          <a:p>
            <a:pPr algn="just" eaLnBrk="1" hangingPunct="1">
              <a:spcBef>
                <a:spcPct val="50000"/>
              </a:spcBef>
            </a:pPr>
            <a:r>
              <a:rPr lang="es-ES" sz="2000" b="1">
                <a:solidFill>
                  <a:srgbClr val="FFFFFF"/>
                </a:solidFill>
                <a:latin typeface="Arial Narrow" pitchFamily="34" charset="0"/>
                <a:cs typeface="Times New Roman" pitchFamily="18" charset="0"/>
              </a:rPr>
              <a:t>Promover y respaldar valores culturales compatibles con la sostenibilidad.</a:t>
            </a:r>
            <a:endParaRPr lang="es-ES" sz="200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Text Box 2"/>
          <p:cNvSpPr txBox="1">
            <a:spLocks noChangeArrowheads="1"/>
          </p:cNvSpPr>
          <p:nvPr/>
        </p:nvSpPr>
        <p:spPr bwMode="auto">
          <a:xfrm>
            <a:off x="838200" y="457200"/>
            <a:ext cx="7696200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s-ES" sz="3000" b="1">
                <a:solidFill>
                  <a:srgbClr val="FFCC66"/>
                </a:solidFill>
                <a:latin typeface="Arial Narrow" pitchFamily="34" charset="0"/>
                <a:cs typeface="Times New Roman" pitchFamily="18" charset="0"/>
              </a:rPr>
              <a:t>LA NORMA  ISO  14000</a:t>
            </a:r>
            <a:endParaRPr lang="es-ES" sz="3000">
              <a:solidFill>
                <a:srgbClr val="FFCC66"/>
              </a:solidFill>
            </a:endParaRPr>
          </a:p>
        </p:txBody>
      </p:sp>
      <p:sp>
        <p:nvSpPr>
          <p:cNvPr id="98307" name="Text Box 3"/>
          <p:cNvSpPr txBox="1">
            <a:spLocks noChangeArrowheads="1"/>
          </p:cNvSpPr>
          <p:nvPr/>
        </p:nvSpPr>
        <p:spPr bwMode="auto">
          <a:xfrm>
            <a:off x="609600" y="1524000"/>
            <a:ext cx="8077200" cy="496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01613" indent="-201613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Font typeface="Wingdings" pitchFamily="2" charset="2"/>
              <a:buChar char="§"/>
            </a:pPr>
            <a:r>
              <a:rPr lang="es-ES" sz="2000" b="1">
                <a:solidFill>
                  <a:srgbClr val="FFFFFF"/>
                </a:solidFill>
                <a:latin typeface="Arial Narrow" pitchFamily="34" charset="0"/>
                <a:cs typeface="Times New Roman" pitchFamily="18" charset="0"/>
              </a:rPr>
              <a:t>Creada por la International Organization for Standarización (ISO). Se utiliza el vocable ISO porque adecuadamente da a entender la característica de “igual.</a:t>
            </a:r>
            <a:endParaRPr lang="es-ES" sz="2000">
              <a:solidFill>
                <a:srgbClr val="FFFFFF"/>
              </a:solidFill>
              <a:cs typeface="Times New Roman" pitchFamily="18" charset="0"/>
            </a:endParaRPr>
          </a:p>
          <a:p>
            <a:pPr algn="just" eaLnBrk="1" hangingPunct="1">
              <a:spcBef>
                <a:spcPct val="50000"/>
              </a:spcBef>
              <a:buFont typeface="Wingdings" pitchFamily="2" charset="2"/>
              <a:buNone/>
            </a:pPr>
            <a:endParaRPr lang="es-ES" sz="2000">
              <a:solidFill>
                <a:srgbClr val="FFFFFF"/>
              </a:solidFill>
              <a:cs typeface="Times New Roman" pitchFamily="18" charset="0"/>
            </a:endParaRPr>
          </a:p>
          <a:p>
            <a:pPr algn="just" eaLnBrk="1" hangingPunct="1">
              <a:spcBef>
                <a:spcPct val="50000"/>
              </a:spcBef>
              <a:buFont typeface="Wingdings" pitchFamily="2" charset="2"/>
              <a:buChar char="§"/>
            </a:pPr>
            <a:r>
              <a:rPr lang="es-ES" sz="2000" b="1">
                <a:solidFill>
                  <a:srgbClr val="FFFFFF"/>
                </a:solidFill>
                <a:latin typeface="Arial Narrow" pitchFamily="34" charset="0"/>
                <a:cs typeface="Times New Roman" pitchFamily="18" charset="0"/>
              </a:rPr>
              <a:t>Es una Norma de Gestión Ambiental, no de requerimientos ambientales.</a:t>
            </a:r>
            <a:endParaRPr lang="es-ES" sz="2000">
              <a:solidFill>
                <a:srgbClr val="FFFFFF"/>
              </a:solidFill>
              <a:cs typeface="Times New Roman" pitchFamily="18" charset="0"/>
            </a:endParaRPr>
          </a:p>
          <a:p>
            <a:pPr algn="just" eaLnBrk="1" hangingPunct="1">
              <a:spcBef>
                <a:spcPct val="50000"/>
              </a:spcBef>
              <a:buFont typeface="Wingdings" pitchFamily="2" charset="2"/>
              <a:buNone/>
            </a:pPr>
            <a:r>
              <a:rPr lang="es-ES" sz="2000" b="1">
                <a:solidFill>
                  <a:srgbClr val="FFFFFF"/>
                </a:solidFill>
                <a:latin typeface="Arial Narrow" pitchFamily="34" charset="0"/>
                <a:cs typeface="Times New Roman" pitchFamily="18" charset="0"/>
              </a:rPr>
              <a:t> </a:t>
            </a:r>
            <a:endParaRPr lang="es-ES" sz="2000">
              <a:solidFill>
                <a:srgbClr val="FFFFFF"/>
              </a:solidFill>
              <a:cs typeface="Times New Roman" pitchFamily="18" charset="0"/>
            </a:endParaRPr>
          </a:p>
          <a:p>
            <a:pPr algn="just" eaLnBrk="1" hangingPunct="1">
              <a:spcBef>
                <a:spcPct val="50000"/>
              </a:spcBef>
              <a:buFont typeface="Wingdings" pitchFamily="2" charset="2"/>
              <a:buChar char="§"/>
            </a:pPr>
            <a:r>
              <a:rPr lang="es-ES" sz="2000" b="1">
                <a:solidFill>
                  <a:srgbClr val="FFFFFF"/>
                </a:solidFill>
                <a:latin typeface="Arial Narrow" pitchFamily="34" charset="0"/>
                <a:cs typeface="Times New Roman" pitchFamily="18" charset="0"/>
              </a:rPr>
              <a:t>Busca proporcionar una guía para el desarrollo de un enfoque comprensivo para la gestión ambiental, es decir </a:t>
            </a:r>
            <a:r>
              <a:rPr lang="es-ES" sz="2000" b="1" u="sng">
                <a:solidFill>
                  <a:srgbClr val="FFFFFF"/>
                </a:solidFill>
                <a:latin typeface="Arial Narrow" pitchFamily="34" charset="0"/>
                <a:cs typeface="Times New Roman" pitchFamily="18" charset="0"/>
              </a:rPr>
              <a:t>no fijan restricciones o limites algunos</a:t>
            </a:r>
            <a:r>
              <a:rPr lang="es-ES" sz="2000" b="1">
                <a:solidFill>
                  <a:srgbClr val="FFFFFF"/>
                </a:solidFill>
                <a:latin typeface="Arial Narrow" pitchFamily="34" charset="0"/>
                <a:cs typeface="Times New Roman" pitchFamily="18" charset="0"/>
              </a:rPr>
              <a:t>.</a:t>
            </a:r>
            <a:endParaRPr lang="es-ES" sz="2000">
              <a:solidFill>
                <a:srgbClr val="FFFFFF"/>
              </a:solidFill>
              <a:cs typeface="Times New Roman" pitchFamily="18" charset="0"/>
            </a:endParaRPr>
          </a:p>
          <a:p>
            <a:pPr algn="just" eaLnBrk="1" hangingPunct="1">
              <a:spcBef>
                <a:spcPct val="50000"/>
              </a:spcBef>
              <a:buFont typeface="Wingdings" pitchFamily="2" charset="2"/>
              <a:buNone/>
            </a:pPr>
            <a:r>
              <a:rPr lang="es-ES" sz="2000" b="1">
                <a:solidFill>
                  <a:srgbClr val="FFFFFF"/>
                </a:solidFill>
                <a:latin typeface="Arial Narrow" pitchFamily="34" charset="0"/>
                <a:cs typeface="Times New Roman" pitchFamily="18" charset="0"/>
              </a:rPr>
              <a:t> </a:t>
            </a:r>
            <a:endParaRPr lang="es-ES" sz="2000">
              <a:solidFill>
                <a:srgbClr val="FFFFFF"/>
              </a:solidFill>
              <a:cs typeface="Times New Roman" pitchFamily="18" charset="0"/>
            </a:endParaRPr>
          </a:p>
          <a:p>
            <a:pPr algn="just" eaLnBrk="1" hangingPunct="1">
              <a:spcBef>
                <a:spcPct val="50000"/>
              </a:spcBef>
              <a:buFont typeface="Wingdings" pitchFamily="2" charset="2"/>
              <a:buChar char="§"/>
            </a:pPr>
            <a:r>
              <a:rPr lang="es-ES" sz="2000" b="1">
                <a:solidFill>
                  <a:srgbClr val="FFFFFF"/>
                </a:solidFill>
                <a:latin typeface="Arial Narrow" pitchFamily="34" charset="0"/>
                <a:cs typeface="Times New Roman" pitchFamily="18" charset="0"/>
              </a:rPr>
              <a:t>Es voluntaria, basado en un consenso internacional.</a:t>
            </a:r>
            <a:endParaRPr lang="es-ES" sz="2000">
              <a:solidFill>
                <a:srgbClr val="FFFFFF"/>
              </a:solidFill>
              <a:cs typeface="Times New Roman" pitchFamily="18" charset="0"/>
            </a:endParaRPr>
          </a:p>
          <a:p>
            <a:pPr algn="just" eaLnBrk="1" hangingPunct="1">
              <a:spcBef>
                <a:spcPct val="50000"/>
              </a:spcBef>
              <a:buFont typeface="Wingdings" pitchFamily="2" charset="2"/>
              <a:buNone/>
            </a:pPr>
            <a:r>
              <a:rPr lang="es-ES" sz="2000" b="1">
                <a:solidFill>
                  <a:srgbClr val="FFFFFF"/>
                </a:solidFill>
                <a:latin typeface="Arial Narrow" pitchFamily="34" charset="0"/>
                <a:cs typeface="Times New Roman" pitchFamily="18" charset="0"/>
              </a:rPr>
              <a:t> </a:t>
            </a:r>
            <a:endParaRPr lang="es-ES" sz="2000">
              <a:solidFill>
                <a:srgbClr val="FFFFFF"/>
              </a:solidFill>
              <a:cs typeface="Times New Roman" pitchFamily="18" charset="0"/>
            </a:endParaRPr>
          </a:p>
          <a:p>
            <a:pPr algn="just" eaLnBrk="1" hangingPunct="1">
              <a:spcBef>
                <a:spcPct val="50000"/>
              </a:spcBef>
              <a:buFont typeface="Wingdings" pitchFamily="2" charset="2"/>
              <a:buChar char="§"/>
            </a:pPr>
            <a:r>
              <a:rPr lang="es-ES" sz="2000" b="1">
                <a:solidFill>
                  <a:srgbClr val="FFFFFF"/>
                </a:solidFill>
                <a:latin typeface="Arial Narrow" pitchFamily="34" charset="0"/>
                <a:cs typeface="Times New Roman" pitchFamily="18" charset="0"/>
              </a:rPr>
              <a:t>Busca fomentar las habilidades de las organizaciones para obtener y medir mejoras en el desempeño ambiental.</a:t>
            </a:r>
            <a:endParaRPr lang="es-ES" sz="200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Text Box 2"/>
          <p:cNvSpPr txBox="1">
            <a:spLocks noChangeArrowheads="1"/>
          </p:cNvSpPr>
          <p:nvPr/>
        </p:nvSpPr>
        <p:spPr bwMode="auto">
          <a:xfrm>
            <a:off x="838200" y="457200"/>
            <a:ext cx="7696200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s-ES" sz="3000" b="1">
                <a:solidFill>
                  <a:srgbClr val="FFCC66"/>
                </a:solidFill>
                <a:latin typeface="Arial Narrow" pitchFamily="34" charset="0"/>
                <a:cs typeface="Times New Roman" pitchFamily="18" charset="0"/>
              </a:rPr>
              <a:t>LA NORMA  ISO  14000</a:t>
            </a:r>
            <a:endParaRPr lang="es-ES" sz="3000">
              <a:solidFill>
                <a:srgbClr val="FFCC66"/>
              </a:solidFill>
            </a:endParaRPr>
          </a:p>
        </p:txBody>
      </p:sp>
      <p:sp>
        <p:nvSpPr>
          <p:cNvPr id="99331" name="Text Box 3"/>
          <p:cNvSpPr txBox="1">
            <a:spLocks noChangeArrowheads="1"/>
          </p:cNvSpPr>
          <p:nvPr/>
        </p:nvSpPr>
        <p:spPr bwMode="auto">
          <a:xfrm>
            <a:off x="457200" y="1600200"/>
            <a:ext cx="8229600" cy="491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8925" indent="-288925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just" eaLnBrk="1" hangingPunct="1">
              <a:lnSpc>
                <a:spcPct val="90000"/>
              </a:lnSpc>
              <a:spcBef>
                <a:spcPct val="50000"/>
              </a:spcBef>
              <a:buFont typeface="Wingdings" pitchFamily="2" charset="2"/>
              <a:buChar char="§"/>
            </a:pPr>
            <a:r>
              <a:rPr lang="es-ES" sz="2000" b="1">
                <a:solidFill>
                  <a:srgbClr val="FFFFFF"/>
                </a:solidFill>
                <a:latin typeface="Arial Narrow" pitchFamily="34" charset="0"/>
                <a:cs typeface="Times New Roman" pitchFamily="18" charset="0"/>
              </a:rPr>
              <a:t>Provee un enfoque común a la administración ambiental, similar a la administración de la calidad.</a:t>
            </a:r>
            <a:endParaRPr lang="es-ES" sz="2000">
              <a:solidFill>
                <a:srgbClr val="FFFFFF"/>
              </a:solidFill>
              <a:cs typeface="Times New Roman" pitchFamily="18" charset="0"/>
            </a:endParaRPr>
          </a:p>
          <a:p>
            <a:pPr algn="just" eaLnBrk="1" hangingPunct="1">
              <a:lnSpc>
                <a:spcPct val="0"/>
              </a:lnSpc>
              <a:spcBef>
                <a:spcPct val="50000"/>
              </a:spcBef>
              <a:buFont typeface="Wingdings" pitchFamily="2" charset="2"/>
              <a:buNone/>
            </a:pPr>
            <a:endParaRPr lang="es-ES" sz="2000">
              <a:solidFill>
                <a:srgbClr val="FFFFFF"/>
              </a:solidFill>
              <a:cs typeface="Times New Roman" pitchFamily="18" charset="0"/>
            </a:endParaRPr>
          </a:p>
          <a:p>
            <a:pPr algn="just" eaLnBrk="1" hangingPunct="1">
              <a:lnSpc>
                <a:spcPct val="90000"/>
              </a:lnSpc>
              <a:spcBef>
                <a:spcPct val="50000"/>
              </a:spcBef>
              <a:buFont typeface="Wingdings" pitchFamily="2" charset="2"/>
              <a:buChar char="§"/>
            </a:pPr>
            <a:r>
              <a:rPr lang="es-ES" sz="2000" b="1">
                <a:solidFill>
                  <a:srgbClr val="FFFFFF"/>
                </a:solidFill>
                <a:latin typeface="Arial Narrow" pitchFamily="34" charset="0"/>
                <a:cs typeface="Times New Roman" pitchFamily="18" charset="0"/>
              </a:rPr>
              <a:t>Puede ser utilizada por la organización interna o por una tercera parte con autoridad certificadora.</a:t>
            </a:r>
            <a:endParaRPr lang="es-ES" sz="2000">
              <a:solidFill>
                <a:srgbClr val="FFFFFF"/>
              </a:solidFill>
              <a:cs typeface="Times New Roman" pitchFamily="18" charset="0"/>
            </a:endParaRPr>
          </a:p>
          <a:p>
            <a:pPr algn="just" eaLnBrk="1" hangingPunct="1">
              <a:lnSpc>
                <a:spcPct val="0"/>
              </a:lnSpc>
              <a:spcBef>
                <a:spcPct val="50000"/>
              </a:spcBef>
              <a:buFont typeface="Wingdings" pitchFamily="2" charset="2"/>
              <a:buNone/>
            </a:pPr>
            <a:r>
              <a:rPr lang="es-ES" sz="2000" b="1">
                <a:solidFill>
                  <a:srgbClr val="FFFFFF"/>
                </a:solidFill>
                <a:latin typeface="Arial Narrow" pitchFamily="34" charset="0"/>
                <a:cs typeface="Times New Roman" pitchFamily="18" charset="0"/>
              </a:rPr>
              <a:t> </a:t>
            </a:r>
            <a:endParaRPr lang="es-ES" sz="2000">
              <a:solidFill>
                <a:srgbClr val="FFFFFF"/>
              </a:solidFill>
              <a:cs typeface="Times New Roman" pitchFamily="18" charset="0"/>
            </a:endParaRPr>
          </a:p>
          <a:p>
            <a:pPr algn="just" eaLnBrk="1" hangingPunct="1">
              <a:lnSpc>
                <a:spcPct val="90000"/>
              </a:lnSpc>
              <a:spcBef>
                <a:spcPct val="50000"/>
              </a:spcBef>
              <a:buFont typeface="Wingdings" pitchFamily="2" charset="2"/>
              <a:buChar char="§"/>
            </a:pPr>
            <a:r>
              <a:rPr lang="es-ES" sz="2000" b="1">
                <a:solidFill>
                  <a:srgbClr val="FFFFFF"/>
                </a:solidFill>
                <a:latin typeface="Arial Narrow" pitchFamily="34" charset="0"/>
                <a:cs typeface="Times New Roman" pitchFamily="18" charset="0"/>
              </a:rPr>
              <a:t>Atribuye un “valor añadido” va la organización que la utilice.</a:t>
            </a:r>
            <a:endParaRPr lang="es-ES" sz="2000">
              <a:solidFill>
                <a:srgbClr val="FFFFFF"/>
              </a:solidFill>
              <a:cs typeface="Times New Roman" pitchFamily="18" charset="0"/>
            </a:endParaRPr>
          </a:p>
          <a:p>
            <a:pPr algn="just" eaLnBrk="1" hangingPunct="1">
              <a:lnSpc>
                <a:spcPct val="0"/>
              </a:lnSpc>
              <a:spcBef>
                <a:spcPct val="50000"/>
              </a:spcBef>
              <a:buFont typeface="Wingdings" pitchFamily="2" charset="2"/>
              <a:buNone/>
            </a:pPr>
            <a:r>
              <a:rPr lang="es-ES" sz="2000" b="1">
                <a:solidFill>
                  <a:srgbClr val="FFFFFF"/>
                </a:solidFill>
                <a:latin typeface="Arial Narrow" pitchFamily="34" charset="0"/>
                <a:cs typeface="Times New Roman" pitchFamily="18" charset="0"/>
              </a:rPr>
              <a:t> </a:t>
            </a:r>
            <a:endParaRPr lang="es-ES" sz="2000">
              <a:solidFill>
                <a:srgbClr val="FFFFFF"/>
              </a:solidFill>
              <a:cs typeface="Times New Roman" pitchFamily="18" charset="0"/>
            </a:endParaRPr>
          </a:p>
          <a:p>
            <a:pPr algn="just" eaLnBrk="1" hangingPunct="1">
              <a:lnSpc>
                <a:spcPct val="90000"/>
              </a:lnSpc>
              <a:spcBef>
                <a:spcPct val="50000"/>
              </a:spcBef>
              <a:buFont typeface="Wingdings" pitchFamily="2" charset="2"/>
              <a:buChar char="§"/>
            </a:pPr>
            <a:r>
              <a:rPr lang="es-ES" sz="2000" b="1">
                <a:solidFill>
                  <a:srgbClr val="FFFFFF"/>
                </a:solidFill>
                <a:latin typeface="Arial Narrow" pitchFamily="34" charset="0"/>
                <a:cs typeface="Times New Roman" pitchFamily="18" charset="0"/>
              </a:rPr>
              <a:t>Puede servir (sirve) para facilitar el comercio y retirar las barreras comerciales.</a:t>
            </a:r>
            <a:endParaRPr lang="es-ES" sz="2000">
              <a:solidFill>
                <a:srgbClr val="FFFFFF"/>
              </a:solidFill>
              <a:cs typeface="Times New Roman" pitchFamily="18" charset="0"/>
            </a:endParaRPr>
          </a:p>
          <a:p>
            <a:pPr algn="just" eaLnBrk="1" hangingPunct="1">
              <a:lnSpc>
                <a:spcPct val="0"/>
              </a:lnSpc>
              <a:spcBef>
                <a:spcPct val="50000"/>
              </a:spcBef>
              <a:buFont typeface="Wingdings" pitchFamily="2" charset="2"/>
              <a:buNone/>
            </a:pPr>
            <a:r>
              <a:rPr lang="es-ES" sz="2000" b="1">
                <a:solidFill>
                  <a:srgbClr val="FFFFFF"/>
                </a:solidFill>
                <a:latin typeface="Arial Narrow" pitchFamily="34" charset="0"/>
                <a:cs typeface="Times New Roman" pitchFamily="18" charset="0"/>
              </a:rPr>
              <a:t> </a:t>
            </a:r>
            <a:endParaRPr lang="es-ES" sz="2000">
              <a:solidFill>
                <a:srgbClr val="FFFFFF"/>
              </a:solidFill>
              <a:cs typeface="Times New Roman" pitchFamily="18" charset="0"/>
            </a:endParaRPr>
          </a:p>
          <a:p>
            <a:pPr algn="just" eaLnBrk="1" hangingPunct="1">
              <a:lnSpc>
                <a:spcPct val="90000"/>
              </a:lnSpc>
              <a:spcBef>
                <a:spcPct val="50000"/>
              </a:spcBef>
              <a:buFont typeface="Wingdings" pitchFamily="2" charset="2"/>
              <a:buChar char="§"/>
            </a:pPr>
            <a:r>
              <a:rPr lang="es-ES" sz="2000" b="1">
                <a:solidFill>
                  <a:srgbClr val="FFFFFF"/>
                </a:solidFill>
                <a:latin typeface="Arial Narrow" pitchFamily="34" charset="0"/>
                <a:cs typeface="Times New Roman" pitchFamily="18" charset="0"/>
              </a:rPr>
              <a:t>Compromete a la Organización a la Mejora Continua y a la Prevención de la Contaminación.</a:t>
            </a:r>
            <a:endParaRPr lang="es-ES" sz="2000">
              <a:solidFill>
                <a:srgbClr val="FFFFFF"/>
              </a:solidFill>
              <a:cs typeface="Times New Roman" pitchFamily="18" charset="0"/>
            </a:endParaRPr>
          </a:p>
          <a:p>
            <a:pPr algn="just" eaLnBrk="1" hangingPunct="1">
              <a:lnSpc>
                <a:spcPct val="0"/>
              </a:lnSpc>
              <a:spcBef>
                <a:spcPct val="50000"/>
              </a:spcBef>
              <a:buFont typeface="Wingdings" pitchFamily="2" charset="2"/>
              <a:buNone/>
            </a:pPr>
            <a:r>
              <a:rPr lang="es-ES" sz="2000" b="1">
                <a:solidFill>
                  <a:srgbClr val="FFFFFF"/>
                </a:solidFill>
                <a:latin typeface="Arial Narrow" pitchFamily="34" charset="0"/>
                <a:cs typeface="Times New Roman" pitchFamily="18" charset="0"/>
              </a:rPr>
              <a:t> </a:t>
            </a:r>
            <a:endParaRPr lang="es-ES" sz="2000">
              <a:solidFill>
                <a:srgbClr val="FFFFFF"/>
              </a:solidFill>
              <a:cs typeface="Times New Roman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ct val="50000"/>
              </a:spcBef>
              <a:buFont typeface="Wingdings" pitchFamily="2" charset="2"/>
              <a:buChar char="§"/>
            </a:pPr>
            <a:r>
              <a:rPr lang="es-ES" sz="2000" b="1">
                <a:solidFill>
                  <a:srgbClr val="FFFFFF"/>
                </a:solidFill>
                <a:latin typeface="Arial Narrow" pitchFamily="34" charset="0"/>
                <a:cs typeface="Times New Roman" pitchFamily="18" charset="0"/>
              </a:rPr>
              <a:t>Es un indicador universal que evalúa el esfuerzo de buena fe de una organización ambiental por alcanzar una protección ambiental confiable y consistente.</a:t>
            </a:r>
            <a:r>
              <a:rPr lang="es-ES" sz="2000">
                <a:solidFill>
                  <a:srgbClr val="FFFFFF"/>
                </a:solidFill>
              </a:rPr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Text Box 2"/>
          <p:cNvSpPr txBox="1">
            <a:spLocks noChangeArrowheads="1"/>
          </p:cNvSpPr>
          <p:nvPr/>
        </p:nvSpPr>
        <p:spPr bwMode="auto">
          <a:xfrm>
            <a:off x="914400" y="266700"/>
            <a:ext cx="7543800" cy="141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>
              <a:lnSpc>
                <a:spcPct val="80000"/>
              </a:lnSpc>
              <a:spcBef>
                <a:spcPct val="50000"/>
              </a:spcBef>
            </a:pPr>
            <a:r>
              <a:rPr lang="es-ES" sz="3000" b="1">
                <a:solidFill>
                  <a:srgbClr val="FFCC66"/>
                </a:solidFill>
                <a:latin typeface="Arial Narrow" pitchFamily="34" charset="0"/>
                <a:cs typeface="Times New Roman" pitchFamily="18" charset="0"/>
              </a:rPr>
              <a:t>BENEFICIOS DE LOS SISTEMAS DE </a:t>
            </a:r>
            <a:r>
              <a:rPr lang="es-MX" sz="3000" b="1">
                <a:solidFill>
                  <a:srgbClr val="FFCC66"/>
                </a:solidFill>
                <a:latin typeface="Arial Narrow" pitchFamily="34" charset="0"/>
                <a:cs typeface="Times New Roman" pitchFamily="18" charset="0"/>
              </a:rPr>
              <a:t>        </a:t>
            </a:r>
            <a:r>
              <a:rPr lang="es-ES" sz="3000" b="1">
                <a:solidFill>
                  <a:srgbClr val="FFCC66"/>
                </a:solidFill>
                <a:latin typeface="Arial Narrow" pitchFamily="34" charset="0"/>
                <a:cs typeface="Times New Roman" pitchFamily="18" charset="0"/>
              </a:rPr>
              <a:t>MANEJO AMBIENTAL</a:t>
            </a:r>
            <a:endParaRPr lang="es-ES" sz="3000">
              <a:solidFill>
                <a:srgbClr val="FFCC66"/>
              </a:solidFill>
              <a:cs typeface="Times New Roman" pitchFamily="18" charset="0"/>
            </a:endParaRPr>
          </a:p>
          <a:p>
            <a:pPr algn="ctr" eaLnBrk="1" hangingPunct="1">
              <a:lnSpc>
                <a:spcPct val="80000"/>
              </a:lnSpc>
              <a:spcBef>
                <a:spcPct val="50000"/>
              </a:spcBef>
            </a:pPr>
            <a:r>
              <a:rPr lang="es-ES" sz="3000" b="1">
                <a:solidFill>
                  <a:srgbClr val="FFCC66"/>
                </a:solidFill>
                <a:latin typeface="Arial Narrow" pitchFamily="34" charset="0"/>
                <a:cs typeface="Times New Roman" pitchFamily="18" charset="0"/>
              </a:rPr>
              <a:t>(Certificación ISO 14000)</a:t>
            </a:r>
            <a:r>
              <a:rPr lang="es-ES" sz="3000">
                <a:solidFill>
                  <a:srgbClr val="FFCC66"/>
                </a:solidFill>
              </a:rPr>
              <a:t> </a:t>
            </a:r>
          </a:p>
        </p:txBody>
      </p:sp>
      <p:sp>
        <p:nvSpPr>
          <p:cNvPr id="100355" name="Text Box 3"/>
          <p:cNvSpPr txBox="1">
            <a:spLocks noChangeArrowheads="1"/>
          </p:cNvSpPr>
          <p:nvPr/>
        </p:nvSpPr>
        <p:spPr bwMode="auto">
          <a:xfrm>
            <a:off x="457200" y="2095500"/>
            <a:ext cx="8229600" cy="4549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just" eaLnBrk="1" hangingPunct="1">
              <a:lnSpc>
                <a:spcPct val="80000"/>
              </a:lnSpc>
              <a:spcBef>
                <a:spcPct val="50000"/>
              </a:spcBef>
            </a:pPr>
            <a:r>
              <a:rPr lang="es-ES" sz="2000" b="1">
                <a:solidFill>
                  <a:srgbClr val="FFFFCC"/>
                </a:solidFill>
                <a:latin typeface="Arial Narrow" pitchFamily="34" charset="0"/>
                <a:cs typeface="Times New Roman" pitchFamily="18" charset="0"/>
              </a:rPr>
              <a:t>BENEFICIOS INTERNOS :</a:t>
            </a:r>
            <a:endParaRPr lang="es-ES" sz="2000">
              <a:solidFill>
                <a:srgbClr val="FFFFCC"/>
              </a:solidFill>
              <a:cs typeface="Times New Roman" pitchFamily="18" charset="0"/>
            </a:endParaRPr>
          </a:p>
          <a:p>
            <a:pPr algn="just" eaLnBrk="1" hangingPunct="1">
              <a:lnSpc>
                <a:spcPct val="80000"/>
              </a:lnSpc>
              <a:spcBef>
                <a:spcPct val="50000"/>
              </a:spcBef>
              <a:buFont typeface="Symbol" pitchFamily="18" charset="2"/>
              <a:buChar char="·"/>
            </a:pPr>
            <a:r>
              <a:rPr lang="es-ES" sz="2000" b="1">
                <a:solidFill>
                  <a:srgbClr val="FFFFFF"/>
                </a:solidFill>
                <a:latin typeface="Arial Narrow" pitchFamily="34" charset="0"/>
                <a:cs typeface="Times New Roman" pitchFamily="18" charset="0"/>
              </a:rPr>
              <a:t>Eficiencia.</a:t>
            </a:r>
            <a:endParaRPr lang="es-MX" sz="2000" b="1">
              <a:solidFill>
                <a:srgbClr val="FFFFFF"/>
              </a:solidFill>
              <a:latin typeface="Arial Narrow" pitchFamily="34" charset="0"/>
              <a:cs typeface="Times New Roman" pitchFamily="18" charset="0"/>
            </a:endParaRPr>
          </a:p>
          <a:p>
            <a:pPr algn="just" eaLnBrk="1" hangingPunct="1">
              <a:lnSpc>
                <a:spcPct val="80000"/>
              </a:lnSpc>
              <a:spcBef>
                <a:spcPct val="50000"/>
              </a:spcBef>
              <a:buFont typeface="Symbol" pitchFamily="18" charset="2"/>
              <a:buChar char="·"/>
            </a:pPr>
            <a:r>
              <a:rPr lang="es-MX" sz="2000" b="1">
                <a:solidFill>
                  <a:srgbClr val="FFFFFF"/>
                </a:solidFill>
                <a:latin typeface="Arial Narrow" pitchFamily="34" charset="0"/>
                <a:cs typeface="Times New Roman" pitchFamily="18" charset="0"/>
              </a:rPr>
              <a:t> </a:t>
            </a:r>
            <a:r>
              <a:rPr lang="es-ES" sz="2000" b="1">
                <a:solidFill>
                  <a:srgbClr val="FFFFFF"/>
                </a:solidFill>
                <a:latin typeface="Arial Narrow" pitchFamily="34" charset="0"/>
                <a:cs typeface="Times New Roman" pitchFamily="18" charset="0"/>
              </a:rPr>
              <a:t>Cultura Institucional Mejorada.</a:t>
            </a:r>
            <a:endParaRPr lang="es-MX" sz="2000" b="1">
              <a:solidFill>
                <a:srgbClr val="FFFFFF"/>
              </a:solidFill>
              <a:latin typeface="Arial Narrow" pitchFamily="34" charset="0"/>
              <a:cs typeface="Times New Roman" pitchFamily="18" charset="0"/>
            </a:endParaRPr>
          </a:p>
          <a:p>
            <a:pPr algn="just" eaLnBrk="1" hangingPunct="1">
              <a:lnSpc>
                <a:spcPct val="80000"/>
              </a:lnSpc>
              <a:spcBef>
                <a:spcPct val="50000"/>
              </a:spcBef>
              <a:buFont typeface="Symbol" pitchFamily="18" charset="2"/>
              <a:buChar char="·"/>
            </a:pPr>
            <a:r>
              <a:rPr lang="es-MX" sz="2000" b="1">
                <a:solidFill>
                  <a:srgbClr val="FFFFFF"/>
                </a:solidFill>
                <a:latin typeface="Arial Narrow" pitchFamily="34" charset="0"/>
                <a:cs typeface="Times New Roman" pitchFamily="18" charset="0"/>
              </a:rPr>
              <a:t> </a:t>
            </a:r>
            <a:r>
              <a:rPr lang="es-ES" sz="2000" b="1">
                <a:solidFill>
                  <a:srgbClr val="FFFFFF"/>
                </a:solidFill>
                <a:latin typeface="Arial Narrow" pitchFamily="34" charset="0"/>
                <a:cs typeface="Times New Roman" pitchFamily="18" charset="0"/>
              </a:rPr>
              <a:t>Reducción de accidentes y riesgo.</a:t>
            </a:r>
            <a:endParaRPr lang="es-MX" sz="2000" b="1">
              <a:solidFill>
                <a:srgbClr val="FFFFFF"/>
              </a:solidFill>
              <a:latin typeface="Arial Narrow" pitchFamily="34" charset="0"/>
              <a:cs typeface="Times New Roman" pitchFamily="18" charset="0"/>
            </a:endParaRPr>
          </a:p>
          <a:p>
            <a:pPr algn="just" eaLnBrk="1" hangingPunct="1">
              <a:lnSpc>
                <a:spcPct val="80000"/>
              </a:lnSpc>
              <a:spcBef>
                <a:spcPct val="50000"/>
              </a:spcBef>
              <a:buFont typeface="Symbol" pitchFamily="18" charset="2"/>
              <a:buChar char="·"/>
            </a:pPr>
            <a:r>
              <a:rPr lang="es-MX" sz="2000" b="1">
                <a:solidFill>
                  <a:srgbClr val="FFFFFF"/>
                </a:solidFill>
                <a:latin typeface="Arial Narrow" pitchFamily="34" charset="0"/>
                <a:cs typeface="Times New Roman" pitchFamily="18" charset="0"/>
              </a:rPr>
              <a:t> </a:t>
            </a:r>
            <a:r>
              <a:rPr lang="es-ES" sz="2000" b="1">
                <a:solidFill>
                  <a:srgbClr val="FFFFFF"/>
                </a:solidFill>
                <a:latin typeface="Arial Narrow" pitchFamily="34" charset="0"/>
                <a:cs typeface="Times New Roman" pitchFamily="18" charset="0"/>
              </a:rPr>
              <a:t>Perfomance.</a:t>
            </a:r>
            <a:endParaRPr lang="es-ES" sz="2000">
              <a:solidFill>
                <a:srgbClr val="FFFFFF"/>
              </a:solidFill>
              <a:cs typeface="Times New Roman" pitchFamily="18" charset="0"/>
            </a:endParaRPr>
          </a:p>
          <a:p>
            <a:pPr algn="just" eaLnBrk="1" hangingPunct="1">
              <a:lnSpc>
                <a:spcPct val="30000"/>
              </a:lnSpc>
              <a:spcBef>
                <a:spcPct val="50000"/>
              </a:spcBef>
            </a:pPr>
            <a:r>
              <a:rPr lang="es-ES" sz="2000" b="1">
                <a:solidFill>
                  <a:srgbClr val="FFFFFF"/>
                </a:solidFill>
                <a:latin typeface="Arial Narrow" pitchFamily="34" charset="0"/>
                <a:cs typeface="Times New Roman" pitchFamily="18" charset="0"/>
              </a:rPr>
              <a:t> </a:t>
            </a:r>
            <a:endParaRPr lang="es-ES" sz="2000">
              <a:solidFill>
                <a:srgbClr val="FFFFFF"/>
              </a:solidFill>
              <a:cs typeface="Times New Roman" pitchFamily="18" charset="0"/>
            </a:endParaRPr>
          </a:p>
          <a:p>
            <a:pPr algn="just" eaLnBrk="1" hangingPunct="1">
              <a:lnSpc>
                <a:spcPct val="80000"/>
              </a:lnSpc>
              <a:spcBef>
                <a:spcPct val="50000"/>
              </a:spcBef>
            </a:pPr>
            <a:r>
              <a:rPr lang="es-ES" sz="2000" b="1">
                <a:solidFill>
                  <a:srgbClr val="FFFFCC"/>
                </a:solidFill>
                <a:latin typeface="Arial Narrow" pitchFamily="34" charset="0"/>
                <a:cs typeface="Times New Roman" pitchFamily="18" charset="0"/>
              </a:rPr>
              <a:t>BENEFICIOS EXTERNOS :</a:t>
            </a:r>
            <a:endParaRPr lang="es-ES" sz="2000">
              <a:solidFill>
                <a:srgbClr val="FFFFCC"/>
              </a:solidFill>
              <a:cs typeface="Times New Roman" pitchFamily="18" charset="0"/>
            </a:endParaRPr>
          </a:p>
          <a:p>
            <a:pPr algn="just" eaLnBrk="1" hangingPunct="1">
              <a:lnSpc>
                <a:spcPct val="80000"/>
              </a:lnSpc>
              <a:spcBef>
                <a:spcPct val="50000"/>
              </a:spcBef>
            </a:pPr>
            <a:r>
              <a:rPr lang="es-ES" sz="2000" b="1">
                <a:solidFill>
                  <a:srgbClr val="FFFFFF"/>
                </a:solidFill>
                <a:latin typeface="Arial Narrow" pitchFamily="34" charset="0"/>
                <a:cs typeface="Times New Roman" pitchFamily="18" charset="0"/>
              </a:rPr>
              <a:t> </a:t>
            </a:r>
            <a:r>
              <a:rPr lang="es-ES" sz="2000">
                <a:solidFill>
                  <a:srgbClr val="FFFFFF"/>
                </a:solidFill>
                <a:latin typeface="Symbol" pitchFamily="18" charset="2"/>
                <a:cs typeface="Times New Roman" pitchFamily="18" charset="0"/>
              </a:rPr>
              <a:t>·</a:t>
            </a:r>
            <a:r>
              <a:rPr lang="es-MX" sz="2000">
                <a:solidFill>
                  <a:srgbClr val="FFFFFF"/>
                </a:solidFill>
                <a:latin typeface="Symbol" pitchFamily="18" charset="2"/>
                <a:cs typeface="Times New Roman" pitchFamily="18" charset="0"/>
              </a:rPr>
              <a:t> </a:t>
            </a:r>
            <a:r>
              <a:rPr lang="es-ES" sz="2000" b="1">
                <a:solidFill>
                  <a:srgbClr val="FFFFFF"/>
                </a:solidFill>
                <a:latin typeface="Arial Narrow" pitchFamily="34" charset="0"/>
                <a:cs typeface="Times New Roman" pitchFamily="18" charset="0"/>
              </a:rPr>
              <a:t>Mercados Financieros.</a:t>
            </a:r>
            <a:endParaRPr lang="es-MX" sz="2000" b="1">
              <a:solidFill>
                <a:srgbClr val="FFFFFF"/>
              </a:solidFill>
              <a:latin typeface="Arial Narrow" pitchFamily="34" charset="0"/>
              <a:cs typeface="Times New Roman" pitchFamily="18" charset="0"/>
            </a:endParaRPr>
          </a:p>
          <a:p>
            <a:pPr algn="just" eaLnBrk="1" hangingPunct="1">
              <a:lnSpc>
                <a:spcPct val="80000"/>
              </a:lnSpc>
              <a:spcBef>
                <a:spcPct val="50000"/>
              </a:spcBef>
              <a:buFont typeface="Wingdings" pitchFamily="2" charset="2"/>
              <a:buChar char="§"/>
            </a:pPr>
            <a:r>
              <a:rPr lang="es-MX" sz="2000" b="1">
                <a:solidFill>
                  <a:srgbClr val="FFFFFF"/>
                </a:solidFill>
                <a:latin typeface="Arial Narrow" pitchFamily="34" charset="0"/>
                <a:cs typeface="Times New Roman" pitchFamily="18" charset="0"/>
              </a:rPr>
              <a:t> </a:t>
            </a:r>
            <a:r>
              <a:rPr lang="es-ES" sz="2000" b="1">
                <a:solidFill>
                  <a:srgbClr val="FFFFFF"/>
                </a:solidFill>
                <a:latin typeface="Arial Narrow" pitchFamily="34" charset="0"/>
                <a:cs typeface="Times New Roman" pitchFamily="18" charset="0"/>
              </a:rPr>
              <a:t>Acceso al Mercado.</a:t>
            </a:r>
            <a:endParaRPr lang="es-MX" sz="2000" b="1">
              <a:solidFill>
                <a:srgbClr val="FFFFFF"/>
              </a:solidFill>
              <a:latin typeface="Arial Narrow" pitchFamily="34" charset="0"/>
              <a:cs typeface="Times New Roman" pitchFamily="18" charset="0"/>
            </a:endParaRPr>
          </a:p>
          <a:p>
            <a:pPr algn="just" eaLnBrk="1" hangingPunct="1">
              <a:lnSpc>
                <a:spcPct val="80000"/>
              </a:lnSpc>
              <a:spcBef>
                <a:spcPct val="50000"/>
              </a:spcBef>
              <a:buFont typeface="Wingdings" pitchFamily="2" charset="2"/>
              <a:buChar char="§"/>
            </a:pPr>
            <a:r>
              <a:rPr lang="es-MX" sz="2000" b="1">
                <a:solidFill>
                  <a:srgbClr val="FFFFFF"/>
                </a:solidFill>
                <a:latin typeface="Arial Narrow" pitchFamily="34" charset="0"/>
                <a:cs typeface="Times New Roman" pitchFamily="18" charset="0"/>
              </a:rPr>
              <a:t> </a:t>
            </a:r>
            <a:r>
              <a:rPr lang="es-ES" sz="2000" b="1">
                <a:solidFill>
                  <a:srgbClr val="FFFFFF"/>
                </a:solidFill>
                <a:latin typeface="Arial Narrow" pitchFamily="34" charset="0"/>
                <a:cs typeface="Times New Roman" pitchFamily="18" charset="0"/>
              </a:rPr>
              <a:t>Reconocimiento por Terceros.</a:t>
            </a:r>
            <a:endParaRPr lang="es-MX" sz="2000" b="1">
              <a:solidFill>
                <a:srgbClr val="FFFFFF"/>
              </a:solidFill>
              <a:latin typeface="Arial Narrow" pitchFamily="34" charset="0"/>
              <a:cs typeface="Times New Roman" pitchFamily="18" charset="0"/>
            </a:endParaRPr>
          </a:p>
          <a:p>
            <a:pPr algn="just" eaLnBrk="1" hangingPunct="1">
              <a:lnSpc>
                <a:spcPct val="80000"/>
              </a:lnSpc>
              <a:spcBef>
                <a:spcPct val="50000"/>
              </a:spcBef>
              <a:buFont typeface="Wingdings" pitchFamily="2" charset="2"/>
              <a:buChar char="§"/>
            </a:pPr>
            <a:r>
              <a:rPr lang="es-MX" sz="2000" b="1">
                <a:solidFill>
                  <a:srgbClr val="FFFFFF"/>
                </a:solidFill>
                <a:latin typeface="Arial Narrow" pitchFamily="34" charset="0"/>
                <a:cs typeface="Times New Roman" pitchFamily="18" charset="0"/>
              </a:rPr>
              <a:t> </a:t>
            </a:r>
            <a:r>
              <a:rPr lang="es-ES" sz="2000" b="1">
                <a:solidFill>
                  <a:srgbClr val="FFFFFF"/>
                </a:solidFill>
                <a:latin typeface="Arial Narrow" pitchFamily="34" charset="0"/>
                <a:cs typeface="Times New Roman" pitchFamily="18" charset="0"/>
              </a:rPr>
              <a:t>Regulación Flexible.</a:t>
            </a:r>
            <a:endParaRPr lang="es-MX" sz="2000" b="1">
              <a:solidFill>
                <a:srgbClr val="FFFFFF"/>
              </a:solidFill>
              <a:latin typeface="Arial Narrow" pitchFamily="34" charset="0"/>
              <a:cs typeface="Times New Roman" pitchFamily="18" charset="0"/>
            </a:endParaRPr>
          </a:p>
          <a:p>
            <a:pPr algn="just" eaLnBrk="1" hangingPunct="1">
              <a:lnSpc>
                <a:spcPct val="80000"/>
              </a:lnSpc>
              <a:spcBef>
                <a:spcPct val="50000"/>
              </a:spcBef>
              <a:buFont typeface="Wingdings" pitchFamily="2" charset="2"/>
              <a:buChar char="§"/>
            </a:pPr>
            <a:r>
              <a:rPr lang="es-MX" sz="2000" b="1">
                <a:solidFill>
                  <a:srgbClr val="FFFFFF"/>
                </a:solidFill>
                <a:latin typeface="Arial Narrow" pitchFamily="34" charset="0"/>
                <a:cs typeface="Times New Roman" pitchFamily="18" charset="0"/>
              </a:rPr>
              <a:t> </a:t>
            </a:r>
            <a:r>
              <a:rPr lang="es-ES" sz="2000" b="1">
                <a:solidFill>
                  <a:srgbClr val="FFFFFF"/>
                </a:solidFill>
                <a:latin typeface="Arial Narrow" pitchFamily="34" charset="0"/>
                <a:cs typeface="Times New Roman" pitchFamily="18" charset="0"/>
              </a:rPr>
              <a:t>Imagen Pública y Relación con las comunidades.</a:t>
            </a:r>
            <a:r>
              <a:rPr lang="es-ES" sz="2000">
                <a:solidFill>
                  <a:srgbClr val="FFFFFF"/>
                </a:solidFill>
              </a:rPr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Text Box 2"/>
          <p:cNvSpPr txBox="1">
            <a:spLocks noChangeArrowheads="1"/>
          </p:cNvSpPr>
          <p:nvPr/>
        </p:nvSpPr>
        <p:spPr bwMode="auto">
          <a:xfrm>
            <a:off x="990600" y="260350"/>
            <a:ext cx="73152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s-ES" sz="3600" b="1">
                <a:solidFill>
                  <a:srgbClr val="FFCC66"/>
                </a:solidFill>
                <a:latin typeface="Arial Narrow" pitchFamily="34" charset="0"/>
                <a:cs typeface="Times New Roman" pitchFamily="18" charset="0"/>
              </a:rPr>
              <a:t>COSTOS</a:t>
            </a:r>
            <a:r>
              <a:rPr lang="es-ES" sz="3200" b="1">
                <a:solidFill>
                  <a:srgbClr val="FFCC66"/>
                </a:solidFill>
                <a:latin typeface="Arial Narrow" pitchFamily="34" charset="0"/>
                <a:cs typeface="Times New Roman" pitchFamily="18" charset="0"/>
              </a:rPr>
              <a:t> </a:t>
            </a:r>
            <a:r>
              <a:rPr lang="es-ES" sz="3600" b="1">
                <a:solidFill>
                  <a:srgbClr val="FFCC66"/>
                </a:solidFill>
                <a:latin typeface="Arial Narrow" pitchFamily="34" charset="0"/>
                <a:cs typeface="Times New Roman" pitchFamily="18" charset="0"/>
              </a:rPr>
              <a:t>AMBIENTALES</a:t>
            </a:r>
            <a:endParaRPr lang="es-ES" sz="3600">
              <a:solidFill>
                <a:srgbClr val="FFCC66"/>
              </a:solidFill>
            </a:endParaRPr>
          </a:p>
        </p:txBody>
      </p:sp>
      <p:sp>
        <p:nvSpPr>
          <p:cNvPr id="101379" name="Text Box 3"/>
          <p:cNvSpPr txBox="1">
            <a:spLocks noChangeArrowheads="1"/>
          </p:cNvSpPr>
          <p:nvPr/>
        </p:nvSpPr>
        <p:spPr bwMode="auto">
          <a:xfrm>
            <a:off x="827088" y="1412875"/>
            <a:ext cx="7631112" cy="6262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Font typeface="Wingdings" pitchFamily="2" charset="2"/>
              <a:buChar char="Ø"/>
            </a:pPr>
            <a:r>
              <a:rPr lang="es-MX" b="1">
                <a:solidFill>
                  <a:srgbClr val="FFFFFF"/>
                </a:solidFill>
                <a:latin typeface="Arial Narrow" pitchFamily="34" charset="0"/>
                <a:cs typeface="Times New Roman" pitchFamily="18" charset="0"/>
              </a:rPr>
              <a:t>  </a:t>
            </a:r>
            <a:r>
              <a:rPr lang="es-ES" sz="2200" b="1">
                <a:solidFill>
                  <a:srgbClr val="FFFFFF"/>
                </a:solidFill>
                <a:latin typeface="Arial Narrow" pitchFamily="34" charset="0"/>
                <a:cs typeface="Times New Roman" pitchFamily="18" charset="0"/>
              </a:rPr>
              <a:t>Prevención.</a:t>
            </a:r>
          </a:p>
          <a:p>
            <a:pPr algn="just" eaLnBrk="1" hangingPunct="1">
              <a:spcBef>
                <a:spcPct val="50000"/>
              </a:spcBef>
              <a:buFont typeface="Wingdings" pitchFamily="2" charset="2"/>
              <a:buChar char="Ø"/>
            </a:pPr>
            <a:endParaRPr lang="es-ES" sz="2200">
              <a:solidFill>
                <a:srgbClr val="FFFFFF"/>
              </a:solidFill>
              <a:cs typeface="Times New Roman" pitchFamily="18" charset="0"/>
            </a:endParaRPr>
          </a:p>
          <a:p>
            <a:pPr algn="just" eaLnBrk="1" hangingPunct="1">
              <a:spcBef>
                <a:spcPct val="50000"/>
              </a:spcBef>
              <a:buFont typeface="Wingdings" pitchFamily="2" charset="2"/>
              <a:buChar char="Ø"/>
            </a:pPr>
            <a:r>
              <a:rPr lang="es-MX" b="1">
                <a:solidFill>
                  <a:srgbClr val="FFFFFF"/>
                </a:solidFill>
                <a:latin typeface="Arial Narrow" pitchFamily="34" charset="0"/>
                <a:cs typeface="Times New Roman" pitchFamily="18" charset="0"/>
              </a:rPr>
              <a:t>   </a:t>
            </a:r>
            <a:r>
              <a:rPr lang="es-ES" sz="2200" b="1">
                <a:solidFill>
                  <a:srgbClr val="FFFFFF"/>
                </a:solidFill>
                <a:latin typeface="Arial Narrow" pitchFamily="34" charset="0"/>
                <a:cs typeface="Times New Roman" pitchFamily="18" charset="0"/>
              </a:rPr>
              <a:t>Mitigación.</a:t>
            </a:r>
          </a:p>
          <a:p>
            <a:pPr algn="just" eaLnBrk="1" hangingPunct="1">
              <a:spcBef>
                <a:spcPct val="50000"/>
              </a:spcBef>
              <a:buFont typeface="Wingdings" pitchFamily="2" charset="2"/>
              <a:buChar char="Ø"/>
            </a:pPr>
            <a:endParaRPr lang="es-ES" sz="2000">
              <a:solidFill>
                <a:srgbClr val="FFFFFF"/>
              </a:solidFill>
              <a:cs typeface="Times New Roman" pitchFamily="18" charset="0"/>
            </a:endParaRPr>
          </a:p>
          <a:p>
            <a:pPr algn="just" eaLnBrk="1" hangingPunct="1">
              <a:spcBef>
                <a:spcPct val="50000"/>
              </a:spcBef>
              <a:buFont typeface="Wingdings" pitchFamily="2" charset="2"/>
              <a:buNone/>
            </a:pPr>
            <a:r>
              <a:rPr lang="es-MX" sz="2000" b="1">
                <a:solidFill>
                  <a:srgbClr val="FFFFFF"/>
                </a:solidFill>
                <a:latin typeface="Arial Narrow" pitchFamily="34" charset="0"/>
                <a:cs typeface="Times New Roman" pitchFamily="18" charset="0"/>
              </a:rPr>
              <a:t>  </a:t>
            </a:r>
          </a:p>
          <a:p>
            <a:pPr algn="just" eaLnBrk="1" hangingPunct="1">
              <a:spcBef>
                <a:spcPct val="50000"/>
              </a:spcBef>
              <a:buFont typeface="Wingdings" pitchFamily="2" charset="2"/>
              <a:buChar char="Ø"/>
            </a:pPr>
            <a:r>
              <a:rPr lang="es-MX" sz="2000" b="1">
                <a:solidFill>
                  <a:srgbClr val="FFFFFF"/>
                </a:solidFill>
                <a:latin typeface="Arial Narrow" pitchFamily="34" charset="0"/>
                <a:cs typeface="Times New Roman" pitchFamily="18" charset="0"/>
              </a:rPr>
              <a:t> </a:t>
            </a:r>
            <a:r>
              <a:rPr lang="es-ES" sz="2200" b="1">
                <a:solidFill>
                  <a:srgbClr val="FFFFFF"/>
                </a:solidFill>
                <a:latin typeface="Arial Narrow" pitchFamily="34" charset="0"/>
                <a:cs typeface="Times New Roman" pitchFamily="18" charset="0"/>
              </a:rPr>
              <a:t>Remediación.</a:t>
            </a:r>
          </a:p>
          <a:p>
            <a:pPr algn="just" eaLnBrk="1" hangingPunct="1">
              <a:spcBef>
                <a:spcPct val="50000"/>
              </a:spcBef>
              <a:buFont typeface="Wingdings" pitchFamily="2" charset="2"/>
              <a:buChar char="Ø"/>
            </a:pPr>
            <a:endParaRPr lang="es-ES" sz="2000">
              <a:solidFill>
                <a:srgbClr val="FFFFFF"/>
              </a:solidFill>
              <a:cs typeface="Times New Roman" pitchFamily="18" charset="0"/>
            </a:endParaRPr>
          </a:p>
          <a:p>
            <a:pPr algn="just" eaLnBrk="1" hangingPunct="1">
              <a:spcBef>
                <a:spcPct val="50000"/>
              </a:spcBef>
              <a:buFont typeface="Wingdings" pitchFamily="2" charset="2"/>
              <a:buChar char="Ø"/>
            </a:pPr>
            <a:endParaRPr lang="es-MX" b="1">
              <a:solidFill>
                <a:srgbClr val="FFFFFF"/>
              </a:solidFill>
              <a:latin typeface="Arial Narrow" pitchFamily="34" charset="0"/>
              <a:cs typeface="Times New Roman" pitchFamily="18" charset="0"/>
            </a:endParaRPr>
          </a:p>
          <a:p>
            <a:pPr algn="just" eaLnBrk="1" hangingPunct="1">
              <a:spcBef>
                <a:spcPct val="50000"/>
              </a:spcBef>
              <a:buFont typeface="Wingdings" pitchFamily="2" charset="2"/>
              <a:buChar char="Ø"/>
            </a:pPr>
            <a:r>
              <a:rPr lang="es-MX" sz="2000" b="1">
                <a:solidFill>
                  <a:srgbClr val="FFFFFF"/>
                </a:solidFill>
                <a:latin typeface="Arial Narrow" pitchFamily="34" charset="0"/>
                <a:cs typeface="Times New Roman" pitchFamily="18" charset="0"/>
              </a:rPr>
              <a:t>   </a:t>
            </a:r>
            <a:r>
              <a:rPr lang="es-ES" sz="2200" b="1">
                <a:solidFill>
                  <a:srgbClr val="FFFFFF"/>
                </a:solidFill>
                <a:latin typeface="Arial Narrow" pitchFamily="34" charset="0"/>
                <a:cs typeface="Times New Roman" pitchFamily="18" charset="0"/>
              </a:rPr>
              <a:t>Costos de Indemnización.</a:t>
            </a:r>
            <a:r>
              <a:rPr lang="es-ES" sz="2000" b="1">
                <a:solidFill>
                  <a:srgbClr val="FFFFFF"/>
                </a:solidFill>
                <a:latin typeface="Arial Narrow" pitchFamily="34" charset="0"/>
                <a:cs typeface="Times New Roman" pitchFamily="18" charset="0"/>
              </a:rPr>
              <a:t>    </a:t>
            </a:r>
          </a:p>
          <a:p>
            <a:pPr algn="just" eaLnBrk="1" hangingPunct="1">
              <a:spcBef>
                <a:spcPct val="50000"/>
              </a:spcBef>
              <a:buFont typeface="Wingdings" pitchFamily="2" charset="2"/>
              <a:buNone/>
            </a:pPr>
            <a:r>
              <a:rPr lang="es-ES" sz="6000" b="1">
                <a:solidFill>
                  <a:srgbClr val="FFFFFF"/>
                </a:solidFill>
                <a:latin typeface="Arial Narrow" pitchFamily="34" charset="0"/>
                <a:cs typeface="Times New Roman" pitchFamily="18" charset="0"/>
              </a:rPr>
              <a:t>                         </a:t>
            </a:r>
            <a:r>
              <a:rPr lang="es-ES" sz="2000" b="1">
                <a:solidFill>
                  <a:srgbClr val="FFFFFF"/>
                </a:solidFill>
                <a:latin typeface="Arial Narrow" pitchFamily="34" charset="0"/>
                <a:cs typeface="Times New Roman" pitchFamily="18" charset="0"/>
              </a:rPr>
              <a:t>                                                              </a:t>
            </a:r>
            <a:r>
              <a:rPr lang="es-ES" sz="2800" b="1">
                <a:solidFill>
                  <a:srgbClr val="3333FF"/>
                </a:solidFill>
                <a:latin typeface="Arial Narrow" pitchFamily="34" charset="0"/>
                <a:cs typeface="Times New Roman" pitchFamily="18" charset="0"/>
              </a:rPr>
              <a:t> </a:t>
            </a:r>
            <a:r>
              <a:rPr lang="es-ES" sz="2000" b="1">
                <a:solidFill>
                  <a:srgbClr val="FFFFFF"/>
                </a:solidFill>
                <a:latin typeface="Arial Narrow" pitchFamily="34" charset="0"/>
                <a:cs typeface="Times New Roman" pitchFamily="18" charset="0"/>
              </a:rPr>
              <a:t>        </a:t>
            </a:r>
          </a:p>
          <a:p>
            <a:pPr algn="just" eaLnBrk="1" hangingPunct="1">
              <a:spcBef>
                <a:spcPct val="50000"/>
              </a:spcBef>
              <a:buFont typeface="Wingdings" pitchFamily="2" charset="2"/>
              <a:buNone/>
            </a:pPr>
            <a:endParaRPr lang="es-ES" sz="2000">
              <a:solidFill>
                <a:srgbClr val="FFFFFF"/>
              </a:solidFill>
            </a:endParaRPr>
          </a:p>
        </p:txBody>
      </p:sp>
      <p:pic>
        <p:nvPicPr>
          <p:cNvPr id="101380" name="Picture 4" descr="j023413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00" y="1341438"/>
            <a:ext cx="760413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1381" name="Picture 5" descr="j023413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2138" y="2492375"/>
            <a:ext cx="576262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1382" name="Picture 6" descr="j023413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8400" y="2492375"/>
            <a:ext cx="576263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1383" name="Picture 7" descr="j023413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4663" y="2420938"/>
            <a:ext cx="576262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1384" name="Picture 9" descr="j030295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9338" y="1052513"/>
            <a:ext cx="728662" cy="96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1385" name="Picture 10" descr="j030295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363" y="2349500"/>
            <a:ext cx="503237" cy="67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1386" name="Picture 11" descr="j030295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063" y="2349500"/>
            <a:ext cx="503237" cy="67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1387" name="Picture 12" descr="j030295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788" y="2349500"/>
            <a:ext cx="503237" cy="67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1388" name="Picture 13" descr="j022201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325" y="1196975"/>
            <a:ext cx="1152525" cy="1008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1389" name="Picture 14" descr="j022201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488" y="2349500"/>
            <a:ext cx="574675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1390" name="Picture 15" descr="j022201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188" y="2276475"/>
            <a:ext cx="574675" cy="649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1391" name="Picture 16" descr="j022201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3888" y="2349500"/>
            <a:ext cx="574675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1392" name="Picture 17" descr="j023413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113" y="3429000"/>
            <a:ext cx="576262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1393" name="Picture 18" descr="j023413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2138" y="4076700"/>
            <a:ext cx="576262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1394" name="Picture 19" descr="j023413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0563" y="4149725"/>
            <a:ext cx="576262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1395" name="Picture 20" descr="j023413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4663" y="3429000"/>
            <a:ext cx="576262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1396" name="Picture 21" descr="j023413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8400" y="3429000"/>
            <a:ext cx="576263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1397" name="Picture 22" descr="j023413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275" y="4076700"/>
            <a:ext cx="576263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1398" name="Picture 23" descr="j030295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263" y="3429000"/>
            <a:ext cx="503237" cy="603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1399" name="Picture 24" descr="j030295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063" y="3429000"/>
            <a:ext cx="503237" cy="603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1400" name="Picture 25" descr="j030295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888" y="3429000"/>
            <a:ext cx="503237" cy="603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1401" name="Picture 26" descr="j030295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263" y="4076700"/>
            <a:ext cx="503237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1402" name="Picture 27" descr="j030295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063" y="4076700"/>
            <a:ext cx="503237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1403" name="Picture 28" descr="j030295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888" y="4076700"/>
            <a:ext cx="503237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1404" name="Picture 29" descr="j022201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3888" y="3284538"/>
            <a:ext cx="574675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1405" name="Picture 30" descr="j022201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750" y="3357563"/>
            <a:ext cx="574675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1406" name="Picture 31" descr="j022201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025" y="3357563"/>
            <a:ext cx="574675" cy="649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1407" name="Picture 32" descr="j022201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3888" y="4076700"/>
            <a:ext cx="574675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1408" name="Picture 33" descr="j022201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188" y="4149725"/>
            <a:ext cx="574675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1409" name="Picture 34" descr="j022201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025" y="4076700"/>
            <a:ext cx="574675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1410" name="WordArt 35"/>
          <p:cNvSpPr>
            <a:spLocks noChangeArrowheads="1" noChangeShapeType="1" noTextEdit="1"/>
          </p:cNvSpPr>
          <p:nvPr/>
        </p:nvSpPr>
        <p:spPr bwMode="auto">
          <a:xfrm>
            <a:off x="5508625" y="5661025"/>
            <a:ext cx="406400" cy="885825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s-PE" sz="3600" kern="10">
                <a:ln w="15875">
                  <a:solidFill>
                    <a:srgbClr val="FFCC00"/>
                  </a:solidFill>
                  <a:round/>
                  <a:headEnd/>
                  <a:tailEnd/>
                </a:ln>
                <a:solidFill>
                  <a:srgbClr val="FFFF00"/>
                </a:solidFill>
                <a:effectLst>
                  <a:outerShdw dist="563972" dir="14049741" sx="125000" sy="125000" algn="tl" rotWithShape="0">
                    <a:srgbClr val="C7DFD3">
                      <a:alpha val="79999"/>
                    </a:srgbClr>
                  </a:outerShdw>
                </a:effectLst>
                <a:latin typeface="Times New Roman"/>
                <a:cs typeface="Times New Roman"/>
              </a:rPr>
              <a:t>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2"/>
          <p:cNvSpPr>
            <a:spLocks noChangeArrowheads="1"/>
          </p:cNvSpPr>
          <p:nvPr/>
        </p:nvSpPr>
        <p:spPr bwMode="auto">
          <a:xfrm>
            <a:off x="73025" y="71438"/>
            <a:ext cx="9001125" cy="6704012"/>
          </a:xfrm>
          <a:prstGeom prst="rect">
            <a:avLst/>
          </a:prstGeom>
          <a:solidFill>
            <a:srgbClr val="FFCC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s-PE"/>
          </a:p>
        </p:txBody>
      </p:sp>
      <p:sp>
        <p:nvSpPr>
          <p:cNvPr id="102403" name="Oval 3"/>
          <p:cNvSpPr>
            <a:spLocks noChangeArrowheads="1"/>
          </p:cNvSpPr>
          <p:nvPr/>
        </p:nvSpPr>
        <p:spPr bwMode="auto">
          <a:xfrm>
            <a:off x="2681288" y="1835150"/>
            <a:ext cx="3644900" cy="41021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s-PE"/>
          </a:p>
        </p:txBody>
      </p:sp>
      <p:sp>
        <p:nvSpPr>
          <p:cNvPr id="102404" name="Rectangle 4"/>
          <p:cNvSpPr>
            <a:spLocks noChangeArrowheads="1"/>
          </p:cNvSpPr>
          <p:nvPr/>
        </p:nvSpPr>
        <p:spPr bwMode="auto">
          <a:xfrm>
            <a:off x="3817938" y="2195513"/>
            <a:ext cx="1270000" cy="423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s-ES_tradnl" sz="2200" b="1">
                <a:latin typeface="Arial Rounded MT Bold" pitchFamily="34" charset="0"/>
              </a:rPr>
              <a:t>Clientes</a:t>
            </a:r>
          </a:p>
        </p:txBody>
      </p:sp>
      <p:sp>
        <p:nvSpPr>
          <p:cNvPr id="102405" name="Rectangle 5"/>
          <p:cNvSpPr>
            <a:spLocks noChangeArrowheads="1"/>
          </p:cNvSpPr>
          <p:nvPr/>
        </p:nvSpPr>
        <p:spPr bwMode="auto">
          <a:xfrm>
            <a:off x="3725863" y="3644900"/>
            <a:ext cx="1638300" cy="423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s-ES_tradnl" sz="2200" b="1">
                <a:latin typeface="Arial Rounded MT Bold" pitchFamily="34" charset="0"/>
              </a:rPr>
              <a:t> EMPRESA</a:t>
            </a:r>
          </a:p>
        </p:txBody>
      </p:sp>
      <p:sp>
        <p:nvSpPr>
          <p:cNvPr id="102406" name="Rectangle 6"/>
          <p:cNvSpPr>
            <a:spLocks noChangeArrowheads="1"/>
          </p:cNvSpPr>
          <p:nvPr/>
        </p:nvSpPr>
        <p:spPr bwMode="auto">
          <a:xfrm>
            <a:off x="3465513" y="5091113"/>
            <a:ext cx="1874837" cy="423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s-ES_tradnl" sz="2200" b="1">
                <a:latin typeface="Arial Rounded MT Bold" pitchFamily="34" charset="0"/>
              </a:rPr>
              <a:t>Proveedores</a:t>
            </a:r>
          </a:p>
        </p:txBody>
      </p:sp>
      <p:sp>
        <p:nvSpPr>
          <p:cNvPr id="102407" name="Rectangle 7"/>
          <p:cNvSpPr>
            <a:spLocks noChangeArrowheads="1"/>
          </p:cNvSpPr>
          <p:nvPr/>
        </p:nvSpPr>
        <p:spPr bwMode="auto">
          <a:xfrm>
            <a:off x="395288" y="2133600"/>
            <a:ext cx="2427287" cy="75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>
            <a:spAutoFit/>
          </a:bodyPr>
          <a:lstStyle/>
          <a:p>
            <a:pPr eaLnBrk="0" hangingPunct="0"/>
            <a:r>
              <a:rPr lang="es-ES_tradnl" sz="2200" b="1">
                <a:latin typeface="Arial Rounded MT Bold" pitchFamily="34" charset="0"/>
              </a:rPr>
              <a:t>Legislación</a:t>
            </a:r>
          </a:p>
          <a:p>
            <a:pPr eaLnBrk="0" hangingPunct="0"/>
            <a:r>
              <a:rPr lang="es-ES_tradnl" sz="2200" b="1">
                <a:latin typeface="Arial Rounded MT Bold" pitchFamily="34" charset="0"/>
              </a:rPr>
              <a:t>Gubernamental</a:t>
            </a:r>
            <a:endParaRPr lang="es-ES_tradnl" sz="2200">
              <a:latin typeface="Arial Rounded MT Bold" pitchFamily="34" charset="0"/>
            </a:endParaRPr>
          </a:p>
        </p:txBody>
      </p:sp>
      <p:sp>
        <p:nvSpPr>
          <p:cNvPr id="102408" name="Rectangle 8"/>
          <p:cNvSpPr>
            <a:spLocks noChangeArrowheads="1"/>
          </p:cNvSpPr>
          <p:nvPr/>
        </p:nvSpPr>
        <p:spPr bwMode="auto">
          <a:xfrm>
            <a:off x="755650" y="4938713"/>
            <a:ext cx="1673225" cy="423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s-ES_tradnl" sz="2200" b="1">
                <a:latin typeface="Arial Rounded MT Bold" pitchFamily="34" charset="0"/>
              </a:rPr>
              <a:t>Empleados</a:t>
            </a:r>
            <a:endParaRPr lang="es-ES_tradnl" sz="2200">
              <a:latin typeface="Arial Rounded MT Bold" pitchFamily="34" charset="0"/>
            </a:endParaRPr>
          </a:p>
        </p:txBody>
      </p:sp>
      <p:sp>
        <p:nvSpPr>
          <p:cNvPr id="102409" name="Rectangle 9"/>
          <p:cNvSpPr>
            <a:spLocks noChangeArrowheads="1"/>
          </p:cNvSpPr>
          <p:nvPr/>
        </p:nvSpPr>
        <p:spPr bwMode="auto">
          <a:xfrm>
            <a:off x="6623050" y="2119313"/>
            <a:ext cx="1239838" cy="75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s-ES_tradnl" sz="2200" b="1">
                <a:latin typeface="Arial Rounded MT Bold" pitchFamily="34" charset="0"/>
              </a:rPr>
              <a:t>Opinión</a:t>
            </a:r>
          </a:p>
          <a:p>
            <a:pPr eaLnBrk="0" hangingPunct="0"/>
            <a:r>
              <a:rPr lang="es-ES_tradnl" sz="2200" b="1">
                <a:latin typeface="Arial Rounded MT Bold" pitchFamily="34" charset="0"/>
              </a:rPr>
              <a:t>Pública</a:t>
            </a:r>
            <a:endParaRPr lang="es-ES_tradnl" sz="2200">
              <a:latin typeface="Arial Rounded MT Bold" pitchFamily="34" charset="0"/>
            </a:endParaRPr>
          </a:p>
        </p:txBody>
      </p:sp>
      <p:sp>
        <p:nvSpPr>
          <p:cNvPr id="102410" name="Rectangle 10"/>
          <p:cNvSpPr>
            <a:spLocks noChangeArrowheads="1"/>
          </p:cNvSpPr>
          <p:nvPr/>
        </p:nvSpPr>
        <p:spPr bwMode="auto">
          <a:xfrm>
            <a:off x="6516688" y="5157788"/>
            <a:ext cx="2063750" cy="423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s-ES_tradnl" sz="2200" b="1">
                <a:latin typeface="Arial Rounded MT Bold" pitchFamily="34" charset="0"/>
              </a:rPr>
              <a:t>Inversionistas</a:t>
            </a:r>
            <a:endParaRPr lang="es-ES_tradnl" sz="2200">
              <a:latin typeface="Arial Rounded MT Bold" pitchFamily="34" charset="0"/>
            </a:endParaRPr>
          </a:p>
        </p:txBody>
      </p:sp>
      <p:sp>
        <p:nvSpPr>
          <p:cNvPr id="102411" name="Rectangle 11"/>
          <p:cNvSpPr>
            <a:spLocks noChangeArrowheads="1"/>
          </p:cNvSpPr>
          <p:nvPr/>
        </p:nvSpPr>
        <p:spPr bwMode="auto">
          <a:xfrm>
            <a:off x="1835150" y="549275"/>
            <a:ext cx="60198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s-ES_tradnl" sz="4000" b="1">
                <a:solidFill>
                  <a:srgbClr val="000062"/>
                </a:solidFill>
                <a:latin typeface="Arial" pitchFamily="34" charset="0"/>
              </a:rPr>
              <a:t>PARTES INTERESADAS</a:t>
            </a:r>
            <a:endParaRPr lang="es-ES" sz="4000" b="1">
              <a:solidFill>
                <a:srgbClr val="000062"/>
              </a:solidFill>
              <a:latin typeface="Arial" pitchFamily="34" charset="0"/>
            </a:endParaRPr>
          </a:p>
        </p:txBody>
      </p:sp>
      <p:sp>
        <p:nvSpPr>
          <p:cNvPr id="102412" name="AutoShape 12"/>
          <p:cNvSpPr>
            <a:spLocks noChangeArrowheads="1"/>
          </p:cNvSpPr>
          <p:nvPr/>
        </p:nvSpPr>
        <p:spPr bwMode="auto">
          <a:xfrm rot="1860000">
            <a:off x="2611438" y="2617788"/>
            <a:ext cx="1366837" cy="752475"/>
          </a:xfrm>
          <a:prstGeom prst="rightArrow">
            <a:avLst>
              <a:gd name="adj1" fmla="val 50000"/>
              <a:gd name="adj2" fmla="val 90831"/>
            </a:avLst>
          </a:prstGeom>
          <a:solidFill>
            <a:srgbClr val="FF00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s-PE"/>
          </a:p>
        </p:txBody>
      </p:sp>
      <p:sp>
        <p:nvSpPr>
          <p:cNvPr id="102413" name="AutoShape 13"/>
          <p:cNvSpPr>
            <a:spLocks noChangeArrowheads="1"/>
          </p:cNvSpPr>
          <p:nvPr/>
        </p:nvSpPr>
        <p:spPr bwMode="auto">
          <a:xfrm rot="-2040000">
            <a:off x="2522538" y="4278313"/>
            <a:ext cx="1338262" cy="727075"/>
          </a:xfrm>
          <a:prstGeom prst="rightArrow">
            <a:avLst>
              <a:gd name="adj1" fmla="val 50000"/>
              <a:gd name="adj2" fmla="val 92039"/>
            </a:avLst>
          </a:prstGeom>
          <a:solidFill>
            <a:srgbClr val="FF00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s-PE"/>
          </a:p>
        </p:txBody>
      </p:sp>
      <p:sp>
        <p:nvSpPr>
          <p:cNvPr id="102414" name="AutoShape 14"/>
          <p:cNvSpPr>
            <a:spLocks noChangeArrowheads="1"/>
          </p:cNvSpPr>
          <p:nvPr/>
        </p:nvSpPr>
        <p:spPr bwMode="auto">
          <a:xfrm rot="1440000" flipH="1">
            <a:off x="5064125" y="4225925"/>
            <a:ext cx="1425575" cy="749300"/>
          </a:xfrm>
          <a:prstGeom prst="rightArrow">
            <a:avLst>
              <a:gd name="adj1" fmla="val 50000"/>
              <a:gd name="adj2" fmla="val 95136"/>
            </a:avLst>
          </a:prstGeom>
          <a:solidFill>
            <a:srgbClr val="FF00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s-PE"/>
          </a:p>
        </p:txBody>
      </p:sp>
      <p:sp>
        <p:nvSpPr>
          <p:cNvPr id="102415" name="AutoShape 15"/>
          <p:cNvSpPr>
            <a:spLocks noChangeArrowheads="1"/>
          </p:cNvSpPr>
          <p:nvPr/>
        </p:nvSpPr>
        <p:spPr bwMode="auto">
          <a:xfrm rot="19860000" flipH="1">
            <a:off x="4913313" y="2693988"/>
            <a:ext cx="1495425" cy="749300"/>
          </a:xfrm>
          <a:prstGeom prst="rightArrow">
            <a:avLst>
              <a:gd name="adj1" fmla="val 50000"/>
              <a:gd name="adj2" fmla="val 99797"/>
            </a:avLst>
          </a:prstGeom>
          <a:solidFill>
            <a:srgbClr val="FF00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s-PE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2"/>
          <p:cNvSpPr>
            <a:spLocks noChangeArrowheads="1"/>
          </p:cNvSpPr>
          <p:nvPr/>
        </p:nvSpPr>
        <p:spPr bwMode="auto">
          <a:xfrm>
            <a:off x="1676400" y="228600"/>
            <a:ext cx="6781800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ctr"/>
          <a:lstStyle/>
          <a:p>
            <a:endParaRPr lang="es-ES_tradnl" sz="4400">
              <a:solidFill>
                <a:schemeClr val="tx2"/>
              </a:solidFill>
              <a:latin typeface="Tahoma" pitchFamily="34" charset="0"/>
            </a:endParaRPr>
          </a:p>
          <a:p>
            <a:pPr algn="ctr"/>
            <a:r>
              <a:rPr lang="es-ES_tradnl" sz="2800" b="1">
                <a:solidFill>
                  <a:srgbClr val="FFFF00"/>
                </a:solidFill>
                <a:latin typeface="Comic Sans MS" pitchFamily="66" charset="0"/>
              </a:rPr>
              <a:t>Roles y responsabilidades frente a la protección ambiental </a:t>
            </a:r>
          </a:p>
        </p:txBody>
      </p:sp>
      <p:sp>
        <p:nvSpPr>
          <p:cNvPr id="5124" name="AutoShape 3"/>
          <p:cNvSpPr>
            <a:spLocks noChangeArrowheads="1"/>
          </p:cNvSpPr>
          <p:nvPr/>
        </p:nvSpPr>
        <p:spPr bwMode="auto">
          <a:xfrm>
            <a:off x="3276600" y="2514600"/>
            <a:ext cx="2667000" cy="121920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F7C80"/>
              </a:gs>
              <a:gs pos="100000">
                <a:schemeClr val="bg1"/>
              </a:gs>
            </a:gsLst>
            <a:lin ang="5400000" scaled="1"/>
          </a:gradFill>
          <a:ln w="2857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s-ES_tradnl" sz="2000" b="1" i="1">
                <a:solidFill>
                  <a:srgbClr val="000000"/>
                </a:solidFill>
              </a:rPr>
              <a:t>ESTADO</a:t>
            </a:r>
          </a:p>
          <a:p>
            <a:pPr algn="ctr"/>
            <a:r>
              <a:rPr lang="es-ES_tradnl" sz="2000" b="1" i="1">
                <a:solidFill>
                  <a:srgbClr val="000000"/>
                </a:solidFill>
              </a:rPr>
              <a:t>(Rol Tutelar)</a:t>
            </a:r>
            <a:endParaRPr lang="es-ES_tradnl" sz="2800" b="1" i="1"/>
          </a:p>
        </p:txBody>
      </p:sp>
      <p:sp>
        <p:nvSpPr>
          <p:cNvPr id="5125" name="AutoShape 4"/>
          <p:cNvSpPr>
            <a:spLocks noChangeArrowheads="1"/>
          </p:cNvSpPr>
          <p:nvPr/>
        </p:nvSpPr>
        <p:spPr bwMode="auto">
          <a:xfrm>
            <a:off x="6477000" y="4648200"/>
            <a:ext cx="2438400" cy="137160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FFFFF"/>
              </a:gs>
              <a:gs pos="100000">
                <a:srgbClr val="FF7C80"/>
              </a:gs>
            </a:gsLst>
            <a:lin ang="0" scaled="1"/>
          </a:gradFill>
          <a:ln w="1905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s-ES_tradnl" sz="2000" b="1" i="1">
                <a:solidFill>
                  <a:srgbClr val="000000"/>
                </a:solidFill>
              </a:rPr>
              <a:t>COMUNIDAD </a:t>
            </a:r>
          </a:p>
          <a:p>
            <a:pPr algn="ctr"/>
            <a:r>
              <a:rPr lang="es-ES_tradnl" sz="2000" b="1" i="1">
                <a:solidFill>
                  <a:srgbClr val="000000"/>
                </a:solidFill>
              </a:rPr>
              <a:t>(Participación)</a:t>
            </a:r>
          </a:p>
        </p:txBody>
      </p:sp>
      <p:sp>
        <p:nvSpPr>
          <p:cNvPr id="5126" name="Oval 5"/>
          <p:cNvSpPr>
            <a:spLocks noChangeAspect="1" noChangeArrowheads="1"/>
          </p:cNvSpPr>
          <p:nvPr/>
        </p:nvSpPr>
        <p:spPr bwMode="auto">
          <a:xfrm>
            <a:off x="3352800" y="4419600"/>
            <a:ext cx="2590800" cy="1676400"/>
          </a:xfrm>
          <a:prstGeom prst="ellipse">
            <a:avLst/>
          </a:prstGeom>
          <a:gradFill rotWithShape="0">
            <a:gsLst>
              <a:gs pos="0">
                <a:srgbClr val="A7FFE8"/>
              </a:gs>
              <a:gs pos="100000">
                <a:srgbClr val="20BCC4"/>
              </a:gs>
            </a:gsLst>
            <a:path path="shape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 type="none" w="sm" len="sm"/>
                <a:tailEnd type="none" w="sm" len="sm"/>
              </a14:hiddenLine>
            </a:ext>
          </a:extLst>
        </p:spPr>
        <p:txBody>
          <a:bodyPr lIns="0" tIns="274320" rIns="0" bIns="274320" anchor="ctr"/>
          <a:lstStyle/>
          <a:p>
            <a:pPr algn="ctr" eaLnBrk="0" hangingPunct="0"/>
            <a:endParaRPr lang="en-US" sz="1200" b="1">
              <a:latin typeface="Arial" pitchFamily="34" charset="0"/>
            </a:endParaRPr>
          </a:p>
          <a:p>
            <a:pPr algn="ctr" eaLnBrk="0" hangingPunct="0"/>
            <a:r>
              <a:rPr lang="en-US" b="1">
                <a:solidFill>
                  <a:srgbClr val="3333FF"/>
                </a:solidFill>
                <a:latin typeface="Arial" pitchFamily="34" charset="0"/>
              </a:rPr>
              <a:t>ROLES</a:t>
            </a:r>
          </a:p>
          <a:p>
            <a:pPr algn="ctr" eaLnBrk="0" hangingPunct="0"/>
            <a:r>
              <a:rPr lang="en-US" b="1">
                <a:solidFill>
                  <a:srgbClr val="3333FF"/>
                </a:solidFill>
                <a:latin typeface="Arial" pitchFamily="34" charset="0"/>
              </a:rPr>
              <a:t>Y</a:t>
            </a:r>
          </a:p>
          <a:p>
            <a:pPr algn="ctr" eaLnBrk="0" hangingPunct="0"/>
            <a:r>
              <a:rPr lang="en-US" b="1">
                <a:solidFill>
                  <a:srgbClr val="3333FF"/>
                </a:solidFill>
                <a:latin typeface="Arial" pitchFamily="34" charset="0"/>
              </a:rPr>
              <a:t>RESPONSA-BILIDADES</a:t>
            </a:r>
          </a:p>
          <a:p>
            <a:pPr algn="ctr" eaLnBrk="0" hangingPunct="0"/>
            <a:endParaRPr lang="en-US" sz="1200" b="1">
              <a:solidFill>
                <a:srgbClr val="FFFF00"/>
              </a:solidFill>
              <a:latin typeface="Arial" pitchFamily="34" charset="0"/>
            </a:endParaRPr>
          </a:p>
          <a:p>
            <a:pPr algn="ctr" eaLnBrk="0" hangingPunct="0"/>
            <a:endParaRPr lang="en-US" sz="1200">
              <a:latin typeface="Arial" pitchFamily="34" charset="0"/>
            </a:endParaRPr>
          </a:p>
        </p:txBody>
      </p:sp>
      <p:sp>
        <p:nvSpPr>
          <p:cNvPr id="5127" name="AutoShape 6"/>
          <p:cNvSpPr>
            <a:spLocks noChangeArrowheads="1"/>
          </p:cNvSpPr>
          <p:nvPr/>
        </p:nvSpPr>
        <p:spPr bwMode="auto">
          <a:xfrm>
            <a:off x="304800" y="4648200"/>
            <a:ext cx="2438400" cy="137160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F7C80"/>
              </a:gs>
              <a:gs pos="100000">
                <a:srgbClr val="FFFFFF"/>
              </a:gs>
            </a:gsLst>
            <a:lin ang="0" scaled="1"/>
          </a:gradFill>
          <a:ln w="1905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s-ES_tradnl" sz="2000" b="1" i="1">
                <a:solidFill>
                  <a:srgbClr val="000000"/>
                </a:solidFill>
              </a:rPr>
              <a:t>EMPRESA</a:t>
            </a:r>
          </a:p>
          <a:p>
            <a:pPr algn="ctr"/>
            <a:r>
              <a:rPr lang="es-ES_tradnl" sz="2000" b="1" i="1">
                <a:solidFill>
                  <a:srgbClr val="000000"/>
                </a:solidFill>
              </a:rPr>
              <a:t>(Responsabilidad</a:t>
            </a:r>
          </a:p>
          <a:p>
            <a:pPr algn="ctr"/>
            <a:r>
              <a:rPr lang="es-ES_tradnl" sz="2000" b="1" i="1">
                <a:solidFill>
                  <a:srgbClr val="000000"/>
                </a:solidFill>
              </a:rPr>
              <a:t>Social)</a:t>
            </a:r>
          </a:p>
        </p:txBody>
      </p:sp>
      <p:sp>
        <p:nvSpPr>
          <p:cNvPr id="5128" name="Line 7"/>
          <p:cNvSpPr>
            <a:spLocks noChangeShapeType="1"/>
          </p:cNvSpPr>
          <p:nvPr/>
        </p:nvSpPr>
        <p:spPr bwMode="auto">
          <a:xfrm flipV="1">
            <a:off x="4643438" y="3716338"/>
            <a:ext cx="0" cy="685800"/>
          </a:xfrm>
          <a:prstGeom prst="line">
            <a:avLst/>
          </a:prstGeom>
          <a:noFill/>
          <a:ln w="9525">
            <a:solidFill>
              <a:srgbClr val="FFFF0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s-PE"/>
          </a:p>
        </p:txBody>
      </p:sp>
      <p:sp>
        <p:nvSpPr>
          <p:cNvPr id="5129" name="Line 8"/>
          <p:cNvSpPr>
            <a:spLocks noChangeShapeType="1"/>
          </p:cNvSpPr>
          <p:nvPr/>
        </p:nvSpPr>
        <p:spPr bwMode="auto">
          <a:xfrm flipH="1">
            <a:off x="2771775" y="5300663"/>
            <a:ext cx="609600" cy="0"/>
          </a:xfrm>
          <a:prstGeom prst="line">
            <a:avLst/>
          </a:prstGeom>
          <a:noFill/>
          <a:ln w="9525">
            <a:solidFill>
              <a:srgbClr val="FFFF0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s-PE"/>
          </a:p>
        </p:txBody>
      </p:sp>
      <p:sp>
        <p:nvSpPr>
          <p:cNvPr id="5130" name="Line 9"/>
          <p:cNvSpPr>
            <a:spLocks noChangeShapeType="1"/>
          </p:cNvSpPr>
          <p:nvPr/>
        </p:nvSpPr>
        <p:spPr bwMode="auto">
          <a:xfrm>
            <a:off x="5940425" y="5300663"/>
            <a:ext cx="533400" cy="0"/>
          </a:xfrm>
          <a:prstGeom prst="line">
            <a:avLst/>
          </a:prstGeom>
          <a:noFill/>
          <a:ln w="9525">
            <a:solidFill>
              <a:srgbClr val="FFFF0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s-PE"/>
          </a:p>
        </p:txBody>
      </p:sp>
      <p:graphicFrame>
        <p:nvGraphicFramePr>
          <p:cNvPr id="63498" name="Object 10"/>
          <p:cNvGraphicFramePr>
            <a:graphicFrameLocks noChangeAspect="1"/>
          </p:cNvGraphicFramePr>
          <p:nvPr/>
        </p:nvGraphicFramePr>
        <p:xfrm>
          <a:off x="838200" y="1905000"/>
          <a:ext cx="2368550" cy="2636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67" name="Picture" r:id="rId3" imgW="1325880" imgH="1063800" progId="Word.Picture.8">
                  <p:embed/>
                </p:oleObj>
              </mc:Choice>
              <mc:Fallback>
                <p:oleObj name="Picture" r:id="rId3" imgW="1325880" imgH="1063800" progId="Word.Picture.8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1905000"/>
                        <a:ext cx="2368550" cy="2636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131" name="Group 11"/>
          <p:cNvGrpSpPr>
            <a:grpSpLocks/>
          </p:cNvGrpSpPr>
          <p:nvPr/>
        </p:nvGrpSpPr>
        <p:grpSpPr bwMode="auto">
          <a:xfrm>
            <a:off x="6477000" y="2438400"/>
            <a:ext cx="2178050" cy="1295400"/>
            <a:chOff x="797" y="1814"/>
            <a:chExt cx="1063" cy="604"/>
          </a:xfrm>
        </p:grpSpPr>
        <p:sp>
          <p:nvSpPr>
            <p:cNvPr id="5132" name="Freeform 12"/>
            <p:cNvSpPr>
              <a:spLocks/>
            </p:cNvSpPr>
            <p:nvPr/>
          </p:nvSpPr>
          <p:spPr bwMode="auto">
            <a:xfrm>
              <a:off x="1151" y="1847"/>
              <a:ext cx="54" cy="80"/>
            </a:xfrm>
            <a:custGeom>
              <a:avLst/>
              <a:gdLst>
                <a:gd name="T0" fmla="*/ 0 w 161"/>
                <a:gd name="T1" fmla="*/ 0 h 240"/>
                <a:gd name="T2" fmla="*/ 0 w 161"/>
                <a:gd name="T3" fmla="*/ 0 h 240"/>
                <a:gd name="T4" fmla="*/ 0 w 161"/>
                <a:gd name="T5" fmla="*/ 0 h 240"/>
                <a:gd name="T6" fmla="*/ 0 w 161"/>
                <a:gd name="T7" fmla="*/ 0 h 240"/>
                <a:gd name="T8" fmla="*/ 0 w 161"/>
                <a:gd name="T9" fmla="*/ 0 h 240"/>
                <a:gd name="T10" fmla="*/ 0 w 161"/>
                <a:gd name="T11" fmla="*/ 0 h 240"/>
                <a:gd name="T12" fmla="*/ 0 w 161"/>
                <a:gd name="T13" fmla="*/ 0 h 240"/>
                <a:gd name="T14" fmla="*/ 0 w 161"/>
                <a:gd name="T15" fmla="*/ 0 h 240"/>
                <a:gd name="T16" fmla="*/ 0 w 161"/>
                <a:gd name="T17" fmla="*/ 0 h 240"/>
                <a:gd name="T18" fmla="*/ 0 w 161"/>
                <a:gd name="T19" fmla="*/ 0 h 240"/>
                <a:gd name="T20" fmla="*/ 0 w 161"/>
                <a:gd name="T21" fmla="*/ 0 h 240"/>
                <a:gd name="T22" fmla="*/ 0 w 161"/>
                <a:gd name="T23" fmla="*/ 0 h 240"/>
                <a:gd name="T24" fmla="*/ 0 w 161"/>
                <a:gd name="T25" fmla="*/ 0 h 240"/>
                <a:gd name="T26" fmla="*/ 0 w 161"/>
                <a:gd name="T27" fmla="*/ 0 h 240"/>
                <a:gd name="T28" fmla="*/ 0 w 161"/>
                <a:gd name="T29" fmla="*/ 0 h 240"/>
                <a:gd name="T30" fmla="*/ 0 w 161"/>
                <a:gd name="T31" fmla="*/ 0 h 240"/>
                <a:gd name="T32" fmla="*/ 0 w 161"/>
                <a:gd name="T33" fmla="*/ 0 h 240"/>
                <a:gd name="T34" fmla="*/ 0 w 161"/>
                <a:gd name="T35" fmla="*/ 0 h 240"/>
                <a:gd name="T36" fmla="*/ 0 w 161"/>
                <a:gd name="T37" fmla="*/ 0 h 240"/>
                <a:gd name="T38" fmla="*/ 0 w 161"/>
                <a:gd name="T39" fmla="*/ 0 h 240"/>
                <a:gd name="T40" fmla="*/ 0 w 161"/>
                <a:gd name="T41" fmla="*/ 0 h 240"/>
                <a:gd name="T42" fmla="*/ 0 w 161"/>
                <a:gd name="T43" fmla="*/ 0 h 240"/>
                <a:gd name="T44" fmla="*/ 0 w 161"/>
                <a:gd name="T45" fmla="*/ 0 h 240"/>
                <a:gd name="T46" fmla="*/ 0 w 161"/>
                <a:gd name="T47" fmla="*/ 0 h 240"/>
                <a:gd name="T48" fmla="*/ 0 w 161"/>
                <a:gd name="T49" fmla="*/ 0 h 240"/>
                <a:gd name="T50" fmla="*/ 0 w 161"/>
                <a:gd name="T51" fmla="*/ 0 h 240"/>
                <a:gd name="T52" fmla="*/ 0 w 161"/>
                <a:gd name="T53" fmla="*/ 0 h 240"/>
                <a:gd name="T54" fmla="*/ 0 w 161"/>
                <a:gd name="T55" fmla="*/ 0 h 240"/>
                <a:gd name="T56" fmla="*/ 0 w 161"/>
                <a:gd name="T57" fmla="*/ 0 h 240"/>
                <a:gd name="T58" fmla="*/ 0 w 161"/>
                <a:gd name="T59" fmla="*/ 0 h 240"/>
                <a:gd name="T60" fmla="*/ 0 w 161"/>
                <a:gd name="T61" fmla="*/ 0 h 240"/>
                <a:gd name="T62" fmla="*/ 0 w 161"/>
                <a:gd name="T63" fmla="*/ 0 h 240"/>
                <a:gd name="T64" fmla="*/ 0 w 161"/>
                <a:gd name="T65" fmla="*/ 0 h 240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161"/>
                <a:gd name="T100" fmla="*/ 0 h 240"/>
                <a:gd name="T101" fmla="*/ 161 w 161"/>
                <a:gd name="T102" fmla="*/ 240 h 240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161" h="240">
                  <a:moveTo>
                    <a:pt x="38" y="224"/>
                  </a:moveTo>
                  <a:lnTo>
                    <a:pt x="38" y="187"/>
                  </a:lnTo>
                  <a:lnTo>
                    <a:pt x="27" y="168"/>
                  </a:lnTo>
                  <a:lnTo>
                    <a:pt x="19" y="152"/>
                  </a:lnTo>
                  <a:lnTo>
                    <a:pt x="9" y="133"/>
                  </a:lnTo>
                  <a:lnTo>
                    <a:pt x="4" y="117"/>
                  </a:lnTo>
                  <a:lnTo>
                    <a:pt x="1" y="104"/>
                  </a:lnTo>
                  <a:lnTo>
                    <a:pt x="0" y="73"/>
                  </a:lnTo>
                  <a:lnTo>
                    <a:pt x="4" y="51"/>
                  </a:lnTo>
                  <a:lnTo>
                    <a:pt x="14" y="32"/>
                  </a:lnTo>
                  <a:lnTo>
                    <a:pt x="25" y="18"/>
                  </a:lnTo>
                  <a:lnTo>
                    <a:pt x="34" y="11"/>
                  </a:lnTo>
                  <a:lnTo>
                    <a:pt x="50" y="3"/>
                  </a:lnTo>
                  <a:lnTo>
                    <a:pt x="74" y="0"/>
                  </a:lnTo>
                  <a:lnTo>
                    <a:pt x="99" y="1"/>
                  </a:lnTo>
                  <a:lnTo>
                    <a:pt x="118" y="5"/>
                  </a:lnTo>
                  <a:lnTo>
                    <a:pt x="140" y="19"/>
                  </a:lnTo>
                  <a:lnTo>
                    <a:pt x="150" y="32"/>
                  </a:lnTo>
                  <a:lnTo>
                    <a:pt x="157" y="43"/>
                  </a:lnTo>
                  <a:lnTo>
                    <a:pt x="161" y="59"/>
                  </a:lnTo>
                  <a:lnTo>
                    <a:pt x="160" y="87"/>
                  </a:lnTo>
                  <a:lnTo>
                    <a:pt x="153" y="113"/>
                  </a:lnTo>
                  <a:lnTo>
                    <a:pt x="142" y="138"/>
                  </a:lnTo>
                  <a:lnTo>
                    <a:pt x="133" y="155"/>
                  </a:lnTo>
                  <a:lnTo>
                    <a:pt x="126" y="170"/>
                  </a:lnTo>
                  <a:lnTo>
                    <a:pt x="116" y="187"/>
                  </a:lnTo>
                  <a:lnTo>
                    <a:pt x="113" y="215"/>
                  </a:lnTo>
                  <a:lnTo>
                    <a:pt x="112" y="229"/>
                  </a:lnTo>
                  <a:lnTo>
                    <a:pt x="97" y="237"/>
                  </a:lnTo>
                  <a:lnTo>
                    <a:pt x="79" y="240"/>
                  </a:lnTo>
                  <a:lnTo>
                    <a:pt x="58" y="237"/>
                  </a:lnTo>
                  <a:lnTo>
                    <a:pt x="45" y="232"/>
                  </a:lnTo>
                  <a:lnTo>
                    <a:pt x="38" y="224"/>
                  </a:lnTo>
                  <a:close/>
                </a:path>
              </a:pathLst>
            </a:custGeom>
            <a:solidFill>
              <a:srgbClr val="FF7F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/>
            </a:p>
          </p:txBody>
        </p:sp>
        <p:sp>
          <p:nvSpPr>
            <p:cNvPr id="5133" name="Freeform 13"/>
            <p:cNvSpPr>
              <a:spLocks/>
            </p:cNvSpPr>
            <p:nvPr/>
          </p:nvSpPr>
          <p:spPr bwMode="auto">
            <a:xfrm>
              <a:off x="1142" y="1843"/>
              <a:ext cx="70" cy="54"/>
            </a:xfrm>
            <a:custGeom>
              <a:avLst/>
              <a:gdLst>
                <a:gd name="T0" fmla="*/ 0 w 208"/>
                <a:gd name="T1" fmla="*/ 0 h 164"/>
                <a:gd name="T2" fmla="*/ 0 w 208"/>
                <a:gd name="T3" fmla="*/ 0 h 164"/>
                <a:gd name="T4" fmla="*/ 0 w 208"/>
                <a:gd name="T5" fmla="*/ 0 h 164"/>
                <a:gd name="T6" fmla="*/ 0 w 208"/>
                <a:gd name="T7" fmla="*/ 0 h 164"/>
                <a:gd name="T8" fmla="*/ 0 w 208"/>
                <a:gd name="T9" fmla="*/ 0 h 164"/>
                <a:gd name="T10" fmla="*/ 0 w 208"/>
                <a:gd name="T11" fmla="*/ 0 h 164"/>
                <a:gd name="T12" fmla="*/ 0 w 208"/>
                <a:gd name="T13" fmla="*/ 0 h 164"/>
                <a:gd name="T14" fmla="*/ 0 w 208"/>
                <a:gd name="T15" fmla="*/ 0 h 164"/>
                <a:gd name="T16" fmla="*/ 0 w 208"/>
                <a:gd name="T17" fmla="*/ 0 h 164"/>
                <a:gd name="T18" fmla="*/ 0 w 208"/>
                <a:gd name="T19" fmla="*/ 0 h 164"/>
                <a:gd name="T20" fmla="*/ 0 w 208"/>
                <a:gd name="T21" fmla="*/ 0 h 164"/>
                <a:gd name="T22" fmla="*/ 0 w 208"/>
                <a:gd name="T23" fmla="*/ 0 h 164"/>
                <a:gd name="T24" fmla="*/ 0 w 208"/>
                <a:gd name="T25" fmla="*/ 0 h 164"/>
                <a:gd name="T26" fmla="*/ 0 w 208"/>
                <a:gd name="T27" fmla="*/ 0 h 164"/>
                <a:gd name="T28" fmla="*/ 0 w 208"/>
                <a:gd name="T29" fmla="*/ 0 h 164"/>
                <a:gd name="T30" fmla="*/ 0 w 208"/>
                <a:gd name="T31" fmla="*/ 0 h 164"/>
                <a:gd name="T32" fmla="*/ 0 w 208"/>
                <a:gd name="T33" fmla="*/ 0 h 164"/>
                <a:gd name="T34" fmla="*/ 0 w 208"/>
                <a:gd name="T35" fmla="*/ 0 h 164"/>
                <a:gd name="T36" fmla="*/ 0 w 208"/>
                <a:gd name="T37" fmla="*/ 0 h 164"/>
                <a:gd name="T38" fmla="*/ 0 w 208"/>
                <a:gd name="T39" fmla="*/ 0 h 164"/>
                <a:gd name="T40" fmla="*/ 0 w 208"/>
                <a:gd name="T41" fmla="*/ 0 h 164"/>
                <a:gd name="T42" fmla="*/ 0 w 208"/>
                <a:gd name="T43" fmla="*/ 0 h 164"/>
                <a:gd name="T44" fmla="*/ 0 w 208"/>
                <a:gd name="T45" fmla="*/ 0 h 164"/>
                <a:gd name="T46" fmla="*/ 0 w 208"/>
                <a:gd name="T47" fmla="*/ 0 h 164"/>
                <a:gd name="T48" fmla="*/ 0 w 208"/>
                <a:gd name="T49" fmla="*/ 0 h 164"/>
                <a:gd name="T50" fmla="*/ 0 w 208"/>
                <a:gd name="T51" fmla="*/ 0 h 164"/>
                <a:gd name="T52" fmla="*/ 0 w 208"/>
                <a:gd name="T53" fmla="*/ 0 h 164"/>
                <a:gd name="T54" fmla="*/ 0 w 208"/>
                <a:gd name="T55" fmla="*/ 0 h 164"/>
                <a:gd name="T56" fmla="*/ 0 w 208"/>
                <a:gd name="T57" fmla="*/ 0 h 164"/>
                <a:gd name="T58" fmla="*/ 0 w 208"/>
                <a:gd name="T59" fmla="*/ 0 h 164"/>
                <a:gd name="T60" fmla="*/ 0 w 208"/>
                <a:gd name="T61" fmla="*/ 0 h 164"/>
                <a:gd name="T62" fmla="*/ 0 w 208"/>
                <a:gd name="T63" fmla="*/ 0 h 164"/>
                <a:gd name="T64" fmla="*/ 0 w 208"/>
                <a:gd name="T65" fmla="*/ 0 h 164"/>
                <a:gd name="T66" fmla="*/ 0 w 208"/>
                <a:gd name="T67" fmla="*/ 0 h 164"/>
                <a:gd name="T68" fmla="*/ 0 w 208"/>
                <a:gd name="T69" fmla="*/ 0 h 164"/>
                <a:gd name="T70" fmla="*/ 0 w 208"/>
                <a:gd name="T71" fmla="*/ 0 h 164"/>
                <a:gd name="T72" fmla="*/ 0 w 208"/>
                <a:gd name="T73" fmla="*/ 0 h 164"/>
                <a:gd name="T74" fmla="*/ 0 w 208"/>
                <a:gd name="T75" fmla="*/ 0 h 164"/>
                <a:gd name="T76" fmla="*/ 0 w 208"/>
                <a:gd name="T77" fmla="*/ 0 h 164"/>
                <a:gd name="T78" fmla="*/ 0 w 208"/>
                <a:gd name="T79" fmla="*/ 0 h 164"/>
                <a:gd name="T80" fmla="*/ 0 w 208"/>
                <a:gd name="T81" fmla="*/ 0 h 164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208"/>
                <a:gd name="T124" fmla="*/ 0 h 164"/>
                <a:gd name="T125" fmla="*/ 208 w 208"/>
                <a:gd name="T126" fmla="*/ 164 h 164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208" h="164">
                  <a:moveTo>
                    <a:pt x="15" y="141"/>
                  </a:moveTo>
                  <a:lnTo>
                    <a:pt x="2" y="125"/>
                  </a:lnTo>
                  <a:lnTo>
                    <a:pt x="0" y="107"/>
                  </a:lnTo>
                  <a:lnTo>
                    <a:pt x="1" y="85"/>
                  </a:lnTo>
                  <a:lnTo>
                    <a:pt x="1" y="67"/>
                  </a:lnTo>
                  <a:lnTo>
                    <a:pt x="11" y="47"/>
                  </a:lnTo>
                  <a:lnTo>
                    <a:pt x="22" y="33"/>
                  </a:lnTo>
                  <a:lnTo>
                    <a:pt x="35" y="21"/>
                  </a:lnTo>
                  <a:lnTo>
                    <a:pt x="55" y="7"/>
                  </a:lnTo>
                  <a:lnTo>
                    <a:pt x="70" y="3"/>
                  </a:lnTo>
                  <a:lnTo>
                    <a:pt x="103" y="0"/>
                  </a:lnTo>
                  <a:lnTo>
                    <a:pt x="130" y="2"/>
                  </a:lnTo>
                  <a:lnTo>
                    <a:pt x="150" y="7"/>
                  </a:lnTo>
                  <a:lnTo>
                    <a:pt x="167" y="13"/>
                  </a:lnTo>
                  <a:lnTo>
                    <a:pt x="182" y="28"/>
                  </a:lnTo>
                  <a:lnTo>
                    <a:pt x="193" y="41"/>
                  </a:lnTo>
                  <a:lnTo>
                    <a:pt x="203" y="55"/>
                  </a:lnTo>
                  <a:lnTo>
                    <a:pt x="208" y="71"/>
                  </a:lnTo>
                  <a:lnTo>
                    <a:pt x="208" y="100"/>
                  </a:lnTo>
                  <a:lnTo>
                    <a:pt x="208" y="121"/>
                  </a:lnTo>
                  <a:lnTo>
                    <a:pt x="201" y="130"/>
                  </a:lnTo>
                  <a:lnTo>
                    <a:pt x="189" y="144"/>
                  </a:lnTo>
                  <a:lnTo>
                    <a:pt x="182" y="154"/>
                  </a:lnTo>
                  <a:lnTo>
                    <a:pt x="162" y="160"/>
                  </a:lnTo>
                  <a:lnTo>
                    <a:pt x="143" y="164"/>
                  </a:lnTo>
                  <a:lnTo>
                    <a:pt x="158" y="144"/>
                  </a:lnTo>
                  <a:lnTo>
                    <a:pt x="173" y="108"/>
                  </a:lnTo>
                  <a:lnTo>
                    <a:pt x="174" y="95"/>
                  </a:lnTo>
                  <a:lnTo>
                    <a:pt x="173" y="83"/>
                  </a:lnTo>
                  <a:lnTo>
                    <a:pt x="167" y="67"/>
                  </a:lnTo>
                  <a:lnTo>
                    <a:pt x="134" y="77"/>
                  </a:lnTo>
                  <a:lnTo>
                    <a:pt x="95" y="77"/>
                  </a:lnTo>
                  <a:lnTo>
                    <a:pt x="68" y="74"/>
                  </a:lnTo>
                  <a:lnTo>
                    <a:pt x="46" y="70"/>
                  </a:lnTo>
                  <a:lnTo>
                    <a:pt x="39" y="78"/>
                  </a:lnTo>
                  <a:lnTo>
                    <a:pt x="34" y="95"/>
                  </a:lnTo>
                  <a:lnTo>
                    <a:pt x="34" y="111"/>
                  </a:lnTo>
                  <a:lnTo>
                    <a:pt x="49" y="145"/>
                  </a:lnTo>
                  <a:lnTo>
                    <a:pt x="58" y="164"/>
                  </a:lnTo>
                  <a:lnTo>
                    <a:pt x="34" y="153"/>
                  </a:lnTo>
                  <a:lnTo>
                    <a:pt x="15" y="14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/>
            </a:p>
          </p:txBody>
        </p:sp>
        <p:sp>
          <p:nvSpPr>
            <p:cNvPr id="5134" name="Oval 14"/>
            <p:cNvSpPr>
              <a:spLocks noChangeArrowheads="1"/>
            </p:cNvSpPr>
            <p:nvPr/>
          </p:nvSpPr>
          <p:spPr bwMode="auto">
            <a:xfrm>
              <a:off x="1150" y="1884"/>
              <a:ext cx="4" cy="5"/>
            </a:xfrm>
            <a:prstGeom prst="ellipse">
              <a:avLst/>
            </a:prstGeom>
            <a:solidFill>
              <a:srgbClr val="005F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/>
            </a:p>
          </p:txBody>
        </p:sp>
        <p:sp>
          <p:nvSpPr>
            <p:cNvPr id="5135" name="Oval 15"/>
            <p:cNvSpPr>
              <a:spLocks noChangeArrowheads="1"/>
            </p:cNvSpPr>
            <p:nvPr/>
          </p:nvSpPr>
          <p:spPr bwMode="auto">
            <a:xfrm>
              <a:off x="1198" y="1885"/>
              <a:ext cx="4" cy="5"/>
            </a:xfrm>
            <a:prstGeom prst="ellipse">
              <a:avLst/>
            </a:prstGeom>
            <a:solidFill>
              <a:srgbClr val="005F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/>
            </a:p>
          </p:txBody>
        </p:sp>
        <p:sp>
          <p:nvSpPr>
            <p:cNvPr id="5136" name="Freeform 16"/>
            <p:cNvSpPr>
              <a:spLocks/>
            </p:cNvSpPr>
            <p:nvPr/>
          </p:nvSpPr>
          <p:spPr bwMode="auto">
            <a:xfrm>
              <a:off x="1139" y="2196"/>
              <a:ext cx="66" cy="153"/>
            </a:xfrm>
            <a:custGeom>
              <a:avLst/>
              <a:gdLst>
                <a:gd name="T0" fmla="*/ 0 w 199"/>
                <a:gd name="T1" fmla="*/ 0 h 460"/>
                <a:gd name="T2" fmla="*/ 0 w 199"/>
                <a:gd name="T3" fmla="*/ 0 h 460"/>
                <a:gd name="T4" fmla="*/ 0 w 199"/>
                <a:gd name="T5" fmla="*/ 0 h 460"/>
                <a:gd name="T6" fmla="*/ 0 w 199"/>
                <a:gd name="T7" fmla="*/ 0 h 460"/>
                <a:gd name="T8" fmla="*/ 0 w 199"/>
                <a:gd name="T9" fmla="*/ 0 h 460"/>
                <a:gd name="T10" fmla="*/ 0 w 199"/>
                <a:gd name="T11" fmla="*/ 0 h 460"/>
                <a:gd name="T12" fmla="*/ 0 w 199"/>
                <a:gd name="T13" fmla="*/ 0 h 460"/>
                <a:gd name="T14" fmla="*/ 0 w 199"/>
                <a:gd name="T15" fmla="*/ 0 h 460"/>
                <a:gd name="T16" fmla="*/ 0 w 199"/>
                <a:gd name="T17" fmla="*/ 0 h 460"/>
                <a:gd name="T18" fmla="*/ 0 w 199"/>
                <a:gd name="T19" fmla="*/ 0 h 460"/>
                <a:gd name="T20" fmla="*/ 0 w 199"/>
                <a:gd name="T21" fmla="*/ 0 h 460"/>
                <a:gd name="T22" fmla="*/ 0 w 199"/>
                <a:gd name="T23" fmla="*/ 0 h 460"/>
                <a:gd name="T24" fmla="*/ 0 w 199"/>
                <a:gd name="T25" fmla="*/ 0 h 460"/>
                <a:gd name="T26" fmla="*/ 0 w 199"/>
                <a:gd name="T27" fmla="*/ 0 h 460"/>
                <a:gd name="T28" fmla="*/ 0 w 199"/>
                <a:gd name="T29" fmla="*/ 0 h 460"/>
                <a:gd name="T30" fmla="*/ 0 w 199"/>
                <a:gd name="T31" fmla="*/ 0 h 460"/>
                <a:gd name="T32" fmla="*/ 0 w 199"/>
                <a:gd name="T33" fmla="*/ 0 h 460"/>
                <a:gd name="T34" fmla="*/ 0 w 199"/>
                <a:gd name="T35" fmla="*/ 0 h 460"/>
                <a:gd name="T36" fmla="*/ 0 w 199"/>
                <a:gd name="T37" fmla="*/ 0 h 460"/>
                <a:gd name="T38" fmla="*/ 0 w 199"/>
                <a:gd name="T39" fmla="*/ 0 h 460"/>
                <a:gd name="T40" fmla="*/ 0 w 199"/>
                <a:gd name="T41" fmla="*/ 0 h 460"/>
                <a:gd name="T42" fmla="*/ 0 w 199"/>
                <a:gd name="T43" fmla="*/ 0 h 460"/>
                <a:gd name="T44" fmla="*/ 0 w 199"/>
                <a:gd name="T45" fmla="*/ 0 h 460"/>
                <a:gd name="T46" fmla="*/ 0 w 199"/>
                <a:gd name="T47" fmla="*/ 0 h 460"/>
                <a:gd name="T48" fmla="*/ 0 w 199"/>
                <a:gd name="T49" fmla="*/ 0 h 460"/>
                <a:gd name="T50" fmla="*/ 0 w 199"/>
                <a:gd name="T51" fmla="*/ 0 h 460"/>
                <a:gd name="T52" fmla="*/ 0 w 199"/>
                <a:gd name="T53" fmla="*/ 0 h 460"/>
                <a:gd name="T54" fmla="*/ 0 w 199"/>
                <a:gd name="T55" fmla="*/ 0 h 460"/>
                <a:gd name="T56" fmla="*/ 0 w 199"/>
                <a:gd name="T57" fmla="*/ 0 h 460"/>
                <a:gd name="T58" fmla="*/ 0 w 199"/>
                <a:gd name="T59" fmla="*/ 0 h 460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w 199"/>
                <a:gd name="T91" fmla="*/ 0 h 460"/>
                <a:gd name="T92" fmla="*/ 199 w 199"/>
                <a:gd name="T93" fmla="*/ 460 h 460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T90" t="T91" r="T92" b="T93"/>
              <a:pathLst>
                <a:path w="199" h="460">
                  <a:moveTo>
                    <a:pt x="45" y="0"/>
                  </a:moveTo>
                  <a:lnTo>
                    <a:pt x="40" y="54"/>
                  </a:lnTo>
                  <a:lnTo>
                    <a:pt x="36" y="116"/>
                  </a:lnTo>
                  <a:lnTo>
                    <a:pt x="36" y="177"/>
                  </a:lnTo>
                  <a:lnTo>
                    <a:pt x="40" y="234"/>
                  </a:lnTo>
                  <a:lnTo>
                    <a:pt x="41" y="280"/>
                  </a:lnTo>
                  <a:lnTo>
                    <a:pt x="41" y="337"/>
                  </a:lnTo>
                  <a:lnTo>
                    <a:pt x="37" y="361"/>
                  </a:lnTo>
                  <a:lnTo>
                    <a:pt x="10" y="433"/>
                  </a:lnTo>
                  <a:lnTo>
                    <a:pt x="0" y="459"/>
                  </a:lnTo>
                  <a:lnTo>
                    <a:pt x="44" y="460"/>
                  </a:lnTo>
                  <a:lnTo>
                    <a:pt x="63" y="428"/>
                  </a:lnTo>
                  <a:lnTo>
                    <a:pt x="75" y="392"/>
                  </a:lnTo>
                  <a:lnTo>
                    <a:pt x="83" y="334"/>
                  </a:lnTo>
                  <a:lnTo>
                    <a:pt x="108" y="177"/>
                  </a:lnTo>
                  <a:lnTo>
                    <a:pt x="117" y="133"/>
                  </a:lnTo>
                  <a:lnTo>
                    <a:pt x="110" y="218"/>
                  </a:lnTo>
                  <a:lnTo>
                    <a:pt x="118" y="270"/>
                  </a:lnTo>
                  <a:lnTo>
                    <a:pt x="120" y="319"/>
                  </a:lnTo>
                  <a:lnTo>
                    <a:pt x="115" y="364"/>
                  </a:lnTo>
                  <a:lnTo>
                    <a:pt x="119" y="385"/>
                  </a:lnTo>
                  <a:lnTo>
                    <a:pt x="147" y="452"/>
                  </a:lnTo>
                  <a:lnTo>
                    <a:pt x="172" y="453"/>
                  </a:lnTo>
                  <a:lnTo>
                    <a:pt x="184" y="453"/>
                  </a:lnTo>
                  <a:lnTo>
                    <a:pt x="199" y="440"/>
                  </a:lnTo>
                  <a:lnTo>
                    <a:pt x="162" y="364"/>
                  </a:lnTo>
                  <a:lnTo>
                    <a:pt x="181" y="204"/>
                  </a:lnTo>
                  <a:lnTo>
                    <a:pt x="188" y="129"/>
                  </a:lnTo>
                  <a:lnTo>
                    <a:pt x="188" y="2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FF7F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/>
            </a:p>
          </p:txBody>
        </p:sp>
        <p:sp>
          <p:nvSpPr>
            <p:cNvPr id="5137" name="Freeform 17"/>
            <p:cNvSpPr>
              <a:spLocks/>
            </p:cNvSpPr>
            <p:nvPr/>
          </p:nvSpPr>
          <p:spPr bwMode="auto">
            <a:xfrm>
              <a:off x="1115" y="2010"/>
              <a:ext cx="33" cy="148"/>
            </a:xfrm>
            <a:custGeom>
              <a:avLst/>
              <a:gdLst>
                <a:gd name="T0" fmla="*/ 0 w 100"/>
                <a:gd name="T1" fmla="*/ 0 h 445"/>
                <a:gd name="T2" fmla="*/ 0 w 100"/>
                <a:gd name="T3" fmla="*/ 0 h 445"/>
                <a:gd name="T4" fmla="*/ 0 w 100"/>
                <a:gd name="T5" fmla="*/ 0 h 445"/>
                <a:gd name="T6" fmla="*/ 0 w 100"/>
                <a:gd name="T7" fmla="*/ 0 h 445"/>
                <a:gd name="T8" fmla="*/ 0 w 100"/>
                <a:gd name="T9" fmla="*/ 0 h 445"/>
                <a:gd name="T10" fmla="*/ 0 w 100"/>
                <a:gd name="T11" fmla="*/ 0 h 445"/>
                <a:gd name="T12" fmla="*/ 0 w 100"/>
                <a:gd name="T13" fmla="*/ 0 h 445"/>
                <a:gd name="T14" fmla="*/ 0 w 100"/>
                <a:gd name="T15" fmla="*/ 0 h 445"/>
                <a:gd name="T16" fmla="*/ 0 w 100"/>
                <a:gd name="T17" fmla="*/ 0 h 445"/>
                <a:gd name="T18" fmla="*/ 0 w 100"/>
                <a:gd name="T19" fmla="*/ 0 h 445"/>
                <a:gd name="T20" fmla="*/ 0 w 100"/>
                <a:gd name="T21" fmla="*/ 0 h 445"/>
                <a:gd name="T22" fmla="*/ 0 w 100"/>
                <a:gd name="T23" fmla="*/ 0 h 445"/>
                <a:gd name="T24" fmla="*/ 0 w 100"/>
                <a:gd name="T25" fmla="*/ 0 h 445"/>
                <a:gd name="T26" fmla="*/ 0 w 100"/>
                <a:gd name="T27" fmla="*/ 0 h 445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100"/>
                <a:gd name="T43" fmla="*/ 0 h 445"/>
                <a:gd name="T44" fmla="*/ 100 w 100"/>
                <a:gd name="T45" fmla="*/ 445 h 445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100" h="445">
                  <a:moveTo>
                    <a:pt x="5" y="0"/>
                  </a:moveTo>
                  <a:lnTo>
                    <a:pt x="0" y="101"/>
                  </a:lnTo>
                  <a:lnTo>
                    <a:pt x="16" y="238"/>
                  </a:lnTo>
                  <a:lnTo>
                    <a:pt x="30" y="359"/>
                  </a:lnTo>
                  <a:lnTo>
                    <a:pt x="55" y="432"/>
                  </a:lnTo>
                  <a:lnTo>
                    <a:pt x="66" y="445"/>
                  </a:lnTo>
                  <a:lnTo>
                    <a:pt x="74" y="425"/>
                  </a:lnTo>
                  <a:lnTo>
                    <a:pt x="78" y="374"/>
                  </a:lnTo>
                  <a:lnTo>
                    <a:pt x="100" y="360"/>
                  </a:lnTo>
                  <a:lnTo>
                    <a:pt x="70" y="319"/>
                  </a:lnTo>
                  <a:lnTo>
                    <a:pt x="50" y="295"/>
                  </a:lnTo>
                  <a:lnTo>
                    <a:pt x="53" y="91"/>
                  </a:lnTo>
                  <a:lnTo>
                    <a:pt x="63" y="8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FF7F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/>
            </a:p>
          </p:txBody>
        </p:sp>
        <p:sp>
          <p:nvSpPr>
            <p:cNvPr id="5138" name="Freeform 18"/>
            <p:cNvSpPr>
              <a:spLocks/>
            </p:cNvSpPr>
            <p:nvPr/>
          </p:nvSpPr>
          <p:spPr bwMode="auto">
            <a:xfrm>
              <a:off x="1208" y="2006"/>
              <a:ext cx="29" cy="138"/>
            </a:xfrm>
            <a:custGeom>
              <a:avLst/>
              <a:gdLst>
                <a:gd name="T0" fmla="*/ 0 w 87"/>
                <a:gd name="T1" fmla="*/ 0 h 416"/>
                <a:gd name="T2" fmla="*/ 0 w 87"/>
                <a:gd name="T3" fmla="*/ 0 h 416"/>
                <a:gd name="T4" fmla="*/ 0 w 87"/>
                <a:gd name="T5" fmla="*/ 0 h 416"/>
                <a:gd name="T6" fmla="*/ 0 w 87"/>
                <a:gd name="T7" fmla="*/ 0 h 416"/>
                <a:gd name="T8" fmla="*/ 0 w 87"/>
                <a:gd name="T9" fmla="*/ 0 h 416"/>
                <a:gd name="T10" fmla="*/ 0 w 87"/>
                <a:gd name="T11" fmla="*/ 0 h 416"/>
                <a:gd name="T12" fmla="*/ 0 w 87"/>
                <a:gd name="T13" fmla="*/ 0 h 416"/>
                <a:gd name="T14" fmla="*/ 0 w 87"/>
                <a:gd name="T15" fmla="*/ 0 h 416"/>
                <a:gd name="T16" fmla="*/ 0 w 87"/>
                <a:gd name="T17" fmla="*/ 0 h 416"/>
                <a:gd name="T18" fmla="*/ 0 w 87"/>
                <a:gd name="T19" fmla="*/ 0 h 416"/>
                <a:gd name="T20" fmla="*/ 0 w 87"/>
                <a:gd name="T21" fmla="*/ 0 h 416"/>
                <a:gd name="T22" fmla="*/ 0 w 87"/>
                <a:gd name="T23" fmla="*/ 0 h 41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87"/>
                <a:gd name="T37" fmla="*/ 0 h 416"/>
                <a:gd name="T38" fmla="*/ 87 w 87"/>
                <a:gd name="T39" fmla="*/ 416 h 41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87" h="416">
                  <a:moveTo>
                    <a:pt x="25" y="12"/>
                  </a:moveTo>
                  <a:lnTo>
                    <a:pt x="38" y="87"/>
                  </a:lnTo>
                  <a:lnTo>
                    <a:pt x="37" y="264"/>
                  </a:lnTo>
                  <a:lnTo>
                    <a:pt x="0" y="339"/>
                  </a:lnTo>
                  <a:lnTo>
                    <a:pt x="9" y="346"/>
                  </a:lnTo>
                  <a:lnTo>
                    <a:pt x="0" y="384"/>
                  </a:lnTo>
                  <a:lnTo>
                    <a:pt x="8" y="416"/>
                  </a:lnTo>
                  <a:lnTo>
                    <a:pt x="37" y="365"/>
                  </a:lnTo>
                  <a:lnTo>
                    <a:pt x="63" y="273"/>
                  </a:lnTo>
                  <a:lnTo>
                    <a:pt x="87" y="70"/>
                  </a:lnTo>
                  <a:lnTo>
                    <a:pt x="77" y="0"/>
                  </a:lnTo>
                  <a:lnTo>
                    <a:pt x="25" y="12"/>
                  </a:lnTo>
                  <a:close/>
                </a:path>
              </a:pathLst>
            </a:custGeom>
            <a:solidFill>
              <a:srgbClr val="FF7F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/>
            </a:p>
          </p:txBody>
        </p:sp>
        <p:sp>
          <p:nvSpPr>
            <p:cNvPr id="5139" name="Freeform 19"/>
            <p:cNvSpPr>
              <a:spLocks/>
            </p:cNvSpPr>
            <p:nvPr/>
          </p:nvSpPr>
          <p:spPr bwMode="auto">
            <a:xfrm>
              <a:off x="1136" y="2323"/>
              <a:ext cx="29" cy="42"/>
            </a:xfrm>
            <a:custGeom>
              <a:avLst/>
              <a:gdLst>
                <a:gd name="T0" fmla="*/ 0 w 88"/>
                <a:gd name="T1" fmla="*/ 0 h 126"/>
                <a:gd name="T2" fmla="*/ 0 w 88"/>
                <a:gd name="T3" fmla="*/ 0 h 126"/>
                <a:gd name="T4" fmla="*/ 0 w 88"/>
                <a:gd name="T5" fmla="*/ 0 h 126"/>
                <a:gd name="T6" fmla="*/ 0 w 88"/>
                <a:gd name="T7" fmla="*/ 0 h 126"/>
                <a:gd name="T8" fmla="*/ 0 w 88"/>
                <a:gd name="T9" fmla="*/ 0 h 126"/>
                <a:gd name="T10" fmla="*/ 0 w 88"/>
                <a:gd name="T11" fmla="*/ 0 h 126"/>
                <a:gd name="T12" fmla="*/ 0 w 88"/>
                <a:gd name="T13" fmla="*/ 0 h 126"/>
                <a:gd name="T14" fmla="*/ 0 w 88"/>
                <a:gd name="T15" fmla="*/ 0 h 126"/>
                <a:gd name="T16" fmla="*/ 0 w 88"/>
                <a:gd name="T17" fmla="*/ 0 h 126"/>
                <a:gd name="T18" fmla="*/ 0 w 88"/>
                <a:gd name="T19" fmla="*/ 0 h 126"/>
                <a:gd name="T20" fmla="*/ 0 w 88"/>
                <a:gd name="T21" fmla="*/ 0 h 126"/>
                <a:gd name="T22" fmla="*/ 0 w 88"/>
                <a:gd name="T23" fmla="*/ 0 h 126"/>
                <a:gd name="T24" fmla="*/ 0 w 88"/>
                <a:gd name="T25" fmla="*/ 0 h 126"/>
                <a:gd name="T26" fmla="*/ 0 w 88"/>
                <a:gd name="T27" fmla="*/ 0 h 126"/>
                <a:gd name="T28" fmla="*/ 0 w 88"/>
                <a:gd name="T29" fmla="*/ 0 h 126"/>
                <a:gd name="T30" fmla="*/ 0 w 88"/>
                <a:gd name="T31" fmla="*/ 0 h 126"/>
                <a:gd name="T32" fmla="*/ 0 w 88"/>
                <a:gd name="T33" fmla="*/ 0 h 126"/>
                <a:gd name="T34" fmla="*/ 0 w 88"/>
                <a:gd name="T35" fmla="*/ 0 h 126"/>
                <a:gd name="T36" fmla="*/ 0 w 88"/>
                <a:gd name="T37" fmla="*/ 0 h 12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88"/>
                <a:gd name="T58" fmla="*/ 0 h 126"/>
                <a:gd name="T59" fmla="*/ 88 w 88"/>
                <a:gd name="T60" fmla="*/ 126 h 12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88" h="126">
                  <a:moveTo>
                    <a:pt x="16" y="62"/>
                  </a:moveTo>
                  <a:lnTo>
                    <a:pt x="3" y="82"/>
                  </a:lnTo>
                  <a:lnTo>
                    <a:pt x="0" y="96"/>
                  </a:lnTo>
                  <a:lnTo>
                    <a:pt x="0" y="108"/>
                  </a:lnTo>
                  <a:lnTo>
                    <a:pt x="2" y="116"/>
                  </a:lnTo>
                  <a:lnTo>
                    <a:pt x="8" y="122"/>
                  </a:lnTo>
                  <a:lnTo>
                    <a:pt x="20" y="126"/>
                  </a:lnTo>
                  <a:lnTo>
                    <a:pt x="35" y="125"/>
                  </a:lnTo>
                  <a:lnTo>
                    <a:pt x="50" y="119"/>
                  </a:lnTo>
                  <a:lnTo>
                    <a:pt x="61" y="107"/>
                  </a:lnTo>
                  <a:lnTo>
                    <a:pt x="71" y="89"/>
                  </a:lnTo>
                  <a:lnTo>
                    <a:pt x="78" y="55"/>
                  </a:lnTo>
                  <a:lnTo>
                    <a:pt x="88" y="21"/>
                  </a:lnTo>
                  <a:lnTo>
                    <a:pt x="86" y="0"/>
                  </a:lnTo>
                  <a:lnTo>
                    <a:pt x="69" y="49"/>
                  </a:lnTo>
                  <a:lnTo>
                    <a:pt x="54" y="79"/>
                  </a:lnTo>
                  <a:lnTo>
                    <a:pt x="31" y="79"/>
                  </a:lnTo>
                  <a:lnTo>
                    <a:pt x="12" y="77"/>
                  </a:lnTo>
                  <a:lnTo>
                    <a:pt x="16" y="62"/>
                  </a:lnTo>
                  <a:close/>
                </a:path>
              </a:pathLst>
            </a:custGeom>
            <a:solidFill>
              <a:srgbClr val="FF1F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/>
            </a:p>
          </p:txBody>
        </p:sp>
        <p:sp>
          <p:nvSpPr>
            <p:cNvPr id="5140" name="Freeform 20"/>
            <p:cNvSpPr>
              <a:spLocks/>
            </p:cNvSpPr>
            <p:nvPr/>
          </p:nvSpPr>
          <p:spPr bwMode="auto">
            <a:xfrm>
              <a:off x="1177" y="2319"/>
              <a:ext cx="33" cy="46"/>
            </a:xfrm>
            <a:custGeom>
              <a:avLst/>
              <a:gdLst>
                <a:gd name="T0" fmla="*/ 0 w 99"/>
                <a:gd name="T1" fmla="*/ 0 h 138"/>
                <a:gd name="T2" fmla="*/ 0 w 99"/>
                <a:gd name="T3" fmla="*/ 0 h 138"/>
                <a:gd name="T4" fmla="*/ 0 w 99"/>
                <a:gd name="T5" fmla="*/ 0 h 138"/>
                <a:gd name="T6" fmla="*/ 0 w 99"/>
                <a:gd name="T7" fmla="*/ 0 h 138"/>
                <a:gd name="T8" fmla="*/ 0 w 99"/>
                <a:gd name="T9" fmla="*/ 0 h 138"/>
                <a:gd name="T10" fmla="*/ 0 w 99"/>
                <a:gd name="T11" fmla="*/ 0 h 138"/>
                <a:gd name="T12" fmla="*/ 0 w 99"/>
                <a:gd name="T13" fmla="*/ 0 h 138"/>
                <a:gd name="T14" fmla="*/ 0 w 99"/>
                <a:gd name="T15" fmla="*/ 0 h 138"/>
                <a:gd name="T16" fmla="*/ 0 w 99"/>
                <a:gd name="T17" fmla="*/ 0 h 138"/>
                <a:gd name="T18" fmla="*/ 0 w 99"/>
                <a:gd name="T19" fmla="*/ 0 h 138"/>
                <a:gd name="T20" fmla="*/ 0 w 99"/>
                <a:gd name="T21" fmla="*/ 0 h 138"/>
                <a:gd name="T22" fmla="*/ 0 w 99"/>
                <a:gd name="T23" fmla="*/ 0 h 138"/>
                <a:gd name="T24" fmla="*/ 0 w 99"/>
                <a:gd name="T25" fmla="*/ 0 h 138"/>
                <a:gd name="T26" fmla="*/ 0 w 99"/>
                <a:gd name="T27" fmla="*/ 0 h 138"/>
                <a:gd name="T28" fmla="*/ 0 w 99"/>
                <a:gd name="T29" fmla="*/ 0 h 138"/>
                <a:gd name="T30" fmla="*/ 0 w 99"/>
                <a:gd name="T31" fmla="*/ 0 h 138"/>
                <a:gd name="T32" fmla="*/ 0 w 99"/>
                <a:gd name="T33" fmla="*/ 0 h 138"/>
                <a:gd name="T34" fmla="*/ 0 w 99"/>
                <a:gd name="T35" fmla="*/ 0 h 138"/>
                <a:gd name="T36" fmla="*/ 0 w 99"/>
                <a:gd name="T37" fmla="*/ 0 h 138"/>
                <a:gd name="T38" fmla="*/ 0 w 99"/>
                <a:gd name="T39" fmla="*/ 0 h 138"/>
                <a:gd name="T40" fmla="*/ 0 w 99"/>
                <a:gd name="T41" fmla="*/ 0 h 138"/>
                <a:gd name="T42" fmla="*/ 0 w 99"/>
                <a:gd name="T43" fmla="*/ 0 h 138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99"/>
                <a:gd name="T67" fmla="*/ 0 h 138"/>
                <a:gd name="T68" fmla="*/ 99 w 99"/>
                <a:gd name="T69" fmla="*/ 138 h 138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99" h="138">
                  <a:moveTo>
                    <a:pt x="1" y="0"/>
                  </a:moveTo>
                  <a:lnTo>
                    <a:pt x="0" y="14"/>
                  </a:lnTo>
                  <a:lnTo>
                    <a:pt x="13" y="49"/>
                  </a:lnTo>
                  <a:lnTo>
                    <a:pt x="21" y="77"/>
                  </a:lnTo>
                  <a:lnTo>
                    <a:pt x="31" y="105"/>
                  </a:lnTo>
                  <a:lnTo>
                    <a:pt x="41" y="120"/>
                  </a:lnTo>
                  <a:lnTo>
                    <a:pt x="51" y="131"/>
                  </a:lnTo>
                  <a:lnTo>
                    <a:pt x="65" y="135"/>
                  </a:lnTo>
                  <a:lnTo>
                    <a:pt x="80" y="138"/>
                  </a:lnTo>
                  <a:lnTo>
                    <a:pt x="88" y="133"/>
                  </a:lnTo>
                  <a:lnTo>
                    <a:pt x="95" y="130"/>
                  </a:lnTo>
                  <a:lnTo>
                    <a:pt x="99" y="116"/>
                  </a:lnTo>
                  <a:lnTo>
                    <a:pt x="97" y="98"/>
                  </a:lnTo>
                  <a:lnTo>
                    <a:pt x="88" y="76"/>
                  </a:lnTo>
                  <a:lnTo>
                    <a:pt x="82" y="65"/>
                  </a:lnTo>
                  <a:lnTo>
                    <a:pt x="79" y="75"/>
                  </a:lnTo>
                  <a:lnTo>
                    <a:pt x="75" y="80"/>
                  </a:lnTo>
                  <a:lnTo>
                    <a:pt x="63" y="83"/>
                  </a:lnTo>
                  <a:lnTo>
                    <a:pt x="53" y="84"/>
                  </a:lnTo>
                  <a:lnTo>
                    <a:pt x="33" y="81"/>
                  </a:lnTo>
                  <a:lnTo>
                    <a:pt x="13" y="2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1F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/>
            </a:p>
          </p:txBody>
        </p:sp>
        <p:sp>
          <p:nvSpPr>
            <p:cNvPr id="5141" name="Freeform 21"/>
            <p:cNvSpPr>
              <a:spLocks/>
            </p:cNvSpPr>
            <p:nvPr/>
          </p:nvSpPr>
          <p:spPr bwMode="auto">
            <a:xfrm>
              <a:off x="1113" y="1919"/>
              <a:ext cx="127" cy="292"/>
            </a:xfrm>
            <a:custGeom>
              <a:avLst/>
              <a:gdLst>
                <a:gd name="T0" fmla="*/ 0 w 380"/>
                <a:gd name="T1" fmla="*/ 0 h 876"/>
                <a:gd name="T2" fmla="*/ 0 w 380"/>
                <a:gd name="T3" fmla="*/ 0 h 876"/>
                <a:gd name="T4" fmla="*/ 0 w 380"/>
                <a:gd name="T5" fmla="*/ 0 h 876"/>
                <a:gd name="T6" fmla="*/ 0 w 380"/>
                <a:gd name="T7" fmla="*/ 0 h 876"/>
                <a:gd name="T8" fmla="*/ 0 w 380"/>
                <a:gd name="T9" fmla="*/ 0 h 876"/>
                <a:gd name="T10" fmla="*/ 0 w 380"/>
                <a:gd name="T11" fmla="*/ 0 h 876"/>
                <a:gd name="T12" fmla="*/ 0 w 380"/>
                <a:gd name="T13" fmla="*/ 0 h 876"/>
                <a:gd name="T14" fmla="*/ 0 w 380"/>
                <a:gd name="T15" fmla="*/ 0 h 876"/>
                <a:gd name="T16" fmla="*/ 0 w 380"/>
                <a:gd name="T17" fmla="*/ 0 h 876"/>
                <a:gd name="T18" fmla="*/ 0 w 380"/>
                <a:gd name="T19" fmla="*/ 0 h 876"/>
                <a:gd name="T20" fmla="*/ 0 w 380"/>
                <a:gd name="T21" fmla="*/ 0 h 876"/>
                <a:gd name="T22" fmla="*/ 0 w 380"/>
                <a:gd name="T23" fmla="*/ 0 h 876"/>
                <a:gd name="T24" fmla="*/ 0 w 380"/>
                <a:gd name="T25" fmla="*/ 0 h 876"/>
                <a:gd name="T26" fmla="*/ 0 w 380"/>
                <a:gd name="T27" fmla="*/ 0 h 876"/>
                <a:gd name="T28" fmla="*/ 0 w 380"/>
                <a:gd name="T29" fmla="*/ 0 h 876"/>
                <a:gd name="T30" fmla="*/ 0 w 380"/>
                <a:gd name="T31" fmla="*/ 0 h 876"/>
                <a:gd name="T32" fmla="*/ 0 w 380"/>
                <a:gd name="T33" fmla="*/ 0 h 876"/>
                <a:gd name="T34" fmla="*/ 0 w 380"/>
                <a:gd name="T35" fmla="*/ 0 h 876"/>
                <a:gd name="T36" fmla="*/ 0 w 380"/>
                <a:gd name="T37" fmla="*/ 0 h 876"/>
                <a:gd name="T38" fmla="*/ 0 w 380"/>
                <a:gd name="T39" fmla="*/ 0 h 876"/>
                <a:gd name="T40" fmla="*/ 0 w 380"/>
                <a:gd name="T41" fmla="*/ 0 h 876"/>
                <a:gd name="T42" fmla="*/ 0 w 380"/>
                <a:gd name="T43" fmla="*/ 0 h 876"/>
                <a:gd name="T44" fmla="*/ 0 w 380"/>
                <a:gd name="T45" fmla="*/ 0 h 876"/>
                <a:gd name="T46" fmla="*/ 0 w 380"/>
                <a:gd name="T47" fmla="*/ 0 h 876"/>
                <a:gd name="T48" fmla="*/ 0 w 380"/>
                <a:gd name="T49" fmla="*/ 0 h 876"/>
                <a:gd name="T50" fmla="*/ 0 w 380"/>
                <a:gd name="T51" fmla="*/ 0 h 876"/>
                <a:gd name="T52" fmla="*/ 0 w 380"/>
                <a:gd name="T53" fmla="*/ 0 h 876"/>
                <a:gd name="T54" fmla="*/ 0 w 380"/>
                <a:gd name="T55" fmla="*/ 0 h 876"/>
                <a:gd name="T56" fmla="*/ 0 w 380"/>
                <a:gd name="T57" fmla="*/ 0 h 876"/>
                <a:gd name="T58" fmla="*/ 0 w 380"/>
                <a:gd name="T59" fmla="*/ 0 h 876"/>
                <a:gd name="T60" fmla="*/ 0 w 380"/>
                <a:gd name="T61" fmla="*/ 0 h 876"/>
                <a:gd name="T62" fmla="*/ 0 w 380"/>
                <a:gd name="T63" fmla="*/ 0 h 87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380"/>
                <a:gd name="T97" fmla="*/ 0 h 876"/>
                <a:gd name="T98" fmla="*/ 380 w 380"/>
                <a:gd name="T99" fmla="*/ 876 h 87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380" h="876">
                  <a:moveTo>
                    <a:pt x="151" y="0"/>
                  </a:moveTo>
                  <a:lnTo>
                    <a:pt x="60" y="45"/>
                  </a:lnTo>
                  <a:lnTo>
                    <a:pt x="49" y="60"/>
                  </a:lnTo>
                  <a:lnTo>
                    <a:pt x="0" y="276"/>
                  </a:lnTo>
                  <a:lnTo>
                    <a:pt x="73" y="285"/>
                  </a:lnTo>
                  <a:lnTo>
                    <a:pt x="83" y="231"/>
                  </a:lnTo>
                  <a:lnTo>
                    <a:pt x="110" y="345"/>
                  </a:lnTo>
                  <a:lnTo>
                    <a:pt x="64" y="492"/>
                  </a:lnTo>
                  <a:lnTo>
                    <a:pt x="64" y="599"/>
                  </a:lnTo>
                  <a:lnTo>
                    <a:pt x="73" y="674"/>
                  </a:lnTo>
                  <a:lnTo>
                    <a:pt x="97" y="782"/>
                  </a:lnTo>
                  <a:lnTo>
                    <a:pt x="118" y="864"/>
                  </a:lnTo>
                  <a:lnTo>
                    <a:pt x="188" y="876"/>
                  </a:lnTo>
                  <a:lnTo>
                    <a:pt x="196" y="863"/>
                  </a:lnTo>
                  <a:lnTo>
                    <a:pt x="262" y="860"/>
                  </a:lnTo>
                  <a:lnTo>
                    <a:pt x="285" y="758"/>
                  </a:lnTo>
                  <a:lnTo>
                    <a:pt x="306" y="624"/>
                  </a:lnTo>
                  <a:lnTo>
                    <a:pt x="323" y="487"/>
                  </a:lnTo>
                  <a:lnTo>
                    <a:pt x="280" y="333"/>
                  </a:lnTo>
                  <a:lnTo>
                    <a:pt x="296" y="246"/>
                  </a:lnTo>
                  <a:lnTo>
                    <a:pt x="306" y="278"/>
                  </a:lnTo>
                  <a:lnTo>
                    <a:pt x="380" y="260"/>
                  </a:lnTo>
                  <a:lnTo>
                    <a:pt x="324" y="58"/>
                  </a:lnTo>
                  <a:lnTo>
                    <a:pt x="227" y="0"/>
                  </a:lnTo>
                  <a:lnTo>
                    <a:pt x="225" y="7"/>
                  </a:lnTo>
                  <a:lnTo>
                    <a:pt x="212" y="15"/>
                  </a:lnTo>
                  <a:lnTo>
                    <a:pt x="202" y="17"/>
                  </a:lnTo>
                  <a:lnTo>
                    <a:pt x="192" y="17"/>
                  </a:lnTo>
                  <a:lnTo>
                    <a:pt x="179" y="16"/>
                  </a:lnTo>
                  <a:lnTo>
                    <a:pt x="168" y="13"/>
                  </a:lnTo>
                  <a:lnTo>
                    <a:pt x="156" y="7"/>
                  </a:lnTo>
                  <a:lnTo>
                    <a:pt x="151" y="0"/>
                  </a:lnTo>
                  <a:close/>
                </a:path>
              </a:pathLst>
            </a:custGeom>
            <a:solidFill>
              <a:srgbClr val="FF1F3F"/>
            </a:solidFill>
            <a:ln w="4763">
              <a:solidFill>
                <a:srgbClr val="FF1F3F"/>
              </a:solidFill>
              <a:round/>
              <a:headEnd/>
              <a:tailEnd/>
            </a:ln>
          </p:spPr>
          <p:txBody>
            <a:bodyPr/>
            <a:lstStyle/>
            <a:p>
              <a:endParaRPr lang="es-PE"/>
            </a:p>
          </p:txBody>
        </p:sp>
        <p:sp>
          <p:nvSpPr>
            <p:cNvPr id="5142" name="Freeform 22"/>
            <p:cNvSpPr>
              <a:spLocks/>
            </p:cNvSpPr>
            <p:nvPr/>
          </p:nvSpPr>
          <p:spPr bwMode="auto">
            <a:xfrm>
              <a:off x="1226" y="1831"/>
              <a:ext cx="70" cy="103"/>
            </a:xfrm>
            <a:custGeom>
              <a:avLst/>
              <a:gdLst>
                <a:gd name="T0" fmla="*/ 0 w 210"/>
                <a:gd name="T1" fmla="*/ 0 h 311"/>
                <a:gd name="T2" fmla="*/ 0 w 210"/>
                <a:gd name="T3" fmla="*/ 0 h 311"/>
                <a:gd name="T4" fmla="*/ 0 w 210"/>
                <a:gd name="T5" fmla="*/ 0 h 311"/>
                <a:gd name="T6" fmla="*/ 0 w 210"/>
                <a:gd name="T7" fmla="*/ 0 h 311"/>
                <a:gd name="T8" fmla="*/ 0 w 210"/>
                <a:gd name="T9" fmla="*/ 0 h 311"/>
                <a:gd name="T10" fmla="*/ 0 w 210"/>
                <a:gd name="T11" fmla="*/ 0 h 311"/>
                <a:gd name="T12" fmla="*/ 0 w 210"/>
                <a:gd name="T13" fmla="*/ 0 h 311"/>
                <a:gd name="T14" fmla="*/ 0 w 210"/>
                <a:gd name="T15" fmla="*/ 0 h 311"/>
                <a:gd name="T16" fmla="*/ 0 w 210"/>
                <a:gd name="T17" fmla="*/ 0 h 311"/>
                <a:gd name="T18" fmla="*/ 0 w 210"/>
                <a:gd name="T19" fmla="*/ 0 h 311"/>
                <a:gd name="T20" fmla="*/ 0 w 210"/>
                <a:gd name="T21" fmla="*/ 0 h 311"/>
                <a:gd name="T22" fmla="*/ 0 w 210"/>
                <a:gd name="T23" fmla="*/ 0 h 311"/>
                <a:gd name="T24" fmla="*/ 0 w 210"/>
                <a:gd name="T25" fmla="*/ 0 h 311"/>
                <a:gd name="T26" fmla="*/ 0 w 210"/>
                <a:gd name="T27" fmla="*/ 0 h 311"/>
                <a:gd name="T28" fmla="*/ 0 w 210"/>
                <a:gd name="T29" fmla="*/ 0 h 311"/>
                <a:gd name="T30" fmla="*/ 0 w 210"/>
                <a:gd name="T31" fmla="*/ 0 h 311"/>
                <a:gd name="T32" fmla="*/ 0 w 210"/>
                <a:gd name="T33" fmla="*/ 0 h 311"/>
                <a:gd name="T34" fmla="*/ 0 w 210"/>
                <a:gd name="T35" fmla="*/ 0 h 311"/>
                <a:gd name="T36" fmla="*/ 0 w 210"/>
                <a:gd name="T37" fmla="*/ 0 h 311"/>
                <a:gd name="T38" fmla="*/ 0 w 210"/>
                <a:gd name="T39" fmla="*/ 0 h 311"/>
                <a:gd name="T40" fmla="*/ 0 w 210"/>
                <a:gd name="T41" fmla="*/ 0 h 311"/>
                <a:gd name="T42" fmla="*/ 0 w 210"/>
                <a:gd name="T43" fmla="*/ 0 h 311"/>
                <a:gd name="T44" fmla="*/ 0 w 210"/>
                <a:gd name="T45" fmla="*/ 0 h 311"/>
                <a:gd name="T46" fmla="*/ 0 w 210"/>
                <a:gd name="T47" fmla="*/ 0 h 311"/>
                <a:gd name="T48" fmla="*/ 0 w 210"/>
                <a:gd name="T49" fmla="*/ 0 h 311"/>
                <a:gd name="T50" fmla="*/ 0 w 210"/>
                <a:gd name="T51" fmla="*/ 0 h 311"/>
                <a:gd name="T52" fmla="*/ 0 w 210"/>
                <a:gd name="T53" fmla="*/ 0 h 311"/>
                <a:gd name="T54" fmla="*/ 0 w 210"/>
                <a:gd name="T55" fmla="*/ 0 h 311"/>
                <a:gd name="T56" fmla="*/ 0 w 210"/>
                <a:gd name="T57" fmla="*/ 0 h 311"/>
                <a:gd name="T58" fmla="*/ 0 w 210"/>
                <a:gd name="T59" fmla="*/ 0 h 311"/>
                <a:gd name="T60" fmla="*/ 0 w 210"/>
                <a:gd name="T61" fmla="*/ 0 h 311"/>
                <a:gd name="T62" fmla="*/ 0 w 210"/>
                <a:gd name="T63" fmla="*/ 0 h 311"/>
                <a:gd name="T64" fmla="*/ 0 w 210"/>
                <a:gd name="T65" fmla="*/ 0 h 311"/>
                <a:gd name="T66" fmla="*/ 0 w 210"/>
                <a:gd name="T67" fmla="*/ 0 h 311"/>
                <a:gd name="T68" fmla="*/ 0 w 210"/>
                <a:gd name="T69" fmla="*/ 0 h 311"/>
                <a:gd name="T70" fmla="*/ 0 w 210"/>
                <a:gd name="T71" fmla="*/ 0 h 311"/>
                <a:gd name="T72" fmla="*/ 0 w 210"/>
                <a:gd name="T73" fmla="*/ 0 h 311"/>
                <a:gd name="T74" fmla="*/ 0 w 210"/>
                <a:gd name="T75" fmla="*/ 0 h 311"/>
                <a:gd name="T76" fmla="*/ 0 w 210"/>
                <a:gd name="T77" fmla="*/ 0 h 311"/>
                <a:gd name="T78" fmla="*/ 0 w 210"/>
                <a:gd name="T79" fmla="*/ 0 h 311"/>
                <a:gd name="T80" fmla="*/ 0 w 210"/>
                <a:gd name="T81" fmla="*/ 0 h 311"/>
                <a:gd name="T82" fmla="*/ 0 w 210"/>
                <a:gd name="T83" fmla="*/ 0 h 311"/>
                <a:gd name="T84" fmla="*/ 0 w 210"/>
                <a:gd name="T85" fmla="*/ 0 h 311"/>
                <a:gd name="T86" fmla="*/ 0 w 210"/>
                <a:gd name="T87" fmla="*/ 0 h 311"/>
                <a:gd name="T88" fmla="*/ 0 w 210"/>
                <a:gd name="T89" fmla="*/ 0 h 311"/>
                <a:gd name="T90" fmla="*/ 0 w 210"/>
                <a:gd name="T91" fmla="*/ 0 h 311"/>
                <a:gd name="T92" fmla="*/ 0 w 210"/>
                <a:gd name="T93" fmla="*/ 0 h 311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w 210"/>
                <a:gd name="T142" fmla="*/ 0 h 311"/>
                <a:gd name="T143" fmla="*/ 210 w 210"/>
                <a:gd name="T144" fmla="*/ 311 h 311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T141" t="T142" r="T143" b="T144"/>
              <a:pathLst>
                <a:path w="210" h="311">
                  <a:moveTo>
                    <a:pt x="79" y="5"/>
                  </a:moveTo>
                  <a:lnTo>
                    <a:pt x="58" y="15"/>
                  </a:lnTo>
                  <a:lnTo>
                    <a:pt x="41" y="28"/>
                  </a:lnTo>
                  <a:lnTo>
                    <a:pt x="31" y="44"/>
                  </a:lnTo>
                  <a:lnTo>
                    <a:pt x="20" y="76"/>
                  </a:lnTo>
                  <a:lnTo>
                    <a:pt x="7" y="122"/>
                  </a:lnTo>
                  <a:lnTo>
                    <a:pt x="0" y="163"/>
                  </a:lnTo>
                  <a:lnTo>
                    <a:pt x="1" y="181"/>
                  </a:lnTo>
                  <a:lnTo>
                    <a:pt x="5" y="198"/>
                  </a:lnTo>
                  <a:lnTo>
                    <a:pt x="7" y="223"/>
                  </a:lnTo>
                  <a:lnTo>
                    <a:pt x="24" y="311"/>
                  </a:lnTo>
                  <a:lnTo>
                    <a:pt x="34" y="293"/>
                  </a:lnTo>
                  <a:lnTo>
                    <a:pt x="50" y="291"/>
                  </a:lnTo>
                  <a:lnTo>
                    <a:pt x="61" y="286"/>
                  </a:lnTo>
                  <a:lnTo>
                    <a:pt x="76" y="275"/>
                  </a:lnTo>
                  <a:lnTo>
                    <a:pt x="71" y="229"/>
                  </a:lnTo>
                  <a:lnTo>
                    <a:pt x="71" y="214"/>
                  </a:lnTo>
                  <a:lnTo>
                    <a:pt x="56" y="182"/>
                  </a:lnTo>
                  <a:lnTo>
                    <a:pt x="53" y="132"/>
                  </a:lnTo>
                  <a:lnTo>
                    <a:pt x="56" y="88"/>
                  </a:lnTo>
                  <a:lnTo>
                    <a:pt x="85" y="59"/>
                  </a:lnTo>
                  <a:lnTo>
                    <a:pt x="135" y="55"/>
                  </a:lnTo>
                  <a:lnTo>
                    <a:pt x="159" y="83"/>
                  </a:lnTo>
                  <a:lnTo>
                    <a:pt x="157" y="177"/>
                  </a:lnTo>
                  <a:lnTo>
                    <a:pt x="135" y="215"/>
                  </a:lnTo>
                  <a:lnTo>
                    <a:pt x="132" y="275"/>
                  </a:lnTo>
                  <a:lnTo>
                    <a:pt x="143" y="266"/>
                  </a:lnTo>
                  <a:lnTo>
                    <a:pt x="153" y="276"/>
                  </a:lnTo>
                  <a:lnTo>
                    <a:pt x="166" y="283"/>
                  </a:lnTo>
                  <a:lnTo>
                    <a:pt x="174" y="289"/>
                  </a:lnTo>
                  <a:lnTo>
                    <a:pt x="188" y="297"/>
                  </a:lnTo>
                  <a:lnTo>
                    <a:pt x="200" y="233"/>
                  </a:lnTo>
                  <a:lnTo>
                    <a:pt x="205" y="194"/>
                  </a:lnTo>
                  <a:lnTo>
                    <a:pt x="208" y="169"/>
                  </a:lnTo>
                  <a:lnTo>
                    <a:pt x="210" y="152"/>
                  </a:lnTo>
                  <a:lnTo>
                    <a:pt x="208" y="132"/>
                  </a:lnTo>
                  <a:lnTo>
                    <a:pt x="205" y="117"/>
                  </a:lnTo>
                  <a:lnTo>
                    <a:pt x="200" y="101"/>
                  </a:lnTo>
                  <a:lnTo>
                    <a:pt x="196" y="86"/>
                  </a:lnTo>
                  <a:lnTo>
                    <a:pt x="196" y="75"/>
                  </a:lnTo>
                  <a:lnTo>
                    <a:pt x="192" y="58"/>
                  </a:lnTo>
                  <a:lnTo>
                    <a:pt x="184" y="39"/>
                  </a:lnTo>
                  <a:lnTo>
                    <a:pt x="171" y="19"/>
                  </a:lnTo>
                  <a:lnTo>
                    <a:pt x="151" y="7"/>
                  </a:lnTo>
                  <a:lnTo>
                    <a:pt x="129" y="1"/>
                  </a:lnTo>
                  <a:lnTo>
                    <a:pt x="108" y="0"/>
                  </a:lnTo>
                  <a:lnTo>
                    <a:pt x="79" y="5"/>
                  </a:lnTo>
                  <a:close/>
                </a:path>
              </a:pathLst>
            </a:custGeom>
            <a:solidFill>
              <a:srgbClr val="BF3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/>
            </a:p>
          </p:txBody>
        </p:sp>
        <p:sp>
          <p:nvSpPr>
            <p:cNvPr id="5143" name="Freeform 23"/>
            <p:cNvSpPr>
              <a:spLocks/>
            </p:cNvSpPr>
            <p:nvPr/>
          </p:nvSpPr>
          <p:spPr bwMode="auto">
            <a:xfrm>
              <a:off x="1233" y="1847"/>
              <a:ext cx="58" cy="119"/>
            </a:xfrm>
            <a:custGeom>
              <a:avLst/>
              <a:gdLst>
                <a:gd name="T0" fmla="*/ 0 w 173"/>
                <a:gd name="T1" fmla="*/ 0 h 356"/>
                <a:gd name="T2" fmla="*/ 0 w 173"/>
                <a:gd name="T3" fmla="*/ 0 h 356"/>
                <a:gd name="T4" fmla="*/ 0 w 173"/>
                <a:gd name="T5" fmla="*/ 0 h 356"/>
                <a:gd name="T6" fmla="*/ 0 w 173"/>
                <a:gd name="T7" fmla="*/ 0 h 356"/>
                <a:gd name="T8" fmla="*/ 0 w 173"/>
                <a:gd name="T9" fmla="*/ 0 h 356"/>
                <a:gd name="T10" fmla="*/ 0 w 173"/>
                <a:gd name="T11" fmla="*/ 0 h 356"/>
                <a:gd name="T12" fmla="*/ 0 w 173"/>
                <a:gd name="T13" fmla="*/ 0 h 356"/>
                <a:gd name="T14" fmla="*/ 0 w 173"/>
                <a:gd name="T15" fmla="*/ 0 h 356"/>
                <a:gd name="T16" fmla="*/ 0 w 173"/>
                <a:gd name="T17" fmla="*/ 0 h 356"/>
                <a:gd name="T18" fmla="*/ 0 w 173"/>
                <a:gd name="T19" fmla="*/ 0 h 356"/>
                <a:gd name="T20" fmla="*/ 0 w 173"/>
                <a:gd name="T21" fmla="*/ 0 h 356"/>
                <a:gd name="T22" fmla="*/ 0 w 173"/>
                <a:gd name="T23" fmla="*/ 0 h 356"/>
                <a:gd name="T24" fmla="*/ 0 w 173"/>
                <a:gd name="T25" fmla="*/ 0 h 356"/>
                <a:gd name="T26" fmla="*/ 0 w 173"/>
                <a:gd name="T27" fmla="*/ 0 h 356"/>
                <a:gd name="T28" fmla="*/ 0 w 173"/>
                <a:gd name="T29" fmla="*/ 0 h 356"/>
                <a:gd name="T30" fmla="*/ 0 w 173"/>
                <a:gd name="T31" fmla="*/ 0 h 356"/>
                <a:gd name="T32" fmla="*/ 0 w 173"/>
                <a:gd name="T33" fmla="*/ 0 h 356"/>
                <a:gd name="T34" fmla="*/ 0 w 173"/>
                <a:gd name="T35" fmla="*/ 0 h 356"/>
                <a:gd name="T36" fmla="*/ 0 w 173"/>
                <a:gd name="T37" fmla="*/ 0 h 356"/>
                <a:gd name="T38" fmla="*/ 0 w 173"/>
                <a:gd name="T39" fmla="*/ 0 h 356"/>
                <a:gd name="T40" fmla="*/ 0 w 173"/>
                <a:gd name="T41" fmla="*/ 0 h 356"/>
                <a:gd name="T42" fmla="*/ 0 w 173"/>
                <a:gd name="T43" fmla="*/ 0 h 356"/>
                <a:gd name="T44" fmla="*/ 0 w 173"/>
                <a:gd name="T45" fmla="*/ 0 h 356"/>
                <a:gd name="T46" fmla="*/ 0 w 173"/>
                <a:gd name="T47" fmla="*/ 0 h 356"/>
                <a:gd name="T48" fmla="*/ 0 w 173"/>
                <a:gd name="T49" fmla="*/ 0 h 356"/>
                <a:gd name="T50" fmla="*/ 0 w 173"/>
                <a:gd name="T51" fmla="*/ 0 h 35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173"/>
                <a:gd name="T79" fmla="*/ 0 h 356"/>
                <a:gd name="T80" fmla="*/ 173 w 173"/>
                <a:gd name="T81" fmla="*/ 356 h 35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173" h="356">
                  <a:moveTo>
                    <a:pt x="63" y="4"/>
                  </a:moveTo>
                  <a:lnTo>
                    <a:pt x="49" y="11"/>
                  </a:lnTo>
                  <a:lnTo>
                    <a:pt x="38" y="24"/>
                  </a:lnTo>
                  <a:lnTo>
                    <a:pt x="32" y="39"/>
                  </a:lnTo>
                  <a:lnTo>
                    <a:pt x="29" y="56"/>
                  </a:lnTo>
                  <a:lnTo>
                    <a:pt x="27" y="82"/>
                  </a:lnTo>
                  <a:lnTo>
                    <a:pt x="32" y="127"/>
                  </a:lnTo>
                  <a:lnTo>
                    <a:pt x="37" y="143"/>
                  </a:lnTo>
                  <a:lnTo>
                    <a:pt x="49" y="166"/>
                  </a:lnTo>
                  <a:lnTo>
                    <a:pt x="49" y="220"/>
                  </a:lnTo>
                  <a:lnTo>
                    <a:pt x="0" y="250"/>
                  </a:lnTo>
                  <a:lnTo>
                    <a:pt x="90" y="356"/>
                  </a:lnTo>
                  <a:lnTo>
                    <a:pt x="173" y="243"/>
                  </a:lnTo>
                  <a:lnTo>
                    <a:pt x="113" y="209"/>
                  </a:lnTo>
                  <a:lnTo>
                    <a:pt x="113" y="167"/>
                  </a:lnTo>
                  <a:lnTo>
                    <a:pt x="131" y="142"/>
                  </a:lnTo>
                  <a:lnTo>
                    <a:pt x="136" y="128"/>
                  </a:lnTo>
                  <a:lnTo>
                    <a:pt x="140" y="85"/>
                  </a:lnTo>
                  <a:lnTo>
                    <a:pt x="141" y="60"/>
                  </a:lnTo>
                  <a:lnTo>
                    <a:pt x="141" y="43"/>
                  </a:lnTo>
                  <a:lnTo>
                    <a:pt x="135" y="27"/>
                  </a:lnTo>
                  <a:lnTo>
                    <a:pt x="126" y="14"/>
                  </a:lnTo>
                  <a:lnTo>
                    <a:pt x="113" y="6"/>
                  </a:lnTo>
                  <a:lnTo>
                    <a:pt x="97" y="0"/>
                  </a:lnTo>
                  <a:lnTo>
                    <a:pt x="80" y="0"/>
                  </a:lnTo>
                  <a:lnTo>
                    <a:pt x="63" y="4"/>
                  </a:lnTo>
                  <a:close/>
                </a:path>
              </a:pathLst>
            </a:custGeom>
            <a:solidFill>
              <a:srgbClr val="FF7F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/>
            </a:p>
          </p:txBody>
        </p:sp>
        <p:sp>
          <p:nvSpPr>
            <p:cNvPr id="5144" name="Freeform 24"/>
            <p:cNvSpPr>
              <a:spLocks/>
            </p:cNvSpPr>
            <p:nvPr/>
          </p:nvSpPr>
          <p:spPr bwMode="auto">
            <a:xfrm>
              <a:off x="1219" y="2158"/>
              <a:ext cx="78" cy="208"/>
            </a:xfrm>
            <a:custGeom>
              <a:avLst/>
              <a:gdLst>
                <a:gd name="T0" fmla="*/ 0 w 233"/>
                <a:gd name="T1" fmla="*/ 0 h 623"/>
                <a:gd name="T2" fmla="*/ 0 w 233"/>
                <a:gd name="T3" fmla="*/ 0 h 623"/>
                <a:gd name="T4" fmla="*/ 0 w 233"/>
                <a:gd name="T5" fmla="*/ 0 h 623"/>
                <a:gd name="T6" fmla="*/ 0 w 233"/>
                <a:gd name="T7" fmla="*/ 0 h 623"/>
                <a:gd name="T8" fmla="*/ 0 w 233"/>
                <a:gd name="T9" fmla="*/ 0 h 623"/>
                <a:gd name="T10" fmla="*/ 0 w 233"/>
                <a:gd name="T11" fmla="*/ 0 h 623"/>
                <a:gd name="T12" fmla="*/ 0 w 233"/>
                <a:gd name="T13" fmla="*/ 0 h 623"/>
                <a:gd name="T14" fmla="*/ 0 w 233"/>
                <a:gd name="T15" fmla="*/ 0 h 623"/>
                <a:gd name="T16" fmla="*/ 0 w 233"/>
                <a:gd name="T17" fmla="*/ 0 h 623"/>
                <a:gd name="T18" fmla="*/ 0 w 233"/>
                <a:gd name="T19" fmla="*/ 0 h 623"/>
                <a:gd name="T20" fmla="*/ 0 w 233"/>
                <a:gd name="T21" fmla="*/ 0 h 623"/>
                <a:gd name="T22" fmla="*/ 0 w 233"/>
                <a:gd name="T23" fmla="*/ 0 h 623"/>
                <a:gd name="T24" fmla="*/ 0 w 233"/>
                <a:gd name="T25" fmla="*/ 0 h 623"/>
                <a:gd name="T26" fmla="*/ 0 w 233"/>
                <a:gd name="T27" fmla="*/ 0 h 623"/>
                <a:gd name="T28" fmla="*/ 0 w 233"/>
                <a:gd name="T29" fmla="*/ 0 h 623"/>
                <a:gd name="T30" fmla="*/ 0 w 233"/>
                <a:gd name="T31" fmla="*/ 0 h 623"/>
                <a:gd name="T32" fmla="*/ 0 w 233"/>
                <a:gd name="T33" fmla="*/ 0 h 623"/>
                <a:gd name="T34" fmla="*/ 0 w 233"/>
                <a:gd name="T35" fmla="*/ 0 h 623"/>
                <a:gd name="T36" fmla="*/ 0 w 233"/>
                <a:gd name="T37" fmla="*/ 0 h 623"/>
                <a:gd name="T38" fmla="*/ 0 w 233"/>
                <a:gd name="T39" fmla="*/ 0 h 623"/>
                <a:gd name="T40" fmla="*/ 0 w 233"/>
                <a:gd name="T41" fmla="*/ 0 h 623"/>
                <a:gd name="T42" fmla="*/ 0 w 233"/>
                <a:gd name="T43" fmla="*/ 0 h 623"/>
                <a:gd name="T44" fmla="*/ 0 w 233"/>
                <a:gd name="T45" fmla="*/ 0 h 623"/>
                <a:gd name="T46" fmla="*/ 0 w 233"/>
                <a:gd name="T47" fmla="*/ 0 h 623"/>
                <a:gd name="T48" fmla="*/ 0 w 233"/>
                <a:gd name="T49" fmla="*/ 0 h 623"/>
                <a:gd name="T50" fmla="*/ 0 w 233"/>
                <a:gd name="T51" fmla="*/ 0 h 623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233"/>
                <a:gd name="T79" fmla="*/ 0 h 623"/>
                <a:gd name="T80" fmla="*/ 233 w 233"/>
                <a:gd name="T81" fmla="*/ 623 h 623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233" h="623">
                  <a:moveTo>
                    <a:pt x="42" y="14"/>
                  </a:moveTo>
                  <a:lnTo>
                    <a:pt x="45" y="192"/>
                  </a:lnTo>
                  <a:lnTo>
                    <a:pt x="43" y="344"/>
                  </a:lnTo>
                  <a:lnTo>
                    <a:pt x="54" y="490"/>
                  </a:lnTo>
                  <a:lnTo>
                    <a:pt x="27" y="554"/>
                  </a:lnTo>
                  <a:lnTo>
                    <a:pt x="6" y="596"/>
                  </a:lnTo>
                  <a:lnTo>
                    <a:pt x="0" y="608"/>
                  </a:lnTo>
                  <a:lnTo>
                    <a:pt x="10" y="623"/>
                  </a:lnTo>
                  <a:lnTo>
                    <a:pt x="51" y="621"/>
                  </a:lnTo>
                  <a:lnTo>
                    <a:pt x="87" y="538"/>
                  </a:lnTo>
                  <a:lnTo>
                    <a:pt x="90" y="486"/>
                  </a:lnTo>
                  <a:lnTo>
                    <a:pt x="118" y="313"/>
                  </a:lnTo>
                  <a:lnTo>
                    <a:pt x="121" y="273"/>
                  </a:lnTo>
                  <a:lnTo>
                    <a:pt x="120" y="354"/>
                  </a:lnTo>
                  <a:lnTo>
                    <a:pt x="133" y="469"/>
                  </a:lnTo>
                  <a:lnTo>
                    <a:pt x="129" y="522"/>
                  </a:lnTo>
                  <a:lnTo>
                    <a:pt x="148" y="576"/>
                  </a:lnTo>
                  <a:lnTo>
                    <a:pt x="173" y="614"/>
                  </a:lnTo>
                  <a:lnTo>
                    <a:pt x="210" y="616"/>
                  </a:lnTo>
                  <a:lnTo>
                    <a:pt x="222" y="603"/>
                  </a:lnTo>
                  <a:lnTo>
                    <a:pt x="182" y="520"/>
                  </a:lnTo>
                  <a:lnTo>
                    <a:pt x="178" y="481"/>
                  </a:lnTo>
                  <a:lnTo>
                    <a:pt x="185" y="398"/>
                  </a:lnTo>
                  <a:lnTo>
                    <a:pt x="200" y="262"/>
                  </a:lnTo>
                  <a:lnTo>
                    <a:pt x="233" y="0"/>
                  </a:lnTo>
                  <a:lnTo>
                    <a:pt x="42" y="14"/>
                  </a:lnTo>
                  <a:close/>
                </a:path>
              </a:pathLst>
            </a:custGeom>
            <a:solidFill>
              <a:srgbClr val="FF7F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/>
            </a:p>
          </p:txBody>
        </p:sp>
        <p:sp>
          <p:nvSpPr>
            <p:cNvPr id="5145" name="Freeform 25"/>
            <p:cNvSpPr>
              <a:spLocks/>
            </p:cNvSpPr>
            <p:nvPr/>
          </p:nvSpPr>
          <p:spPr bwMode="auto">
            <a:xfrm>
              <a:off x="1309" y="2101"/>
              <a:ext cx="19" cy="26"/>
            </a:xfrm>
            <a:custGeom>
              <a:avLst/>
              <a:gdLst>
                <a:gd name="T0" fmla="*/ 0 w 55"/>
                <a:gd name="T1" fmla="*/ 0 h 78"/>
                <a:gd name="T2" fmla="*/ 0 w 55"/>
                <a:gd name="T3" fmla="*/ 0 h 78"/>
                <a:gd name="T4" fmla="*/ 0 w 55"/>
                <a:gd name="T5" fmla="*/ 0 h 78"/>
                <a:gd name="T6" fmla="*/ 0 w 55"/>
                <a:gd name="T7" fmla="*/ 0 h 78"/>
                <a:gd name="T8" fmla="*/ 0 w 55"/>
                <a:gd name="T9" fmla="*/ 0 h 7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5"/>
                <a:gd name="T16" fmla="*/ 0 h 78"/>
                <a:gd name="T17" fmla="*/ 55 w 55"/>
                <a:gd name="T18" fmla="*/ 78 h 7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5" h="78">
                  <a:moveTo>
                    <a:pt x="55" y="0"/>
                  </a:moveTo>
                  <a:lnTo>
                    <a:pt x="55" y="40"/>
                  </a:lnTo>
                  <a:lnTo>
                    <a:pt x="0" y="78"/>
                  </a:lnTo>
                  <a:lnTo>
                    <a:pt x="25" y="5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rgbClr val="FF7F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/>
            </a:p>
          </p:txBody>
        </p:sp>
        <p:sp>
          <p:nvSpPr>
            <p:cNvPr id="5146" name="Freeform 26"/>
            <p:cNvSpPr>
              <a:spLocks/>
            </p:cNvSpPr>
            <p:nvPr/>
          </p:nvSpPr>
          <p:spPr bwMode="auto">
            <a:xfrm>
              <a:off x="1259" y="2160"/>
              <a:ext cx="7" cy="92"/>
            </a:xfrm>
            <a:custGeom>
              <a:avLst/>
              <a:gdLst>
                <a:gd name="T0" fmla="*/ 0 w 20"/>
                <a:gd name="T1" fmla="*/ 0 h 275"/>
                <a:gd name="T2" fmla="*/ 0 w 20"/>
                <a:gd name="T3" fmla="*/ 0 h 275"/>
                <a:gd name="T4" fmla="*/ 0 w 20"/>
                <a:gd name="T5" fmla="*/ 0 h 275"/>
                <a:gd name="T6" fmla="*/ 0 w 20"/>
                <a:gd name="T7" fmla="*/ 0 h 275"/>
                <a:gd name="T8" fmla="*/ 0 w 20"/>
                <a:gd name="T9" fmla="*/ 0 h 275"/>
                <a:gd name="T10" fmla="*/ 0 w 20"/>
                <a:gd name="T11" fmla="*/ 0 h 275"/>
                <a:gd name="T12" fmla="*/ 0 w 20"/>
                <a:gd name="T13" fmla="*/ 0 h 27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0"/>
                <a:gd name="T22" fmla="*/ 0 h 275"/>
                <a:gd name="T23" fmla="*/ 20 w 20"/>
                <a:gd name="T24" fmla="*/ 275 h 275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0" h="275">
                  <a:moveTo>
                    <a:pt x="20" y="0"/>
                  </a:moveTo>
                  <a:lnTo>
                    <a:pt x="20" y="91"/>
                  </a:lnTo>
                  <a:lnTo>
                    <a:pt x="16" y="146"/>
                  </a:lnTo>
                  <a:lnTo>
                    <a:pt x="11" y="205"/>
                  </a:lnTo>
                  <a:lnTo>
                    <a:pt x="0" y="261"/>
                  </a:lnTo>
                  <a:lnTo>
                    <a:pt x="3" y="275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rgbClr val="FF5F1F"/>
            </a:solidFill>
            <a:ln w="4763">
              <a:solidFill>
                <a:srgbClr val="FF5F1F"/>
              </a:solidFill>
              <a:round/>
              <a:headEnd/>
              <a:tailEnd/>
            </a:ln>
          </p:spPr>
          <p:txBody>
            <a:bodyPr/>
            <a:lstStyle/>
            <a:p>
              <a:endParaRPr lang="es-PE"/>
            </a:p>
          </p:txBody>
        </p:sp>
        <p:sp>
          <p:nvSpPr>
            <p:cNvPr id="5147" name="Freeform 27"/>
            <p:cNvSpPr>
              <a:spLocks/>
            </p:cNvSpPr>
            <p:nvPr/>
          </p:nvSpPr>
          <p:spPr bwMode="auto">
            <a:xfrm>
              <a:off x="1260" y="2332"/>
              <a:ext cx="38" cy="55"/>
            </a:xfrm>
            <a:custGeom>
              <a:avLst/>
              <a:gdLst>
                <a:gd name="T0" fmla="*/ 0 w 113"/>
                <a:gd name="T1" fmla="*/ 0 h 165"/>
                <a:gd name="T2" fmla="*/ 0 w 113"/>
                <a:gd name="T3" fmla="*/ 0 h 165"/>
                <a:gd name="T4" fmla="*/ 0 w 113"/>
                <a:gd name="T5" fmla="*/ 0 h 165"/>
                <a:gd name="T6" fmla="*/ 0 w 113"/>
                <a:gd name="T7" fmla="*/ 0 h 165"/>
                <a:gd name="T8" fmla="*/ 0 w 113"/>
                <a:gd name="T9" fmla="*/ 0 h 165"/>
                <a:gd name="T10" fmla="*/ 0 w 113"/>
                <a:gd name="T11" fmla="*/ 0 h 165"/>
                <a:gd name="T12" fmla="*/ 0 w 113"/>
                <a:gd name="T13" fmla="*/ 0 h 165"/>
                <a:gd name="T14" fmla="*/ 0 w 113"/>
                <a:gd name="T15" fmla="*/ 0 h 165"/>
                <a:gd name="T16" fmla="*/ 0 w 113"/>
                <a:gd name="T17" fmla="*/ 0 h 165"/>
                <a:gd name="T18" fmla="*/ 0 w 113"/>
                <a:gd name="T19" fmla="*/ 0 h 165"/>
                <a:gd name="T20" fmla="*/ 0 w 113"/>
                <a:gd name="T21" fmla="*/ 0 h 165"/>
                <a:gd name="T22" fmla="*/ 0 w 113"/>
                <a:gd name="T23" fmla="*/ 0 h 165"/>
                <a:gd name="T24" fmla="*/ 0 w 113"/>
                <a:gd name="T25" fmla="*/ 0 h 165"/>
                <a:gd name="T26" fmla="*/ 0 w 113"/>
                <a:gd name="T27" fmla="*/ 0 h 165"/>
                <a:gd name="T28" fmla="*/ 0 w 113"/>
                <a:gd name="T29" fmla="*/ 0 h 165"/>
                <a:gd name="T30" fmla="*/ 0 w 113"/>
                <a:gd name="T31" fmla="*/ 0 h 165"/>
                <a:gd name="T32" fmla="*/ 0 w 113"/>
                <a:gd name="T33" fmla="*/ 0 h 165"/>
                <a:gd name="T34" fmla="*/ 0 w 113"/>
                <a:gd name="T35" fmla="*/ 0 h 16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13"/>
                <a:gd name="T55" fmla="*/ 0 h 165"/>
                <a:gd name="T56" fmla="*/ 113 w 113"/>
                <a:gd name="T57" fmla="*/ 165 h 16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13" h="165">
                  <a:moveTo>
                    <a:pt x="7" y="0"/>
                  </a:moveTo>
                  <a:lnTo>
                    <a:pt x="0" y="25"/>
                  </a:lnTo>
                  <a:lnTo>
                    <a:pt x="0" y="74"/>
                  </a:lnTo>
                  <a:lnTo>
                    <a:pt x="11" y="56"/>
                  </a:lnTo>
                  <a:lnTo>
                    <a:pt x="23" y="80"/>
                  </a:lnTo>
                  <a:lnTo>
                    <a:pt x="27" y="112"/>
                  </a:lnTo>
                  <a:lnTo>
                    <a:pt x="45" y="143"/>
                  </a:lnTo>
                  <a:lnTo>
                    <a:pt x="72" y="160"/>
                  </a:lnTo>
                  <a:lnTo>
                    <a:pt x="94" y="165"/>
                  </a:lnTo>
                  <a:lnTo>
                    <a:pt x="113" y="161"/>
                  </a:lnTo>
                  <a:lnTo>
                    <a:pt x="113" y="128"/>
                  </a:lnTo>
                  <a:lnTo>
                    <a:pt x="98" y="81"/>
                  </a:lnTo>
                  <a:lnTo>
                    <a:pt x="89" y="93"/>
                  </a:lnTo>
                  <a:lnTo>
                    <a:pt x="72" y="93"/>
                  </a:lnTo>
                  <a:lnTo>
                    <a:pt x="50" y="91"/>
                  </a:lnTo>
                  <a:lnTo>
                    <a:pt x="35" y="69"/>
                  </a:lnTo>
                  <a:lnTo>
                    <a:pt x="21" y="43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7F5F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/>
            </a:p>
          </p:txBody>
        </p:sp>
        <p:sp>
          <p:nvSpPr>
            <p:cNvPr id="5148" name="Freeform 28"/>
            <p:cNvSpPr>
              <a:spLocks/>
            </p:cNvSpPr>
            <p:nvPr/>
          </p:nvSpPr>
          <p:spPr bwMode="auto">
            <a:xfrm>
              <a:off x="1215" y="2333"/>
              <a:ext cx="34" cy="57"/>
            </a:xfrm>
            <a:custGeom>
              <a:avLst/>
              <a:gdLst>
                <a:gd name="T0" fmla="*/ 0 w 103"/>
                <a:gd name="T1" fmla="*/ 0 h 171"/>
                <a:gd name="T2" fmla="*/ 0 w 103"/>
                <a:gd name="T3" fmla="*/ 0 h 171"/>
                <a:gd name="T4" fmla="*/ 0 w 103"/>
                <a:gd name="T5" fmla="*/ 0 h 171"/>
                <a:gd name="T6" fmla="*/ 0 w 103"/>
                <a:gd name="T7" fmla="*/ 0 h 171"/>
                <a:gd name="T8" fmla="*/ 0 w 103"/>
                <a:gd name="T9" fmla="*/ 0 h 171"/>
                <a:gd name="T10" fmla="*/ 0 w 103"/>
                <a:gd name="T11" fmla="*/ 0 h 171"/>
                <a:gd name="T12" fmla="*/ 0 w 103"/>
                <a:gd name="T13" fmla="*/ 0 h 171"/>
                <a:gd name="T14" fmla="*/ 0 w 103"/>
                <a:gd name="T15" fmla="*/ 0 h 171"/>
                <a:gd name="T16" fmla="*/ 0 w 103"/>
                <a:gd name="T17" fmla="*/ 0 h 171"/>
                <a:gd name="T18" fmla="*/ 0 w 103"/>
                <a:gd name="T19" fmla="*/ 0 h 171"/>
                <a:gd name="T20" fmla="*/ 0 w 103"/>
                <a:gd name="T21" fmla="*/ 0 h 171"/>
                <a:gd name="T22" fmla="*/ 0 w 103"/>
                <a:gd name="T23" fmla="*/ 0 h 171"/>
                <a:gd name="T24" fmla="*/ 0 w 103"/>
                <a:gd name="T25" fmla="*/ 0 h 171"/>
                <a:gd name="T26" fmla="*/ 0 w 103"/>
                <a:gd name="T27" fmla="*/ 0 h 171"/>
                <a:gd name="T28" fmla="*/ 0 w 103"/>
                <a:gd name="T29" fmla="*/ 0 h 171"/>
                <a:gd name="T30" fmla="*/ 0 w 103"/>
                <a:gd name="T31" fmla="*/ 0 h 171"/>
                <a:gd name="T32" fmla="*/ 0 w 103"/>
                <a:gd name="T33" fmla="*/ 0 h 171"/>
                <a:gd name="T34" fmla="*/ 0 w 103"/>
                <a:gd name="T35" fmla="*/ 0 h 171"/>
                <a:gd name="T36" fmla="*/ 0 w 103"/>
                <a:gd name="T37" fmla="*/ 0 h 171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03"/>
                <a:gd name="T58" fmla="*/ 0 h 171"/>
                <a:gd name="T59" fmla="*/ 103 w 103"/>
                <a:gd name="T60" fmla="*/ 171 h 171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03" h="171">
                  <a:moveTo>
                    <a:pt x="102" y="0"/>
                  </a:moveTo>
                  <a:lnTo>
                    <a:pt x="103" y="69"/>
                  </a:lnTo>
                  <a:lnTo>
                    <a:pt x="97" y="52"/>
                  </a:lnTo>
                  <a:lnTo>
                    <a:pt x="88" y="73"/>
                  </a:lnTo>
                  <a:lnTo>
                    <a:pt x="80" y="105"/>
                  </a:lnTo>
                  <a:lnTo>
                    <a:pt x="72" y="132"/>
                  </a:lnTo>
                  <a:lnTo>
                    <a:pt x="51" y="154"/>
                  </a:lnTo>
                  <a:lnTo>
                    <a:pt x="33" y="166"/>
                  </a:lnTo>
                  <a:lnTo>
                    <a:pt x="14" y="171"/>
                  </a:lnTo>
                  <a:lnTo>
                    <a:pt x="8" y="163"/>
                  </a:lnTo>
                  <a:lnTo>
                    <a:pt x="1" y="147"/>
                  </a:lnTo>
                  <a:lnTo>
                    <a:pt x="0" y="130"/>
                  </a:lnTo>
                  <a:lnTo>
                    <a:pt x="3" y="113"/>
                  </a:lnTo>
                  <a:lnTo>
                    <a:pt x="11" y="84"/>
                  </a:lnTo>
                  <a:lnTo>
                    <a:pt x="26" y="95"/>
                  </a:lnTo>
                  <a:lnTo>
                    <a:pt x="49" y="95"/>
                  </a:lnTo>
                  <a:lnTo>
                    <a:pt x="64" y="94"/>
                  </a:lnTo>
                  <a:lnTo>
                    <a:pt x="90" y="36"/>
                  </a:lnTo>
                  <a:lnTo>
                    <a:pt x="102" y="0"/>
                  </a:lnTo>
                  <a:close/>
                </a:path>
              </a:pathLst>
            </a:custGeom>
            <a:solidFill>
              <a:srgbClr val="7F5F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/>
            </a:p>
          </p:txBody>
        </p:sp>
        <p:sp>
          <p:nvSpPr>
            <p:cNvPr id="5149" name="Freeform 29"/>
            <p:cNvSpPr>
              <a:spLocks/>
            </p:cNvSpPr>
            <p:nvPr/>
          </p:nvSpPr>
          <p:spPr bwMode="auto">
            <a:xfrm>
              <a:off x="1198" y="1924"/>
              <a:ext cx="132" cy="406"/>
            </a:xfrm>
            <a:custGeom>
              <a:avLst/>
              <a:gdLst>
                <a:gd name="T0" fmla="*/ 0 w 398"/>
                <a:gd name="T1" fmla="*/ 0 h 1217"/>
                <a:gd name="T2" fmla="*/ 0 w 398"/>
                <a:gd name="T3" fmla="*/ 0 h 1217"/>
                <a:gd name="T4" fmla="*/ 0 w 398"/>
                <a:gd name="T5" fmla="*/ 0 h 1217"/>
                <a:gd name="T6" fmla="*/ 0 w 398"/>
                <a:gd name="T7" fmla="*/ 0 h 1217"/>
                <a:gd name="T8" fmla="*/ 0 w 398"/>
                <a:gd name="T9" fmla="*/ 0 h 1217"/>
                <a:gd name="T10" fmla="*/ 0 w 398"/>
                <a:gd name="T11" fmla="*/ 0 h 1217"/>
                <a:gd name="T12" fmla="*/ 0 w 398"/>
                <a:gd name="T13" fmla="*/ 0 h 1217"/>
                <a:gd name="T14" fmla="*/ 0 w 398"/>
                <a:gd name="T15" fmla="*/ 0 h 1217"/>
                <a:gd name="T16" fmla="*/ 0 w 398"/>
                <a:gd name="T17" fmla="*/ 0 h 1217"/>
                <a:gd name="T18" fmla="*/ 0 w 398"/>
                <a:gd name="T19" fmla="*/ 0 h 1217"/>
                <a:gd name="T20" fmla="*/ 0 w 398"/>
                <a:gd name="T21" fmla="*/ 0 h 1217"/>
                <a:gd name="T22" fmla="*/ 0 w 398"/>
                <a:gd name="T23" fmla="*/ 0 h 1217"/>
                <a:gd name="T24" fmla="*/ 0 w 398"/>
                <a:gd name="T25" fmla="*/ 0 h 1217"/>
                <a:gd name="T26" fmla="*/ 0 w 398"/>
                <a:gd name="T27" fmla="*/ 0 h 1217"/>
                <a:gd name="T28" fmla="*/ 0 w 398"/>
                <a:gd name="T29" fmla="*/ 0 h 1217"/>
                <a:gd name="T30" fmla="*/ 0 w 398"/>
                <a:gd name="T31" fmla="*/ 0 h 1217"/>
                <a:gd name="T32" fmla="*/ 0 w 398"/>
                <a:gd name="T33" fmla="*/ 0 h 1217"/>
                <a:gd name="T34" fmla="*/ 0 w 398"/>
                <a:gd name="T35" fmla="*/ 0 h 1217"/>
                <a:gd name="T36" fmla="*/ 0 w 398"/>
                <a:gd name="T37" fmla="*/ 0 h 1217"/>
                <a:gd name="T38" fmla="*/ 0 w 398"/>
                <a:gd name="T39" fmla="*/ 0 h 1217"/>
                <a:gd name="T40" fmla="*/ 0 w 398"/>
                <a:gd name="T41" fmla="*/ 0 h 1217"/>
                <a:gd name="T42" fmla="*/ 0 w 398"/>
                <a:gd name="T43" fmla="*/ 0 h 1217"/>
                <a:gd name="T44" fmla="*/ 0 w 398"/>
                <a:gd name="T45" fmla="*/ 0 h 1217"/>
                <a:gd name="T46" fmla="*/ 0 w 398"/>
                <a:gd name="T47" fmla="*/ 0 h 1217"/>
                <a:gd name="T48" fmla="*/ 0 w 398"/>
                <a:gd name="T49" fmla="*/ 0 h 1217"/>
                <a:gd name="T50" fmla="*/ 0 w 398"/>
                <a:gd name="T51" fmla="*/ 0 h 1217"/>
                <a:gd name="T52" fmla="*/ 0 w 398"/>
                <a:gd name="T53" fmla="*/ 0 h 1217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398"/>
                <a:gd name="T82" fmla="*/ 0 h 1217"/>
                <a:gd name="T83" fmla="*/ 398 w 398"/>
                <a:gd name="T84" fmla="*/ 1217 h 1217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398" h="1217">
                  <a:moveTo>
                    <a:pt x="113" y="12"/>
                  </a:moveTo>
                  <a:lnTo>
                    <a:pt x="35" y="52"/>
                  </a:lnTo>
                  <a:lnTo>
                    <a:pt x="15" y="85"/>
                  </a:lnTo>
                  <a:lnTo>
                    <a:pt x="0" y="366"/>
                  </a:lnTo>
                  <a:lnTo>
                    <a:pt x="6" y="432"/>
                  </a:lnTo>
                  <a:lnTo>
                    <a:pt x="54" y="426"/>
                  </a:lnTo>
                  <a:lnTo>
                    <a:pt x="51" y="592"/>
                  </a:lnTo>
                  <a:lnTo>
                    <a:pt x="74" y="592"/>
                  </a:lnTo>
                  <a:lnTo>
                    <a:pt x="101" y="936"/>
                  </a:lnTo>
                  <a:lnTo>
                    <a:pt x="104" y="1118"/>
                  </a:lnTo>
                  <a:lnTo>
                    <a:pt x="107" y="1201"/>
                  </a:lnTo>
                  <a:lnTo>
                    <a:pt x="126" y="1217"/>
                  </a:lnTo>
                  <a:lnTo>
                    <a:pt x="160" y="1203"/>
                  </a:lnTo>
                  <a:lnTo>
                    <a:pt x="179" y="1063"/>
                  </a:lnTo>
                  <a:lnTo>
                    <a:pt x="193" y="1209"/>
                  </a:lnTo>
                  <a:lnTo>
                    <a:pt x="222" y="1216"/>
                  </a:lnTo>
                  <a:lnTo>
                    <a:pt x="248" y="1206"/>
                  </a:lnTo>
                  <a:lnTo>
                    <a:pt x="277" y="928"/>
                  </a:lnTo>
                  <a:lnTo>
                    <a:pt x="312" y="726"/>
                  </a:lnTo>
                  <a:lnTo>
                    <a:pt x="366" y="538"/>
                  </a:lnTo>
                  <a:lnTo>
                    <a:pt x="398" y="535"/>
                  </a:lnTo>
                  <a:lnTo>
                    <a:pt x="369" y="276"/>
                  </a:lnTo>
                  <a:lnTo>
                    <a:pt x="367" y="72"/>
                  </a:lnTo>
                  <a:lnTo>
                    <a:pt x="350" y="50"/>
                  </a:lnTo>
                  <a:lnTo>
                    <a:pt x="267" y="0"/>
                  </a:lnTo>
                  <a:lnTo>
                    <a:pt x="197" y="109"/>
                  </a:lnTo>
                  <a:lnTo>
                    <a:pt x="113" y="12"/>
                  </a:lnTo>
                  <a:close/>
                </a:path>
              </a:pathLst>
            </a:custGeom>
            <a:solidFill>
              <a:srgbClr val="7F5F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/>
            </a:p>
          </p:txBody>
        </p:sp>
        <p:sp>
          <p:nvSpPr>
            <p:cNvPr id="5150" name="Freeform 30"/>
            <p:cNvSpPr>
              <a:spLocks/>
            </p:cNvSpPr>
            <p:nvPr/>
          </p:nvSpPr>
          <p:spPr bwMode="auto">
            <a:xfrm>
              <a:off x="1225" y="2036"/>
              <a:ext cx="50" cy="85"/>
            </a:xfrm>
            <a:custGeom>
              <a:avLst/>
              <a:gdLst>
                <a:gd name="T0" fmla="*/ 0 w 151"/>
                <a:gd name="T1" fmla="*/ 0 h 256"/>
                <a:gd name="T2" fmla="*/ 0 w 151"/>
                <a:gd name="T3" fmla="*/ 0 h 256"/>
                <a:gd name="T4" fmla="*/ 0 w 151"/>
                <a:gd name="T5" fmla="*/ 0 h 256"/>
                <a:gd name="T6" fmla="*/ 0 60000 65536"/>
                <a:gd name="T7" fmla="*/ 0 60000 65536"/>
                <a:gd name="T8" fmla="*/ 0 60000 65536"/>
                <a:gd name="T9" fmla="*/ 0 w 151"/>
                <a:gd name="T10" fmla="*/ 0 h 256"/>
                <a:gd name="T11" fmla="*/ 151 w 151"/>
                <a:gd name="T12" fmla="*/ 256 h 25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51" h="256">
                  <a:moveTo>
                    <a:pt x="0" y="256"/>
                  </a:moveTo>
                  <a:lnTo>
                    <a:pt x="147" y="242"/>
                  </a:lnTo>
                  <a:lnTo>
                    <a:pt x="151" y="0"/>
                  </a:lnTo>
                </a:path>
              </a:pathLst>
            </a:custGeom>
            <a:noFill/>
            <a:ln w="4763">
              <a:solidFill>
                <a:srgbClr val="5F3F1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s-PE"/>
            </a:p>
          </p:txBody>
        </p:sp>
        <p:sp>
          <p:nvSpPr>
            <p:cNvPr id="5151" name="Freeform 31"/>
            <p:cNvSpPr>
              <a:spLocks/>
            </p:cNvSpPr>
            <p:nvPr/>
          </p:nvSpPr>
          <p:spPr bwMode="auto">
            <a:xfrm>
              <a:off x="1218" y="2046"/>
              <a:ext cx="56" cy="21"/>
            </a:xfrm>
            <a:custGeom>
              <a:avLst/>
              <a:gdLst>
                <a:gd name="T0" fmla="*/ 0 w 169"/>
                <a:gd name="T1" fmla="*/ 0 h 63"/>
                <a:gd name="T2" fmla="*/ 0 w 169"/>
                <a:gd name="T3" fmla="*/ 0 h 63"/>
                <a:gd name="T4" fmla="*/ 0 w 169"/>
                <a:gd name="T5" fmla="*/ 0 h 63"/>
                <a:gd name="T6" fmla="*/ 0 60000 65536"/>
                <a:gd name="T7" fmla="*/ 0 60000 65536"/>
                <a:gd name="T8" fmla="*/ 0 60000 65536"/>
                <a:gd name="T9" fmla="*/ 0 w 169"/>
                <a:gd name="T10" fmla="*/ 0 h 63"/>
                <a:gd name="T11" fmla="*/ 169 w 169"/>
                <a:gd name="T12" fmla="*/ 63 h 63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69" h="63">
                  <a:moveTo>
                    <a:pt x="0" y="63"/>
                  </a:moveTo>
                  <a:lnTo>
                    <a:pt x="59" y="46"/>
                  </a:lnTo>
                  <a:lnTo>
                    <a:pt x="169" y="0"/>
                  </a:lnTo>
                </a:path>
              </a:pathLst>
            </a:custGeom>
            <a:noFill/>
            <a:ln w="4763">
              <a:solidFill>
                <a:srgbClr val="5F3F1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s-PE"/>
            </a:p>
          </p:txBody>
        </p:sp>
        <p:sp>
          <p:nvSpPr>
            <p:cNvPr id="5152" name="Freeform 32"/>
            <p:cNvSpPr>
              <a:spLocks/>
            </p:cNvSpPr>
            <p:nvPr/>
          </p:nvSpPr>
          <p:spPr bwMode="auto">
            <a:xfrm>
              <a:off x="1221" y="1966"/>
              <a:ext cx="70" cy="76"/>
            </a:xfrm>
            <a:custGeom>
              <a:avLst/>
              <a:gdLst>
                <a:gd name="T0" fmla="*/ 0 w 210"/>
                <a:gd name="T1" fmla="*/ 0 h 228"/>
                <a:gd name="T2" fmla="*/ 0 w 210"/>
                <a:gd name="T3" fmla="*/ 0 h 228"/>
                <a:gd name="T4" fmla="*/ 0 w 210"/>
                <a:gd name="T5" fmla="*/ 0 h 228"/>
                <a:gd name="T6" fmla="*/ 0 w 210"/>
                <a:gd name="T7" fmla="*/ 0 h 228"/>
                <a:gd name="T8" fmla="*/ 0 w 210"/>
                <a:gd name="T9" fmla="*/ 0 h 22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10"/>
                <a:gd name="T16" fmla="*/ 0 h 228"/>
                <a:gd name="T17" fmla="*/ 210 w 210"/>
                <a:gd name="T18" fmla="*/ 228 h 22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10" h="228">
                  <a:moveTo>
                    <a:pt x="0" y="81"/>
                  </a:moveTo>
                  <a:lnTo>
                    <a:pt x="134" y="0"/>
                  </a:lnTo>
                  <a:lnTo>
                    <a:pt x="210" y="153"/>
                  </a:lnTo>
                  <a:lnTo>
                    <a:pt x="74" y="228"/>
                  </a:lnTo>
                  <a:lnTo>
                    <a:pt x="0" y="81"/>
                  </a:lnTo>
                  <a:close/>
                </a:path>
              </a:pathLst>
            </a:custGeom>
            <a:solidFill>
              <a:srgbClr val="DFD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/>
            </a:p>
          </p:txBody>
        </p:sp>
        <p:sp>
          <p:nvSpPr>
            <p:cNvPr id="5153" name="Freeform 33"/>
            <p:cNvSpPr>
              <a:spLocks/>
            </p:cNvSpPr>
            <p:nvPr/>
          </p:nvSpPr>
          <p:spPr bwMode="auto">
            <a:xfrm>
              <a:off x="1266" y="1998"/>
              <a:ext cx="31" cy="41"/>
            </a:xfrm>
            <a:custGeom>
              <a:avLst/>
              <a:gdLst>
                <a:gd name="T0" fmla="*/ 0 w 92"/>
                <a:gd name="T1" fmla="*/ 0 h 123"/>
                <a:gd name="T2" fmla="*/ 0 w 92"/>
                <a:gd name="T3" fmla="*/ 0 h 123"/>
                <a:gd name="T4" fmla="*/ 0 w 92"/>
                <a:gd name="T5" fmla="*/ 0 h 123"/>
                <a:gd name="T6" fmla="*/ 0 w 92"/>
                <a:gd name="T7" fmla="*/ 0 h 123"/>
                <a:gd name="T8" fmla="*/ 0 w 92"/>
                <a:gd name="T9" fmla="*/ 0 h 123"/>
                <a:gd name="T10" fmla="*/ 0 w 92"/>
                <a:gd name="T11" fmla="*/ 0 h 123"/>
                <a:gd name="T12" fmla="*/ 0 w 92"/>
                <a:gd name="T13" fmla="*/ 0 h 123"/>
                <a:gd name="T14" fmla="*/ 0 w 92"/>
                <a:gd name="T15" fmla="*/ 0 h 123"/>
                <a:gd name="T16" fmla="*/ 0 w 92"/>
                <a:gd name="T17" fmla="*/ 0 h 123"/>
                <a:gd name="T18" fmla="*/ 0 w 92"/>
                <a:gd name="T19" fmla="*/ 0 h 123"/>
                <a:gd name="T20" fmla="*/ 0 w 92"/>
                <a:gd name="T21" fmla="*/ 0 h 123"/>
                <a:gd name="T22" fmla="*/ 0 w 92"/>
                <a:gd name="T23" fmla="*/ 0 h 123"/>
                <a:gd name="T24" fmla="*/ 0 w 92"/>
                <a:gd name="T25" fmla="*/ 0 h 123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92"/>
                <a:gd name="T40" fmla="*/ 0 h 123"/>
                <a:gd name="T41" fmla="*/ 92 w 92"/>
                <a:gd name="T42" fmla="*/ 123 h 123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92" h="123">
                  <a:moveTo>
                    <a:pt x="0" y="75"/>
                  </a:moveTo>
                  <a:lnTo>
                    <a:pt x="23" y="57"/>
                  </a:lnTo>
                  <a:lnTo>
                    <a:pt x="36" y="21"/>
                  </a:lnTo>
                  <a:lnTo>
                    <a:pt x="53" y="9"/>
                  </a:lnTo>
                  <a:lnTo>
                    <a:pt x="62" y="0"/>
                  </a:lnTo>
                  <a:lnTo>
                    <a:pt x="68" y="4"/>
                  </a:lnTo>
                  <a:lnTo>
                    <a:pt x="69" y="13"/>
                  </a:lnTo>
                  <a:lnTo>
                    <a:pt x="87" y="30"/>
                  </a:lnTo>
                  <a:lnTo>
                    <a:pt x="92" y="61"/>
                  </a:lnTo>
                  <a:lnTo>
                    <a:pt x="87" y="82"/>
                  </a:lnTo>
                  <a:lnTo>
                    <a:pt x="61" y="106"/>
                  </a:lnTo>
                  <a:lnTo>
                    <a:pt x="9" y="123"/>
                  </a:lnTo>
                  <a:lnTo>
                    <a:pt x="0" y="75"/>
                  </a:lnTo>
                  <a:close/>
                </a:path>
              </a:pathLst>
            </a:custGeom>
            <a:solidFill>
              <a:srgbClr val="FF7F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/>
            </a:p>
          </p:txBody>
        </p:sp>
        <p:sp>
          <p:nvSpPr>
            <p:cNvPr id="5154" name="Freeform 34"/>
            <p:cNvSpPr>
              <a:spLocks/>
            </p:cNvSpPr>
            <p:nvPr/>
          </p:nvSpPr>
          <p:spPr bwMode="auto">
            <a:xfrm>
              <a:off x="1215" y="2021"/>
              <a:ext cx="57" cy="45"/>
            </a:xfrm>
            <a:custGeom>
              <a:avLst/>
              <a:gdLst>
                <a:gd name="T0" fmla="*/ 0 w 170"/>
                <a:gd name="T1" fmla="*/ 0 h 135"/>
                <a:gd name="T2" fmla="*/ 0 w 170"/>
                <a:gd name="T3" fmla="*/ 0 h 135"/>
                <a:gd name="T4" fmla="*/ 0 w 170"/>
                <a:gd name="T5" fmla="*/ 0 h 135"/>
                <a:gd name="T6" fmla="*/ 0 w 170"/>
                <a:gd name="T7" fmla="*/ 0 h 135"/>
                <a:gd name="T8" fmla="*/ 0 w 170"/>
                <a:gd name="T9" fmla="*/ 0 h 135"/>
                <a:gd name="T10" fmla="*/ 0 w 170"/>
                <a:gd name="T11" fmla="*/ 0 h 135"/>
                <a:gd name="T12" fmla="*/ 0 w 170"/>
                <a:gd name="T13" fmla="*/ 0 h 135"/>
                <a:gd name="T14" fmla="*/ 0 w 170"/>
                <a:gd name="T15" fmla="*/ 0 h 135"/>
                <a:gd name="T16" fmla="*/ 0 w 170"/>
                <a:gd name="T17" fmla="*/ 0 h 13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70"/>
                <a:gd name="T28" fmla="*/ 0 h 135"/>
                <a:gd name="T29" fmla="*/ 170 w 170"/>
                <a:gd name="T30" fmla="*/ 135 h 135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70" h="135">
                  <a:moveTo>
                    <a:pt x="0" y="135"/>
                  </a:moveTo>
                  <a:lnTo>
                    <a:pt x="68" y="112"/>
                  </a:lnTo>
                  <a:lnTo>
                    <a:pt x="121" y="85"/>
                  </a:lnTo>
                  <a:lnTo>
                    <a:pt x="170" y="59"/>
                  </a:lnTo>
                  <a:lnTo>
                    <a:pt x="151" y="0"/>
                  </a:lnTo>
                  <a:lnTo>
                    <a:pt x="62" y="37"/>
                  </a:lnTo>
                  <a:lnTo>
                    <a:pt x="8" y="56"/>
                  </a:lnTo>
                  <a:lnTo>
                    <a:pt x="5" y="45"/>
                  </a:lnTo>
                  <a:lnTo>
                    <a:pt x="0" y="135"/>
                  </a:lnTo>
                  <a:close/>
                </a:path>
              </a:pathLst>
            </a:custGeom>
            <a:solidFill>
              <a:srgbClr val="7F5F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/>
            </a:p>
          </p:txBody>
        </p:sp>
        <p:sp>
          <p:nvSpPr>
            <p:cNvPr id="5155" name="Freeform 35"/>
            <p:cNvSpPr>
              <a:spLocks/>
            </p:cNvSpPr>
            <p:nvPr/>
          </p:nvSpPr>
          <p:spPr bwMode="auto">
            <a:xfrm>
              <a:off x="1258" y="2134"/>
              <a:ext cx="7" cy="147"/>
            </a:xfrm>
            <a:custGeom>
              <a:avLst/>
              <a:gdLst>
                <a:gd name="T0" fmla="*/ 0 w 23"/>
                <a:gd name="T1" fmla="*/ 0 h 443"/>
                <a:gd name="T2" fmla="*/ 0 w 23"/>
                <a:gd name="T3" fmla="*/ 0 h 443"/>
                <a:gd name="T4" fmla="*/ 0 w 23"/>
                <a:gd name="T5" fmla="*/ 0 h 443"/>
                <a:gd name="T6" fmla="*/ 0 60000 65536"/>
                <a:gd name="T7" fmla="*/ 0 60000 65536"/>
                <a:gd name="T8" fmla="*/ 0 60000 65536"/>
                <a:gd name="T9" fmla="*/ 0 w 23"/>
                <a:gd name="T10" fmla="*/ 0 h 443"/>
                <a:gd name="T11" fmla="*/ 23 w 23"/>
                <a:gd name="T12" fmla="*/ 443 h 443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3" h="443">
                  <a:moveTo>
                    <a:pt x="23" y="0"/>
                  </a:moveTo>
                  <a:lnTo>
                    <a:pt x="15" y="238"/>
                  </a:lnTo>
                  <a:lnTo>
                    <a:pt x="0" y="443"/>
                  </a:lnTo>
                </a:path>
              </a:pathLst>
            </a:custGeom>
            <a:noFill/>
            <a:ln w="4763">
              <a:solidFill>
                <a:srgbClr val="5F3F1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s-PE"/>
            </a:p>
          </p:txBody>
        </p:sp>
        <p:sp>
          <p:nvSpPr>
            <p:cNvPr id="5156" name="Freeform 36"/>
            <p:cNvSpPr>
              <a:spLocks/>
            </p:cNvSpPr>
            <p:nvPr/>
          </p:nvSpPr>
          <p:spPr bwMode="auto">
            <a:xfrm>
              <a:off x="1419" y="1892"/>
              <a:ext cx="186" cy="150"/>
            </a:xfrm>
            <a:custGeom>
              <a:avLst/>
              <a:gdLst>
                <a:gd name="T0" fmla="*/ 0 w 557"/>
                <a:gd name="T1" fmla="*/ 0 h 451"/>
                <a:gd name="T2" fmla="*/ 0 w 557"/>
                <a:gd name="T3" fmla="*/ 0 h 451"/>
                <a:gd name="T4" fmla="*/ 0 w 557"/>
                <a:gd name="T5" fmla="*/ 0 h 451"/>
                <a:gd name="T6" fmla="*/ 0 w 557"/>
                <a:gd name="T7" fmla="*/ 0 h 451"/>
                <a:gd name="T8" fmla="*/ 0 w 557"/>
                <a:gd name="T9" fmla="*/ 0 h 451"/>
                <a:gd name="T10" fmla="*/ 0 w 557"/>
                <a:gd name="T11" fmla="*/ 0 h 451"/>
                <a:gd name="T12" fmla="*/ 0 w 557"/>
                <a:gd name="T13" fmla="*/ 0 h 451"/>
                <a:gd name="T14" fmla="*/ 0 w 557"/>
                <a:gd name="T15" fmla="*/ 0 h 451"/>
                <a:gd name="T16" fmla="*/ 0 w 557"/>
                <a:gd name="T17" fmla="*/ 0 h 451"/>
                <a:gd name="T18" fmla="*/ 0 w 557"/>
                <a:gd name="T19" fmla="*/ 0 h 451"/>
                <a:gd name="T20" fmla="*/ 0 w 557"/>
                <a:gd name="T21" fmla="*/ 0 h 451"/>
                <a:gd name="T22" fmla="*/ 0 w 557"/>
                <a:gd name="T23" fmla="*/ 0 h 451"/>
                <a:gd name="T24" fmla="*/ 0 w 557"/>
                <a:gd name="T25" fmla="*/ 0 h 451"/>
                <a:gd name="T26" fmla="*/ 0 w 557"/>
                <a:gd name="T27" fmla="*/ 0 h 451"/>
                <a:gd name="T28" fmla="*/ 0 w 557"/>
                <a:gd name="T29" fmla="*/ 0 h 451"/>
                <a:gd name="T30" fmla="*/ 0 w 557"/>
                <a:gd name="T31" fmla="*/ 0 h 451"/>
                <a:gd name="T32" fmla="*/ 0 w 557"/>
                <a:gd name="T33" fmla="*/ 0 h 451"/>
                <a:gd name="T34" fmla="*/ 0 w 557"/>
                <a:gd name="T35" fmla="*/ 0 h 451"/>
                <a:gd name="T36" fmla="*/ 0 w 557"/>
                <a:gd name="T37" fmla="*/ 0 h 451"/>
                <a:gd name="T38" fmla="*/ 0 w 557"/>
                <a:gd name="T39" fmla="*/ 0 h 451"/>
                <a:gd name="T40" fmla="*/ 0 w 557"/>
                <a:gd name="T41" fmla="*/ 0 h 451"/>
                <a:gd name="T42" fmla="*/ 0 w 557"/>
                <a:gd name="T43" fmla="*/ 0 h 451"/>
                <a:gd name="T44" fmla="*/ 0 w 557"/>
                <a:gd name="T45" fmla="*/ 0 h 451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557"/>
                <a:gd name="T70" fmla="*/ 0 h 451"/>
                <a:gd name="T71" fmla="*/ 557 w 557"/>
                <a:gd name="T72" fmla="*/ 451 h 451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557" h="451">
                  <a:moveTo>
                    <a:pt x="211" y="0"/>
                  </a:moveTo>
                  <a:lnTo>
                    <a:pt x="144" y="38"/>
                  </a:lnTo>
                  <a:lnTo>
                    <a:pt x="76" y="68"/>
                  </a:lnTo>
                  <a:lnTo>
                    <a:pt x="35" y="198"/>
                  </a:lnTo>
                  <a:lnTo>
                    <a:pt x="1" y="297"/>
                  </a:lnTo>
                  <a:lnTo>
                    <a:pt x="0" y="317"/>
                  </a:lnTo>
                  <a:lnTo>
                    <a:pt x="30" y="366"/>
                  </a:lnTo>
                  <a:lnTo>
                    <a:pt x="50" y="383"/>
                  </a:lnTo>
                  <a:lnTo>
                    <a:pt x="67" y="387"/>
                  </a:lnTo>
                  <a:lnTo>
                    <a:pt x="69" y="400"/>
                  </a:lnTo>
                  <a:lnTo>
                    <a:pt x="101" y="380"/>
                  </a:lnTo>
                  <a:lnTo>
                    <a:pt x="105" y="433"/>
                  </a:lnTo>
                  <a:lnTo>
                    <a:pt x="124" y="451"/>
                  </a:lnTo>
                  <a:lnTo>
                    <a:pt x="449" y="451"/>
                  </a:lnTo>
                  <a:lnTo>
                    <a:pt x="478" y="426"/>
                  </a:lnTo>
                  <a:lnTo>
                    <a:pt x="472" y="380"/>
                  </a:lnTo>
                  <a:lnTo>
                    <a:pt x="508" y="409"/>
                  </a:lnTo>
                  <a:lnTo>
                    <a:pt x="557" y="324"/>
                  </a:lnTo>
                  <a:lnTo>
                    <a:pt x="457" y="59"/>
                  </a:lnTo>
                  <a:lnTo>
                    <a:pt x="350" y="25"/>
                  </a:lnTo>
                  <a:lnTo>
                    <a:pt x="317" y="8"/>
                  </a:lnTo>
                  <a:lnTo>
                    <a:pt x="267" y="51"/>
                  </a:lnTo>
                  <a:lnTo>
                    <a:pt x="211" y="0"/>
                  </a:lnTo>
                  <a:close/>
                </a:path>
              </a:pathLst>
            </a:custGeom>
            <a:solidFill>
              <a:srgbClr val="3F7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/>
            </a:p>
          </p:txBody>
        </p:sp>
        <p:sp>
          <p:nvSpPr>
            <p:cNvPr id="5157" name="Freeform 37"/>
            <p:cNvSpPr>
              <a:spLocks/>
            </p:cNvSpPr>
            <p:nvPr/>
          </p:nvSpPr>
          <p:spPr bwMode="auto">
            <a:xfrm>
              <a:off x="1496" y="1907"/>
              <a:ext cx="27" cy="135"/>
            </a:xfrm>
            <a:custGeom>
              <a:avLst/>
              <a:gdLst>
                <a:gd name="T0" fmla="*/ 0 w 81"/>
                <a:gd name="T1" fmla="*/ 0 h 403"/>
                <a:gd name="T2" fmla="*/ 0 w 81"/>
                <a:gd name="T3" fmla="*/ 0 h 403"/>
                <a:gd name="T4" fmla="*/ 0 w 81"/>
                <a:gd name="T5" fmla="*/ 0 h 403"/>
                <a:gd name="T6" fmla="*/ 0 w 81"/>
                <a:gd name="T7" fmla="*/ 0 h 403"/>
                <a:gd name="T8" fmla="*/ 0 w 81"/>
                <a:gd name="T9" fmla="*/ 0 h 403"/>
                <a:gd name="T10" fmla="*/ 0 w 81"/>
                <a:gd name="T11" fmla="*/ 0 h 403"/>
                <a:gd name="T12" fmla="*/ 0 w 81"/>
                <a:gd name="T13" fmla="*/ 0 h 403"/>
                <a:gd name="T14" fmla="*/ 0 w 81"/>
                <a:gd name="T15" fmla="*/ 0 h 403"/>
                <a:gd name="T16" fmla="*/ 0 w 81"/>
                <a:gd name="T17" fmla="*/ 0 h 403"/>
                <a:gd name="T18" fmla="*/ 0 w 81"/>
                <a:gd name="T19" fmla="*/ 0 h 403"/>
                <a:gd name="T20" fmla="*/ 0 w 81"/>
                <a:gd name="T21" fmla="*/ 0 h 403"/>
                <a:gd name="T22" fmla="*/ 0 w 81"/>
                <a:gd name="T23" fmla="*/ 0 h 403"/>
                <a:gd name="T24" fmla="*/ 0 w 81"/>
                <a:gd name="T25" fmla="*/ 0 h 403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81"/>
                <a:gd name="T40" fmla="*/ 0 h 403"/>
                <a:gd name="T41" fmla="*/ 81 w 81"/>
                <a:gd name="T42" fmla="*/ 403 h 403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81" h="403">
                  <a:moveTo>
                    <a:pt x="22" y="0"/>
                  </a:moveTo>
                  <a:lnTo>
                    <a:pt x="7" y="27"/>
                  </a:lnTo>
                  <a:lnTo>
                    <a:pt x="22" y="41"/>
                  </a:lnTo>
                  <a:lnTo>
                    <a:pt x="0" y="322"/>
                  </a:lnTo>
                  <a:lnTo>
                    <a:pt x="2" y="373"/>
                  </a:lnTo>
                  <a:lnTo>
                    <a:pt x="44" y="403"/>
                  </a:lnTo>
                  <a:lnTo>
                    <a:pt x="81" y="369"/>
                  </a:lnTo>
                  <a:lnTo>
                    <a:pt x="81" y="311"/>
                  </a:lnTo>
                  <a:lnTo>
                    <a:pt x="47" y="43"/>
                  </a:lnTo>
                  <a:lnTo>
                    <a:pt x="62" y="27"/>
                  </a:lnTo>
                  <a:lnTo>
                    <a:pt x="49" y="1"/>
                  </a:lnTo>
                  <a:lnTo>
                    <a:pt x="36" y="1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001F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/>
            </a:p>
          </p:txBody>
        </p:sp>
        <p:sp>
          <p:nvSpPr>
            <p:cNvPr id="5158" name="Freeform 38"/>
            <p:cNvSpPr>
              <a:spLocks/>
            </p:cNvSpPr>
            <p:nvPr/>
          </p:nvSpPr>
          <p:spPr bwMode="auto">
            <a:xfrm>
              <a:off x="1483" y="1974"/>
              <a:ext cx="101" cy="29"/>
            </a:xfrm>
            <a:custGeom>
              <a:avLst/>
              <a:gdLst>
                <a:gd name="T0" fmla="*/ 0 w 302"/>
                <a:gd name="T1" fmla="*/ 0 h 87"/>
                <a:gd name="T2" fmla="*/ 0 w 302"/>
                <a:gd name="T3" fmla="*/ 0 h 87"/>
                <a:gd name="T4" fmla="*/ 0 w 302"/>
                <a:gd name="T5" fmla="*/ 0 h 87"/>
                <a:gd name="T6" fmla="*/ 0 w 302"/>
                <a:gd name="T7" fmla="*/ 0 h 87"/>
                <a:gd name="T8" fmla="*/ 0 w 302"/>
                <a:gd name="T9" fmla="*/ 0 h 87"/>
                <a:gd name="T10" fmla="*/ 0 w 302"/>
                <a:gd name="T11" fmla="*/ 0 h 8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02"/>
                <a:gd name="T19" fmla="*/ 0 h 87"/>
                <a:gd name="T20" fmla="*/ 302 w 302"/>
                <a:gd name="T21" fmla="*/ 87 h 8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02" h="87">
                  <a:moveTo>
                    <a:pt x="26" y="54"/>
                  </a:moveTo>
                  <a:lnTo>
                    <a:pt x="231" y="0"/>
                  </a:lnTo>
                  <a:lnTo>
                    <a:pt x="302" y="7"/>
                  </a:lnTo>
                  <a:lnTo>
                    <a:pt x="50" y="87"/>
                  </a:lnTo>
                  <a:lnTo>
                    <a:pt x="0" y="63"/>
                  </a:lnTo>
                  <a:lnTo>
                    <a:pt x="26" y="5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/>
            </a:p>
          </p:txBody>
        </p:sp>
        <p:sp>
          <p:nvSpPr>
            <p:cNvPr id="5159" name="Freeform 39"/>
            <p:cNvSpPr>
              <a:spLocks/>
            </p:cNvSpPr>
            <p:nvPr/>
          </p:nvSpPr>
          <p:spPr bwMode="auto">
            <a:xfrm>
              <a:off x="1528" y="1975"/>
              <a:ext cx="57" cy="34"/>
            </a:xfrm>
            <a:custGeom>
              <a:avLst/>
              <a:gdLst>
                <a:gd name="T0" fmla="*/ 0 w 170"/>
                <a:gd name="T1" fmla="*/ 0 h 101"/>
                <a:gd name="T2" fmla="*/ 0 w 170"/>
                <a:gd name="T3" fmla="*/ 0 h 101"/>
                <a:gd name="T4" fmla="*/ 0 w 170"/>
                <a:gd name="T5" fmla="*/ 0 h 101"/>
                <a:gd name="T6" fmla="*/ 0 w 170"/>
                <a:gd name="T7" fmla="*/ 0 h 101"/>
                <a:gd name="T8" fmla="*/ 0 w 170"/>
                <a:gd name="T9" fmla="*/ 0 h 101"/>
                <a:gd name="T10" fmla="*/ 0 w 170"/>
                <a:gd name="T11" fmla="*/ 0 h 101"/>
                <a:gd name="T12" fmla="*/ 0 w 170"/>
                <a:gd name="T13" fmla="*/ 0 h 101"/>
                <a:gd name="T14" fmla="*/ 0 w 170"/>
                <a:gd name="T15" fmla="*/ 0 h 101"/>
                <a:gd name="T16" fmla="*/ 0 w 170"/>
                <a:gd name="T17" fmla="*/ 0 h 101"/>
                <a:gd name="T18" fmla="*/ 0 w 170"/>
                <a:gd name="T19" fmla="*/ 0 h 101"/>
                <a:gd name="T20" fmla="*/ 0 w 170"/>
                <a:gd name="T21" fmla="*/ 0 h 1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70"/>
                <a:gd name="T34" fmla="*/ 0 h 101"/>
                <a:gd name="T35" fmla="*/ 170 w 170"/>
                <a:gd name="T36" fmla="*/ 101 h 101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70" h="101">
                  <a:moveTo>
                    <a:pt x="88" y="0"/>
                  </a:moveTo>
                  <a:lnTo>
                    <a:pt x="20" y="16"/>
                  </a:lnTo>
                  <a:lnTo>
                    <a:pt x="17" y="37"/>
                  </a:lnTo>
                  <a:lnTo>
                    <a:pt x="0" y="54"/>
                  </a:lnTo>
                  <a:lnTo>
                    <a:pt x="28" y="81"/>
                  </a:lnTo>
                  <a:lnTo>
                    <a:pt x="66" y="98"/>
                  </a:lnTo>
                  <a:lnTo>
                    <a:pt x="121" y="101"/>
                  </a:lnTo>
                  <a:lnTo>
                    <a:pt x="170" y="57"/>
                  </a:lnTo>
                  <a:lnTo>
                    <a:pt x="164" y="4"/>
                  </a:lnTo>
                  <a:lnTo>
                    <a:pt x="121" y="30"/>
                  </a:lnTo>
                  <a:lnTo>
                    <a:pt x="88" y="0"/>
                  </a:lnTo>
                  <a:close/>
                </a:path>
              </a:pathLst>
            </a:custGeom>
            <a:solidFill>
              <a:srgbClr val="FF7F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/>
            </a:p>
          </p:txBody>
        </p:sp>
        <p:sp>
          <p:nvSpPr>
            <p:cNvPr id="5160" name="Freeform 40"/>
            <p:cNvSpPr>
              <a:spLocks/>
            </p:cNvSpPr>
            <p:nvPr/>
          </p:nvSpPr>
          <p:spPr bwMode="auto">
            <a:xfrm>
              <a:off x="1455" y="1964"/>
              <a:ext cx="46" cy="46"/>
            </a:xfrm>
            <a:custGeom>
              <a:avLst/>
              <a:gdLst>
                <a:gd name="T0" fmla="*/ 0 w 137"/>
                <a:gd name="T1" fmla="*/ 0 h 138"/>
                <a:gd name="T2" fmla="*/ 0 w 137"/>
                <a:gd name="T3" fmla="*/ 0 h 138"/>
                <a:gd name="T4" fmla="*/ 0 w 137"/>
                <a:gd name="T5" fmla="*/ 0 h 138"/>
                <a:gd name="T6" fmla="*/ 0 w 137"/>
                <a:gd name="T7" fmla="*/ 0 h 138"/>
                <a:gd name="T8" fmla="*/ 0 w 137"/>
                <a:gd name="T9" fmla="*/ 0 h 138"/>
                <a:gd name="T10" fmla="*/ 0 w 137"/>
                <a:gd name="T11" fmla="*/ 0 h 138"/>
                <a:gd name="T12" fmla="*/ 0 w 137"/>
                <a:gd name="T13" fmla="*/ 0 h 138"/>
                <a:gd name="T14" fmla="*/ 0 w 137"/>
                <a:gd name="T15" fmla="*/ 0 h 138"/>
                <a:gd name="T16" fmla="*/ 0 w 137"/>
                <a:gd name="T17" fmla="*/ 0 h 138"/>
                <a:gd name="T18" fmla="*/ 0 w 137"/>
                <a:gd name="T19" fmla="*/ 0 h 138"/>
                <a:gd name="T20" fmla="*/ 0 w 137"/>
                <a:gd name="T21" fmla="*/ 0 h 138"/>
                <a:gd name="T22" fmla="*/ 0 w 137"/>
                <a:gd name="T23" fmla="*/ 0 h 138"/>
                <a:gd name="T24" fmla="*/ 0 w 137"/>
                <a:gd name="T25" fmla="*/ 0 h 138"/>
                <a:gd name="T26" fmla="*/ 0 w 137"/>
                <a:gd name="T27" fmla="*/ 0 h 138"/>
                <a:gd name="T28" fmla="*/ 0 w 137"/>
                <a:gd name="T29" fmla="*/ 0 h 138"/>
                <a:gd name="T30" fmla="*/ 0 w 137"/>
                <a:gd name="T31" fmla="*/ 0 h 138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37"/>
                <a:gd name="T49" fmla="*/ 0 h 138"/>
                <a:gd name="T50" fmla="*/ 137 w 137"/>
                <a:gd name="T51" fmla="*/ 138 h 138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37" h="138">
                  <a:moveTo>
                    <a:pt x="0" y="86"/>
                  </a:moveTo>
                  <a:lnTo>
                    <a:pt x="16" y="62"/>
                  </a:lnTo>
                  <a:lnTo>
                    <a:pt x="30" y="36"/>
                  </a:lnTo>
                  <a:lnTo>
                    <a:pt x="38" y="11"/>
                  </a:lnTo>
                  <a:lnTo>
                    <a:pt x="79" y="0"/>
                  </a:lnTo>
                  <a:lnTo>
                    <a:pt x="110" y="0"/>
                  </a:lnTo>
                  <a:lnTo>
                    <a:pt x="137" y="70"/>
                  </a:lnTo>
                  <a:lnTo>
                    <a:pt x="128" y="86"/>
                  </a:lnTo>
                  <a:lnTo>
                    <a:pt x="110" y="103"/>
                  </a:lnTo>
                  <a:lnTo>
                    <a:pt x="83" y="111"/>
                  </a:lnTo>
                  <a:lnTo>
                    <a:pt x="61" y="113"/>
                  </a:lnTo>
                  <a:lnTo>
                    <a:pt x="53" y="117"/>
                  </a:lnTo>
                  <a:lnTo>
                    <a:pt x="39" y="131"/>
                  </a:lnTo>
                  <a:lnTo>
                    <a:pt x="16" y="138"/>
                  </a:lnTo>
                  <a:lnTo>
                    <a:pt x="5" y="138"/>
                  </a:lnTo>
                  <a:lnTo>
                    <a:pt x="0" y="86"/>
                  </a:lnTo>
                  <a:close/>
                </a:path>
              </a:pathLst>
            </a:custGeom>
            <a:solidFill>
              <a:srgbClr val="FF7F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/>
            </a:p>
          </p:txBody>
        </p:sp>
        <p:sp>
          <p:nvSpPr>
            <p:cNvPr id="5161" name="Freeform 41"/>
            <p:cNvSpPr>
              <a:spLocks/>
            </p:cNvSpPr>
            <p:nvPr/>
          </p:nvSpPr>
          <p:spPr bwMode="auto">
            <a:xfrm>
              <a:off x="1478" y="1819"/>
              <a:ext cx="60" cy="92"/>
            </a:xfrm>
            <a:custGeom>
              <a:avLst/>
              <a:gdLst>
                <a:gd name="T0" fmla="*/ 0 w 178"/>
                <a:gd name="T1" fmla="*/ 0 h 274"/>
                <a:gd name="T2" fmla="*/ 0 w 178"/>
                <a:gd name="T3" fmla="*/ 0 h 274"/>
                <a:gd name="T4" fmla="*/ 0 w 178"/>
                <a:gd name="T5" fmla="*/ 0 h 274"/>
                <a:gd name="T6" fmla="*/ 0 w 178"/>
                <a:gd name="T7" fmla="*/ 0 h 274"/>
                <a:gd name="T8" fmla="*/ 0 w 178"/>
                <a:gd name="T9" fmla="*/ 0 h 274"/>
                <a:gd name="T10" fmla="*/ 0 w 178"/>
                <a:gd name="T11" fmla="*/ 0 h 274"/>
                <a:gd name="T12" fmla="*/ 0 w 178"/>
                <a:gd name="T13" fmla="*/ 0 h 274"/>
                <a:gd name="T14" fmla="*/ 0 w 178"/>
                <a:gd name="T15" fmla="*/ 0 h 274"/>
                <a:gd name="T16" fmla="*/ 0 w 178"/>
                <a:gd name="T17" fmla="*/ 0 h 274"/>
                <a:gd name="T18" fmla="*/ 0 w 178"/>
                <a:gd name="T19" fmla="*/ 0 h 274"/>
                <a:gd name="T20" fmla="*/ 0 w 178"/>
                <a:gd name="T21" fmla="*/ 0 h 274"/>
                <a:gd name="T22" fmla="*/ 0 w 178"/>
                <a:gd name="T23" fmla="*/ 0 h 274"/>
                <a:gd name="T24" fmla="*/ 0 w 178"/>
                <a:gd name="T25" fmla="*/ 0 h 274"/>
                <a:gd name="T26" fmla="*/ 0 w 178"/>
                <a:gd name="T27" fmla="*/ 0 h 274"/>
                <a:gd name="T28" fmla="*/ 0 w 178"/>
                <a:gd name="T29" fmla="*/ 0 h 274"/>
                <a:gd name="T30" fmla="*/ 0 w 178"/>
                <a:gd name="T31" fmla="*/ 0 h 274"/>
                <a:gd name="T32" fmla="*/ 0 w 178"/>
                <a:gd name="T33" fmla="*/ 0 h 274"/>
                <a:gd name="T34" fmla="*/ 0 w 178"/>
                <a:gd name="T35" fmla="*/ 0 h 274"/>
                <a:gd name="T36" fmla="*/ 0 w 178"/>
                <a:gd name="T37" fmla="*/ 0 h 274"/>
                <a:gd name="T38" fmla="*/ 0 w 178"/>
                <a:gd name="T39" fmla="*/ 0 h 274"/>
                <a:gd name="T40" fmla="*/ 0 w 178"/>
                <a:gd name="T41" fmla="*/ 0 h 274"/>
                <a:gd name="T42" fmla="*/ 0 w 178"/>
                <a:gd name="T43" fmla="*/ 0 h 274"/>
                <a:gd name="T44" fmla="*/ 0 w 178"/>
                <a:gd name="T45" fmla="*/ 0 h 274"/>
                <a:gd name="T46" fmla="*/ 0 w 178"/>
                <a:gd name="T47" fmla="*/ 0 h 274"/>
                <a:gd name="T48" fmla="*/ 0 w 178"/>
                <a:gd name="T49" fmla="*/ 0 h 274"/>
                <a:gd name="T50" fmla="*/ 0 w 178"/>
                <a:gd name="T51" fmla="*/ 0 h 274"/>
                <a:gd name="T52" fmla="*/ 0 w 178"/>
                <a:gd name="T53" fmla="*/ 0 h 274"/>
                <a:gd name="T54" fmla="*/ 0 w 178"/>
                <a:gd name="T55" fmla="*/ 0 h 274"/>
                <a:gd name="T56" fmla="*/ 0 w 178"/>
                <a:gd name="T57" fmla="*/ 0 h 274"/>
                <a:gd name="T58" fmla="*/ 0 w 178"/>
                <a:gd name="T59" fmla="*/ 0 h 274"/>
                <a:gd name="T60" fmla="*/ 0 w 178"/>
                <a:gd name="T61" fmla="*/ 0 h 274"/>
                <a:gd name="T62" fmla="*/ 0 w 178"/>
                <a:gd name="T63" fmla="*/ 0 h 274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178"/>
                <a:gd name="T97" fmla="*/ 0 h 274"/>
                <a:gd name="T98" fmla="*/ 178 w 178"/>
                <a:gd name="T99" fmla="*/ 274 h 274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178" h="274">
                  <a:moveTo>
                    <a:pt x="0" y="117"/>
                  </a:moveTo>
                  <a:lnTo>
                    <a:pt x="8" y="140"/>
                  </a:lnTo>
                  <a:lnTo>
                    <a:pt x="14" y="153"/>
                  </a:lnTo>
                  <a:lnTo>
                    <a:pt x="20" y="165"/>
                  </a:lnTo>
                  <a:lnTo>
                    <a:pt x="30" y="164"/>
                  </a:lnTo>
                  <a:lnTo>
                    <a:pt x="33" y="164"/>
                  </a:lnTo>
                  <a:lnTo>
                    <a:pt x="33" y="218"/>
                  </a:lnTo>
                  <a:lnTo>
                    <a:pt x="89" y="274"/>
                  </a:lnTo>
                  <a:lnTo>
                    <a:pt x="139" y="232"/>
                  </a:lnTo>
                  <a:lnTo>
                    <a:pt x="142" y="218"/>
                  </a:lnTo>
                  <a:lnTo>
                    <a:pt x="148" y="207"/>
                  </a:lnTo>
                  <a:lnTo>
                    <a:pt x="156" y="195"/>
                  </a:lnTo>
                  <a:lnTo>
                    <a:pt x="162" y="173"/>
                  </a:lnTo>
                  <a:lnTo>
                    <a:pt x="173" y="149"/>
                  </a:lnTo>
                  <a:lnTo>
                    <a:pt x="176" y="128"/>
                  </a:lnTo>
                  <a:lnTo>
                    <a:pt x="177" y="82"/>
                  </a:lnTo>
                  <a:lnTo>
                    <a:pt x="178" y="62"/>
                  </a:lnTo>
                  <a:lnTo>
                    <a:pt x="174" y="42"/>
                  </a:lnTo>
                  <a:lnTo>
                    <a:pt x="163" y="25"/>
                  </a:lnTo>
                  <a:lnTo>
                    <a:pt x="143" y="10"/>
                  </a:lnTo>
                  <a:lnTo>
                    <a:pt x="121" y="3"/>
                  </a:lnTo>
                  <a:lnTo>
                    <a:pt x="95" y="0"/>
                  </a:lnTo>
                  <a:lnTo>
                    <a:pt x="70" y="2"/>
                  </a:lnTo>
                  <a:lnTo>
                    <a:pt x="51" y="9"/>
                  </a:lnTo>
                  <a:lnTo>
                    <a:pt x="34" y="20"/>
                  </a:lnTo>
                  <a:lnTo>
                    <a:pt x="21" y="33"/>
                  </a:lnTo>
                  <a:lnTo>
                    <a:pt x="14" y="45"/>
                  </a:lnTo>
                  <a:lnTo>
                    <a:pt x="6" y="61"/>
                  </a:lnTo>
                  <a:lnTo>
                    <a:pt x="4" y="76"/>
                  </a:lnTo>
                  <a:lnTo>
                    <a:pt x="2" y="95"/>
                  </a:lnTo>
                  <a:lnTo>
                    <a:pt x="5" y="109"/>
                  </a:lnTo>
                  <a:lnTo>
                    <a:pt x="0" y="117"/>
                  </a:lnTo>
                  <a:close/>
                </a:path>
              </a:pathLst>
            </a:custGeom>
            <a:solidFill>
              <a:srgbClr val="FF9F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/>
            </a:p>
          </p:txBody>
        </p:sp>
        <p:sp>
          <p:nvSpPr>
            <p:cNvPr id="5162" name="Freeform 42"/>
            <p:cNvSpPr>
              <a:spLocks/>
            </p:cNvSpPr>
            <p:nvPr/>
          </p:nvSpPr>
          <p:spPr bwMode="auto">
            <a:xfrm>
              <a:off x="1477" y="1814"/>
              <a:ext cx="64" cy="50"/>
            </a:xfrm>
            <a:custGeom>
              <a:avLst/>
              <a:gdLst>
                <a:gd name="T0" fmla="*/ 0 w 192"/>
                <a:gd name="T1" fmla="*/ 0 h 149"/>
                <a:gd name="T2" fmla="*/ 0 w 192"/>
                <a:gd name="T3" fmla="*/ 0 h 149"/>
                <a:gd name="T4" fmla="*/ 0 w 192"/>
                <a:gd name="T5" fmla="*/ 0 h 149"/>
                <a:gd name="T6" fmla="*/ 0 w 192"/>
                <a:gd name="T7" fmla="*/ 0 h 149"/>
                <a:gd name="T8" fmla="*/ 0 w 192"/>
                <a:gd name="T9" fmla="*/ 0 h 149"/>
                <a:gd name="T10" fmla="*/ 0 w 192"/>
                <a:gd name="T11" fmla="*/ 0 h 149"/>
                <a:gd name="T12" fmla="*/ 0 w 192"/>
                <a:gd name="T13" fmla="*/ 0 h 149"/>
                <a:gd name="T14" fmla="*/ 0 w 192"/>
                <a:gd name="T15" fmla="*/ 0 h 149"/>
                <a:gd name="T16" fmla="*/ 0 w 192"/>
                <a:gd name="T17" fmla="*/ 0 h 149"/>
                <a:gd name="T18" fmla="*/ 0 w 192"/>
                <a:gd name="T19" fmla="*/ 0 h 149"/>
                <a:gd name="T20" fmla="*/ 0 w 192"/>
                <a:gd name="T21" fmla="*/ 0 h 149"/>
                <a:gd name="T22" fmla="*/ 0 w 192"/>
                <a:gd name="T23" fmla="*/ 0 h 149"/>
                <a:gd name="T24" fmla="*/ 0 w 192"/>
                <a:gd name="T25" fmla="*/ 0 h 149"/>
                <a:gd name="T26" fmla="*/ 0 w 192"/>
                <a:gd name="T27" fmla="*/ 0 h 149"/>
                <a:gd name="T28" fmla="*/ 0 w 192"/>
                <a:gd name="T29" fmla="*/ 0 h 149"/>
                <a:gd name="T30" fmla="*/ 0 w 192"/>
                <a:gd name="T31" fmla="*/ 0 h 149"/>
                <a:gd name="T32" fmla="*/ 0 w 192"/>
                <a:gd name="T33" fmla="*/ 0 h 149"/>
                <a:gd name="T34" fmla="*/ 0 w 192"/>
                <a:gd name="T35" fmla="*/ 0 h 149"/>
                <a:gd name="T36" fmla="*/ 0 w 192"/>
                <a:gd name="T37" fmla="*/ 0 h 149"/>
                <a:gd name="T38" fmla="*/ 0 w 192"/>
                <a:gd name="T39" fmla="*/ 0 h 149"/>
                <a:gd name="T40" fmla="*/ 0 w 192"/>
                <a:gd name="T41" fmla="*/ 0 h 149"/>
                <a:gd name="T42" fmla="*/ 0 w 192"/>
                <a:gd name="T43" fmla="*/ 0 h 149"/>
                <a:gd name="T44" fmla="*/ 0 w 192"/>
                <a:gd name="T45" fmla="*/ 0 h 149"/>
                <a:gd name="T46" fmla="*/ 0 w 192"/>
                <a:gd name="T47" fmla="*/ 0 h 149"/>
                <a:gd name="T48" fmla="*/ 0 w 192"/>
                <a:gd name="T49" fmla="*/ 0 h 149"/>
                <a:gd name="T50" fmla="*/ 0 w 192"/>
                <a:gd name="T51" fmla="*/ 0 h 149"/>
                <a:gd name="T52" fmla="*/ 0 w 192"/>
                <a:gd name="T53" fmla="*/ 0 h 149"/>
                <a:gd name="T54" fmla="*/ 0 w 192"/>
                <a:gd name="T55" fmla="*/ 0 h 149"/>
                <a:gd name="T56" fmla="*/ 0 w 192"/>
                <a:gd name="T57" fmla="*/ 0 h 149"/>
                <a:gd name="T58" fmla="*/ 0 w 192"/>
                <a:gd name="T59" fmla="*/ 0 h 149"/>
                <a:gd name="T60" fmla="*/ 0 w 192"/>
                <a:gd name="T61" fmla="*/ 0 h 149"/>
                <a:gd name="T62" fmla="*/ 0 w 192"/>
                <a:gd name="T63" fmla="*/ 0 h 149"/>
                <a:gd name="T64" fmla="*/ 0 w 192"/>
                <a:gd name="T65" fmla="*/ 0 h 149"/>
                <a:gd name="T66" fmla="*/ 0 w 192"/>
                <a:gd name="T67" fmla="*/ 0 h 149"/>
                <a:gd name="T68" fmla="*/ 0 w 192"/>
                <a:gd name="T69" fmla="*/ 0 h 149"/>
                <a:gd name="T70" fmla="*/ 0 w 192"/>
                <a:gd name="T71" fmla="*/ 0 h 149"/>
                <a:gd name="T72" fmla="*/ 0 w 192"/>
                <a:gd name="T73" fmla="*/ 0 h 149"/>
                <a:gd name="T74" fmla="*/ 0 w 192"/>
                <a:gd name="T75" fmla="*/ 0 h 149"/>
                <a:gd name="T76" fmla="*/ 0 w 192"/>
                <a:gd name="T77" fmla="*/ 0 h 149"/>
                <a:gd name="T78" fmla="*/ 0 w 192"/>
                <a:gd name="T79" fmla="*/ 0 h 149"/>
                <a:gd name="T80" fmla="*/ 0 w 192"/>
                <a:gd name="T81" fmla="*/ 0 h 149"/>
                <a:gd name="T82" fmla="*/ 0 w 192"/>
                <a:gd name="T83" fmla="*/ 0 h 149"/>
                <a:gd name="T84" fmla="*/ 0 w 192"/>
                <a:gd name="T85" fmla="*/ 0 h 149"/>
                <a:gd name="T86" fmla="*/ 0 w 192"/>
                <a:gd name="T87" fmla="*/ 0 h 149"/>
                <a:gd name="T88" fmla="*/ 0 w 192"/>
                <a:gd name="T89" fmla="*/ 0 h 149"/>
                <a:gd name="T90" fmla="*/ 0 w 192"/>
                <a:gd name="T91" fmla="*/ 0 h 149"/>
                <a:gd name="T92" fmla="*/ 0 w 192"/>
                <a:gd name="T93" fmla="*/ 0 h 149"/>
                <a:gd name="T94" fmla="*/ 0 w 192"/>
                <a:gd name="T95" fmla="*/ 0 h 149"/>
                <a:gd name="T96" fmla="*/ 0 w 192"/>
                <a:gd name="T97" fmla="*/ 0 h 149"/>
                <a:gd name="T98" fmla="*/ 0 w 192"/>
                <a:gd name="T99" fmla="*/ 0 h 149"/>
                <a:gd name="T100" fmla="*/ 0 w 192"/>
                <a:gd name="T101" fmla="*/ 0 h 149"/>
                <a:gd name="T102" fmla="*/ 0 w 192"/>
                <a:gd name="T103" fmla="*/ 0 h 149"/>
                <a:gd name="T104" fmla="*/ 0 w 192"/>
                <a:gd name="T105" fmla="*/ 0 h 149"/>
                <a:gd name="T106" fmla="*/ 0 w 192"/>
                <a:gd name="T107" fmla="*/ 0 h 149"/>
                <a:gd name="T108" fmla="*/ 0 w 192"/>
                <a:gd name="T109" fmla="*/ 0 h 149"/>
                <a:gd name="T110" fmla="*/ 0 w 192"/>
                <a:gd name="T111" fmla="*/ 0 h 149"/>
                <a:gd name="T112" fmla="*/ 0 w 192"/>
                <a:gd name="T113" fmla="*/ 0 h 149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192"/>
                <a:gd name="T172" fmla="*/ 0 h 149"/>
                <a:gd name="T173" fmla="*/ 192 w 192"/>
                <a:gd name="T174" fmla="*/ 149 h 149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192" h="149">
                  <a:moveTo>
                    <a:pt x="1" y="123"/>
                  </a:moveTo>
                  <a:lnTo>
                    <a:pt x="0" y="103"/>
                  </a:lnTo>
                  <a:lnTo>
                    <a:pt x="4" y="78"/>
                  </a:lnTo>
                  <a:lnTo>
                    <a:pt x="8" y="57"/>
                  </a:lnTo>
                  <a:lnTo>
                    <a:pt x="15" y="41"/>
                  </a:lnTo>
                  <a:lnTo>
                    <a:pt x="25" y="26"/>
                  </a:lnTo>
                  <a:lnTo>
                    <a:pt x="42" y="20"/>
                  </a:lnTo>
                  <a:lnTo>
                    <a:pt x="50" y="14"/>
                  </a:lnTo>
                  <a:lnTo>
                    <a:pt x="68" y="7"/>
                  </a:lnTo>
                  <a:lnTo>
                    <a:pt x="87" y="0"/>
                  </a:lnTo>
                  <a:lnTo>
                    <a:pt x="108" y="0"/>
                  </a:lnTo>
                  <a:lnTo>
                    <a:pt x="131" y="3"/>
                  </a:lnTo>
                  <a:lnTo>
                    <a:pt x="145" y="10"/>
                  </a:lnTo>
                  <a:lnTo>
                    <a:pt x="156" y="18"/>
                  </a:lnTo>
                  <a:lnTo>
                    <a:pt x="173" y="31"/>
                  </a:lnTo>
                  <a:lnTo>
                    <a:pt x="185" y="42"/>
                  </a:lnTo>
                  <a:lnTo>
                    <a:pt x="192" y="48"/>
                  </a:lnTo>
                  <a:lnTo>
                    <a:pt x="185" y="49"/>
                  </a:lnTo>
                  <a:lnTo>
                    <a:pt x="184" y="53"/>
                  </a:lnTo>
                  <a:lnTo>
                    <a:pt x="184" y="61"/>
                  </a:lnTo>
                  <a:lnTo>
                    <a:pt x="182" y="73"/>
                  </a:lnTo>
                  <a:lnTo>
                    <a:pt x="187" y="89"/>
                  </a:lnTo>
                  <a:lnTo>
                    <a:pt x="189" y="107"/>
                  </a:lnTo>
                  <a:lnTo>
                    <a:pt x="178" y="127"/>
                  </a:lnTo>
                  <a:lnTo>
                    <a:pt x="180" y="99"/>
                  </a:lnTo>
                  <a:lnTo>
                    <a:pt x="178" y="80"/>
                  </a:lnTo>
                  <a:lnTo>
                    <a:pt x="173" y="70"/>
                  </a:lnTo>
                  <a:lnTo>
                    <a:pt x="166" y="66"/>
                  </a:lnTo>
                  <a:lnTo>
                    <a:pt x="162" y="60"/>
                  </a:lnTo>
                  <a:lnTo>
                    <a:pt x="156" y="61"/>
                  </a:lnTo>
                  <a:lnTo>
                    <a:pt x="143" y="66"/>
                  </a:lnTo>
                  <a:lnTo>
                    <a:pt x="131" y="66"/>
                  </a:lnTo>
                  <a:lnTo>
                    <a:pt x="116" y="66"/>
                  </a:lnTo>
                  <a:lnTo>
                    <a:pt x="103" y="65"/>
                  </a:lnTo>
                  <a:lnTo>
                    <a:pt x="94" y="65"/>
                  </a:lnTo>
                  <a:lnTo>
                    <a:pt x="102" y="68"/>
                  </a:lnTo>
                  <a:lnTo>
                    <a:pt x="109" y="70"/>
                  </a:lnTo>
                  <a:lnTo>
                    <a:pt x="101" y="72"/>
                  </a:lnTo>
                  <a:lnTo>
                    <a:pt x="87" y="70"/>
                  </a:lnTo>
                  <a:lnTo>
                    <a:pt x="73" y="69"/>
                  </a:lnTo>
                  <a:lnTo>
                    <a:pt x="58" y="68"/>
                  </a:lnTo>
                  <a:lnTo>
                    <a:pt x="49" y="68"/>
                  </a:lnTo>
                  <a:lnTo>
                    <a:pt x="43" y="68"/>
                  </a:lnTo>
                  <a:lnTo>
                    <a:pt x="45" y="70"/>
                  </a:lnTo>
                  <a:lnTo>
                    <a:pt x="49" y="76"/>
                  </a:lnTo>
                  <a:lnTo>
                    <a:pt x="49" y="85"/>
                  </a:lnTo>
                  <a:lnTo>
                    <a:pt x="47" y="94"/>
                  </a:lnTo>
                  <a:lnTo>
                    <a:pt x="39" y="105"/>
                  </a:lnTo>
                  <a:lnTo>
                    <a:pt x="35" y="116"/>
                  </a:lnTo>
                  <a:lnTo>
                    <a:pt x="34" y="128"/>
                  </a:lnTo>
                  <a:lnTo>
                    <a:pt x="35" y="143"/>
                  </a:lnTo>
                  <a:lnTo>
                    <a:pt x="37" y="149"/>
                  </a:lnTo>
                  <a:lnTo>
                    <a:pt x="27" y="139"/>
                  </a:lnTo>
                  <a:lnTo>
                    <a:pt x="13" y="127"/>
                  </a:lnTo>
                  <a:lnTo>
                    <a:pt x="8" y="128"/>
                  </a:lnTo>
                  <a:lnTo>
                    <a:pt x="5" y="138"/>
                  </a:lnTo>
                  <a:lnTo>
                    <a:pt x="1" y="12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/>
            </a:p>
          </p:txBody>
        </p:sp>
        <p:sp>
          <p:nvSpPr>
            <p:cNvPr id="5163" name="Freeform 43"/>
            <p:cNvSpPr>
              <a:spLocks/>
            </p:cNvSpPr>
            <p:nvPr/>
          </p:nvSpPr>
          <p:spPr bwMode="auto">
            <a:xfrm>
              <a:off x="1423" y="2307"/>
              <a:ext cx="77" cy="41"/>
            </a:xfrm>
            <a:custGeom>
              <a:avLst/>
              <a:gdLst>
                <a:gd name="T0" fmla="*/ 0 w 230"/>
                <a:gd name="T1" fmla="*/ 0 h 122"/>
                <a:gd name="T2" fmla="*/ 0 w 230"/>
                <a:gd name="T3" fmla="*/ 0 h 122"/>
                <a:gd name="T4" fmla="*/ 0 w 230"/>
                <a:gd name="T5" fmla="*/ 0 h 122"/>
                <a:gd name="T6" fmla="*/ 0 w 230"/>
                <a:gd name="T7" fmla="*/ 0 h 122"/>
                <a:gd name="T8" fmla="*/ 0 w 230"/>
                <a:gd name="T9" fmla="*/ 0 h 122"/>
                <a:gd name="T10" fmla="*/ 0 w 230"/>
                <a:gd name="T11" fmla="*/ 0 h 122"/>
                <a:gd name="T12" fmla="*/ 0 w 230"/>
                <a:gd name="T13" fmla="*/ 0 h 122"/>
                <a:gd name="T14" fmla="*/ 0 w 230"/>
                <a:gd name="T15" fmla="*/ 0 h 122"/>
                <a:gd name="T16" fmla="*/ 0 w 230"/>
                <a:gd name="T17" fmla="*/ 0 h 122"/>
                <a:gd name="T18" fmla="*/ 0 w 230"/>
                <a:gd name="T19" fmla="*/ 0 h 122"/>
                <a:gd name="T20" fmla="*/ 0 w 230"/>
                <a:gd name="T21" fmla="*/ 0 h 122"/>
                <a:gd name="T22" fmla="*/ 0 w 230"/>
                <a:gd name="T23" fmla="*/ 0 h 122"/>
                <a:gd name="T24" fmla="*/ 0 w 230"/>
                <a:gd name="T25" fmla="*/ 0 h 122"/>
                <a:gd name="T26" fmla="*/ 0 w 230"/>
                <a:gd name="T27" fmla="*/ 0 h 122"/>
                <a:gd name="T28" fmla="*/ 0 w 230"/>
                <a:gd name="T29" fmla="*/ 0 h 122"/>
                <a:gd name="T30" fmla="*/ 0 w 230"/>
                <a:gd name="T31" fmla="*/ 0 h 122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230"/>
                <a:gd name="T49" fmla="*/ 0 h 122"/>
                <a:gd name="T50" fmla="*/ 230 w 230"/>
                <a:gd name="T51" fmla="*/ 122 h 122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230" h="122">
                  <a:moveTo>
                    <a:pt x="109" y="17"/>
                  </a:moveTo>
                  <a:lnTo>
                    <a:pt x="82" y="36"/>
                  </a:lnTo>
                  <a:lnTo>
                    <a:pt x="45" y="60"/>
                  </a:lnTo>
                  <a:lnTo>
                    <a:pt x="19" y="74"/>
                  </a:lnTo>
                  <a:lnTo>
                    <a:pt x="3" y="84"/>
                  </a:lnTo>
                  <a:lnTo>
                    <a:pt x="0" y="106"/>
                  </a:lnTo>
                  <a:lnTo>
                    <a:pt x="15" y="115"/>
                  </a:lnTo>
                  <a:lnTo>
                    <a:pt x="48" y="119"/>
                  </a:lnTo>
                  <a:lnTo>
                    <a:pt x="79" y="122"/>
                  </a:lnTo>
                  <a:lnTo>
                    <a:pt x="109" y="119"/>
                  </a:lnTo>
                  <a:lnTo>
                    <a:pt x="131" y="106"/>
                  </a:lnTo>
                  <a:lnTo>
                    <a:pt x="168" y="91"/>
                  </a:lnTo>
                  <a:lnTo>
                    <a:pt x="226" y="77"/>
                  </a:lnTo>
                  <a:lnTo>
                    <a:pt x="230" y="31"/>
                  </a:lnTo>
                  <a:lnTo>
                    <a:pt x="222" y="0"/>
                  </a:lnTo>
                  <a:lnTo>
                    <a:pt x="109" y="17"/>
                  </a:lnTo>
                  <a:close/>
                </a:path>
              </a:pathLst>
            </a:custGeom>
            <a:solidFill>
              <a:srgbClr val="3F1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/>
            </a:p>
          </p:txBody>
        </p:sp>
        <p:sp>
          <p:nvSpPr>
            <p:cNvPr id="5164" name="Freeform 44"/>
            <p:cNvSpPr>
              <a:spLocks/>
            </p:cNvSpPr>
            <p:nvPr/>
          </p:nvSpPr>
          <p:spPr bwMode="auto">
            <a:xfrm>
              <a:off x="1518" y="2310"/>
              <a:ext cx="80" cy="35"/>
            </a:xfrm>
            <a:custGeom>
              <a:avLst/>
              <a:gdLst>
                <a:gd name="T0" fmla="*/ 0 w 239"/>
                <a:gd name="T1" fmla="*/ 0 h 104"/>
                <a:gd name="T2" fmla="*/ 0 w 239"/>
                <a:gd name="T3" fmla="*/ 0 h 104"/>
                <a:gd name="T4" fmla="*/ 0 w 239"/>
                <a:gd name="T5" fmla="*/ 0 h 104"/>
                <a:gd name="T6" fmla="*/ 0 w 239"/>
                <a:gd name="T7" fmla="*/ 0 h 104"/>
                <a:gd name="T8" fmla="*/ 0 w 239"/>
                <a:gd name="T9" fmla="*/ 0 h 104"/>
                <a:gd name="T10" fmla="*/ 0 w 239"/>
                <a:gd name="T11" fmla="*/ 0 h 104"/>
                <a:gd name="T12" fmla="*/ 0 w 239"/>
                <a:gd name="T13" fmla="*/ 0 h 104"/>
                <a:gd name="T14" fmla="*/ 0 w 239"/>
                <a:gd name="T15" fmla="*/ 0 h 104"/>
                <a:gd name="T16" fmla="*/ 0 w 239"/>
                <a:gd name="T17" fmla="*/ 0 h 104"/>
                <a:gd name="T18" fmla="*/ 0 w 239"/>
                <a:gd name="T19" fmla="*/ 0 h 104"/>
                <a:gd name="T20" fmla="*/ 0 w 239"/>
                <a:gd name="T21" fmla="*/ 0 h 104"/>
                <a:gd name="T22" fmla="*/ 0 w 239"/>
                <a:gd name="T23" fmla="*/ 0 h 104"/>
                <a:gd name="T24" fmla="*/ 0 w 239"/>
                <a:gd name="T25" fmla="*/ 0 h 104"/>
                <a:gd name="T26" fmla="*/ 0 w 239"/>
                <a:gd name="T27" fmla="*/ 0 h 104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239"/>
                <a:gd name="T43" fmla="*/ 0 h 104"/>
                <a:gd name="T44" fmla="*/ 239 w 239"/>
                <a:gd name="T45" fmla="*/ 104 h 104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239" h="104">
                  <a:moveTo>
                    <a:pt x="5" y="1"/>
                  </a:moveTo>
                  <a:lnTo>
                    <a:pt x="0" y="41"/>
                  </a:lnTo>
                  <a:lnTo>
                    <a:pt x="5" y="72"/>
                  </a:lnTo>
                  <a:lnTo>
                    <a:pt x="61" y="83"/>
                  </a:lnTo>
                  <a:lnTo>
                    <a:pt x="88" y="83"/>
                  </a:lnTo>
                  <a:lnTo>
                    <a:pt x="128" y="93"/>
                  </a:lnTo>
                  <a:lnTo>
                    <a:pt x="175" y="100"/>
                  </a:lnTo>
                  <a:lnTo>
                    <a:pt x="238" y="104"/>
                  </a:lnTo>
                  <a:lnTo>
                    <a:pt x="239" y="89"/>
                  </a:lnTo>
                  <a:lnTo>
                    <a:pt x="239" y="73"/>
                  </a:lnTo>
                  <a:lnTo>
                    <a:pt x="190" y="49"/>
                  </a:lnTo>
                  <a:lnTo>
                    <a:pt x="136" y="22"/>
                  </a:lnTo>
                  <a:lnTo>
                    <a:pt x="103" y="0"/>
                  </a:lnTo>
                  <a:lnTo>
                    <a:pt x="5" y="1"/>
                  </a:lnTo>
                  <a:close/>
                </a:path>
              </a:pathLst>
            </a:custGeom>
            <a:solidFill>
              <a:srgbClr val="3F1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/>
            </a:p>
          </p:txBody>
        </p:sp>
        <p:sp>
          <p:nvSpPr>
            <p:cNvPr id="5165" name="Freeform 45"/>
            <p:cNvSpPr>
              <a:spLocks/>
            </p:cNvSpPr>
            <p:nvPr/>
          </p:nvSpPr>
          <p:spPr bwMode="auto">
            <a:xfrm>
              <a:off x="1454" y="2041"/>
              <a:ext cx="119" cy="281"/>
            </a:xfrm>
            <a:custGeom>
              <a:avLst/>
              <a:gdLst>
                <a:gd name="T0" fmla="*/ 0 w 358"/>
                <a:gd name="T1" fmla="*/ 0 h 843"/>
                <a:gd name="T2" fmla="*/ 0 w 358"/>
                <a:gd name="T3" fmla="*/ 0 h 843"/>
                <a:gd name="T4" fmla="*/ 0 w 358"/>
                <a:gd name="T5" fmla="*/ 0 h 843"/>
                <a:gd name="T6" fmla="*/ 0 w 358"/>
                <a:gd name="T7" fmla="*/ 0 h 843"/>
                <a:gd name="T8" fmla="*/ 0 w 358"/>
                <a:gd name="T9" fmla="*/ 0 h 843"/>
                <a:gd name="T10" fmla="*/ 0 w 358"/>
                <a:gd name="T11" fmla="*/ 0 h 843"/>
                <a:gd name="T12" fmla="*/ 0 w 358"/>
                <a:gd name="T13" fmla="*/ 0 h 843"/>
                <a:gd name="T14" fmla="*/ 0 w 358"/>
                <a:gd name="T15" fmla="*/ 0 h 843"/>
                <a:gd name="T16" fmla="*/ 0 w 358"/>
                <a:gd name="T17" fmla="*/ 0 h 843"/>
                <a:gd name="T18" fmla="*/ 0 w 358"/>
                <a:gd name="T19" fmla="*/ 0 h 843"/>
                <a:gd name="T20" fmla="*/ 0 w 358"/>
                <a:gd name="T21" fmla="*/ 0 h 843"/>
                <a:gd name="T22" fmla="*/ 0 w 358"/>
                <a:gd name="T23" fmla="*/ 0 h 843"/>
                <a:gd name="T24" fmla="*/ 0 w 358"/>
                <a:gd name="T25" fmla="*/ 0 h 843"/>
                <a:gd name="T26" fmla="*/ 0 w 358"/>
                <a:gd name="T27" fmla="*/ 0 h 843"/>
                <a:gd name="T28" fmla="*/ 0 w 358"/>
                <a:gd name="T29" fmla="*/ 0 h 843"/>
                <a:gd name="T30" fmla="*/ 0 w 358"/>
                <a:gd name="T31" fmla="*/ 0 h 843"/>
                <a:gd name="T32" fmla="*/ 0 w 358"/>
                <a:gd name="T33" fmla="*/ 0 h 843"/>
                <a:gd name="T34" fmla="*/ 0 w 358"/>
                <a:gd name="T35" fmla="*/ 0 h 843"/>
                <a:gd name="T36" fmla="*/ 0 w 358"/>
                <a:gd name="T37" fmla="*/ 0 h 843"/>
                <a:gd name="T38" fmla="*/ 0 w 358"/>
                <a:gd name="T39" fmla="*/ 0 h 843"/>
                <a:gd name="T40" fmla="*/ 0 w 358"/>
                <a:gd name="T41" fmla="*/ 0 h 843"/>
                <a:gd name="T42" fmla="*/ 0 w 358"/>
                <a:gd name="T43" fmla="*/ 0 h 843"/>
                <a:gd name="T44" fmla="*/ 0 w 358"/>
                <a:gd name="T45" fmla="*/ 0 h 843"/>
                <a:gd name="T46" fmla="*/ 0 w 358"/>
                <a:gd name="T47" fmla="*/ 0 h 843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w 358"/>
                <a:gd name="T73" fmla="*/ 0 h 843"/>
                <a:gd name="T74" fmla="*/ 358 w 358"/>
                <a:gd name="T75" fmla="*/ 843 h 843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T72" t="T73" r="T74" b="T75"/>
              <a:pathLst>
                <a:path w="358" h="843">
                  <a:moveTo>
                    <a:pt x="11" y="0"/>
                  </a:moveTo>
                  <a:lnTo>
                    <a:pt x="0" y="74"/>
                  </a:lnTo>
                  <a:lnTo>
                    <a:pt x="0" y="190"/>
                  </a:lnTo>
                  <a:lnTo>
                    <a:pt x="0" y="326"/>
                  </a:lnTo>
                  <a:lnTo>
                    <a:pt x="11" y="407"/>
                  </a:lnTo>
                  <a:lnTo>
                    <a:pt x="11" y="441"/>
                  </a:lnTo>
                  <a:lnTo>
                    <a:pt x="4" y="570"/>
                  </a:lnTo>
                  <a:lnTo>
                    <a:pt x="7" y="663"/>
                  </a:lnTo>
                  <a:lnTo>
                    <a:pt x="15" y="789"/>
                  </a:lnTo>
                  <a:lnTo>
                    <a:pt x="15" y="823"/>
                  </a:lnTo>
                  <a:lnTo>
                    <a:pt x="38" y="840"/>
                  </a:lnTo>
                  <a:lnTo>
                    <a:pt x="128" y="819"/>
                  </a:lnTo>
                  <a:lnTo>
                    <a:pt x="154" y="550"/>
                  </a:lnTo>
                  <a:lnTo>
                    <a:pt x="162" y="379"/>
                  </a:lnTo>
                  <a:lnTo>
                    <a:pt x="173" y="231"/>
                  </a:lnTo>
                  <a:lnTo>
                    <a:pt x="184" y="468"/>
                  </a:lnTo>
                  <a:lnTo>
                    <a:pt x="196" y="816"/>
                  </a:lnTo>
                  <a:lnTo>
                    <a:pt x="286" y="843"/>
                  </a:lnTo>
                  <a:lnTo>
                    <a:pt x="305" y="823"/>
                  </a:lnTo>
                  <a:lnTo>
                    <a:pt x="328" y="516"/>
                  </a:lnTo>
                  <a:lnTo>
                    <a:pt x="331" y="367"/>
                  </a:lnTo>
                  <a:lnTo>
                    <a:pt x="358" y="41"/>
                  </a:lnTo>
                  <a:lnTo>
                    <a:pt x="350" y="3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/>
            </a:p>
          </p:txBody>
        </p:sp>
        <p:sp>
          <p:nvSpPr>
            <p:cNvPr id="5166" name="Freeform 46"/>
            <p:cNvSpPr>
              <a:spLocks/>
            </p:cNvSpPr>
            <p:nvPr/>
          </p:nvSpPr>
          <p:spPr bwMode="auto">
            <a:xfrm>
              <a:off x="1302" y="2344"/>
              <a:ext cx="55" cy="39"/>
            </a:xfrm>
            <a:custGeom>
              <a:avLst/>
              <a:gdLst>
                <a:gd name="T0" fmla="*/ 0 w 166"/>
                <a:gd name="T1" fmla="*/ 0 h 115"/>
                <a:gd name="T2" fmla="*/ 0 w 166"/>
                <a:gd name="T3" fmla="*/ 0 h 115"/>
                <a:gd name="T4" fmla="*/ 0 w 166"/>
                <a:gd name="T5" fmla="*/ 0 h 115"/>
                <a:gd name="T6" fmla="*/ 0 w 166"/>
                <a:gd name="T7" fmla="*/ 0 h 115"/>
                <a:gd name="T8" fmla="*/ 0 w 166"/>
                <a:gd name="T9" fmla="*/ 0 h 115"/>
                <a:gd name="T10" fmla="*/ 0 w 166"/>
                <a:gd name="T11" fmla="*/ 0 h 115"/>
                <a:gd name="T12" fmla="*/ 0 w 166"/>
                <a:gd name="T13" fmla="*/ 0 h 115"/>
                <a:gd name="T14" fmla="*/ 0 w 166"/>
                <a:gd name="T15" fmla="*/ 0 h 115"/>
                <a:gd name="T16" fmla="*/ 0 w 166"/>
                <a:gd name="T17" fmla="*/ 0 h 115"/>
                <a:gd name="T18" fmla="*/ 0 w 166"/>
                <a:gd name="T19" fmla="*/ 0 h 115"/>
                <a:gd name="T20" fmla="*/ 0 w 166"/>
                <a:gd name="T21" fmla="*/ 0 h 115"/>
                <a:gd name="T22" fmla="*/ 0 w 166"/>
                <a:gd name="T23" fmla="*/ 0 h 115"/>
                <a:gd name="T24" fmla="*/ 0 w 166"/>
                <a:gd name="T25" fmla="*/ 0 h 115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66"/>
                <a:gd name="T40" fmla="*/ 0 h 115"/>
                <a:gd name="T41" fmla="*/ 166 w 166"/>
                <a:gd name="T42" fmla="*/ 115 h 115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66" h="115">
                  <a:moveTo>
                    <a:pt x="63" y="24"/>
                  </a:moveTo>
                  <a:lnTo>
                    <a:pt x="27" y="56"/>
                  </a:lnTo>
                  <a:lnTo>
                    <a:pt x="0" y="86"/>
                  </a:lnTo>
                  <a:lnTo>
                    <a:pt x="3" y="106"/>
                  </a:lnTo>
                  <a:lnTo>
                    <a:pt x="21" y="115"/>
                  </a:lnTo>
                  <a:lnTo>
                    <a:pt x="74" y="112"/>
                  </a:lnTo>
                  <a:lnTo>
                    <a:pt x="104" y="98"/>
                  </a:lnTo>
                  <a:lnTo>
                    <a:pt x="119" y="75"/>
                  </a:lnTo>
                  <a:lnTo>
                    <a:pt x="165" y="58"/>
                  </a:lnTo>
                  <a:lnTo>
                    <a:pt x="166" y="28"/>
                  </a:lnTo>
                  <a:lnTo>
                    <a:pt x="158" y="0"/>
                  </a:lnTo>
                  <a:lnTo>
                    <a:pt x="113" y="21"/>
                  </a:lnTo>
                  <a:lnTo>
                    <a:pt x="63" y="2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/>
            </a:p>
          </p:txBody>
        </p:sp>
        <p:sp>
          <p:nvSpPr>
            <p:cNvPr id="5167" name="Freeform 47"/>
            <p:cNvSpPr>
              <a:spLocks/>
            </p:cNvSpPr>
            <p:nvPr/>
          </p:nvSpPr>
          <p:spPr bwMode="auto">
            <a:xfrm>
              <a:off x="1416" y="2334"/>
              <a:ext cx="61" cy="40"/>
            </a:xfrm>
            <a:custGeom>
              <a:avLst/>
              <a:gdLst>
                <a:gd name="T0" fmla="*/ 0 w 184"/>
                <a:gd name="T1" fmla="*/ 0 h 118"/>
                <a:gd name="T2" fmla="*/ 0 w 184"/>
                <a:gd name="T3" fmla="*/ 0 h 118"/>
                <a:gd name="T4" fmla="*/ 0 w 184"/>
                <a:gd name="T5" fmla="*/ 0 h 118"/>
                <a:gd name="T6" fmla="*/ 0 w 184"/>
                <a:gd name="T7" fmla="*/ 0 h 118"/>
                <a:gd name="T8" fmla="*/ 0 w 184"/>
                <a:gd name="T9" fmla="*/ 0 h 118"/>
                <a:gd name="T10" fmla="*/ 0 w 184"/>
                <a:gd name="T11" fmla="*/ 0 h 118"/>
                <a:gd name="T12" fmla="*/ 0 w 184"/>
                <a:gd name="T13" fmla="*/ 0 h 118"/>
                <a:gd name="T14" fmla="*/ 0 w 184"/>
                <a:gd name="T15" fmla="*/ 0 h 118"/>
                <a:gd name="T16" fmla="*/ 0 w 184"/>
                <a:gd name="T17" fmla="*/ 0 h 118"/>
                <a:gd name="T18" fmla="*/ 0 w 184"/>
                <a:gd name="T19" fmla="*/ 0 h 118"/>
                <a:gd name="T20" fmla="*/ 0 w 184"/>
                <a:gd name="T21" fmla="*/ 0 h 118"/>
                <a:gd name="T22" fmla="*/ 0 w 184"/>
                <a:gd name="T23" fmla="*/ 0 h 118"/>
                <a:gd name="T24" fmla="*/ 0 w 184"/>
                <a:gd name="T25" fmla="*/ 0 h 118"/>
                <a:gd name="T26" fmla="*/ 0 w 184"/>
                <a:gd name="T27" fmla="*/ 0 h 118"/>
                <a:gd name="T28" fmla="*/ 0 w 184"/>
                <a:gd name="T29" fmla="*/ 0 h 118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184"/>
                <a:gd name="T46" fmla="*/ 0 h 118"/>
                <a:gd name="T47" fmla="*/ 184 w 184"/>
                <a:gd name="T48" fmla="*/ 118 h 118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184" h="118">
                  <a:moveTo>
                    <a:pt x="2" y="8"/>
                  </a:moveTo>
                  <a:lnTo>
                    <a:pt x="0" y="54"/>
                  </a:lnTo>
                  <a:lnTo>
                    <a:pt x="25" y="73"/>
                  </a:lnTo>
                  <a:lnTo>
                    <a:pt x="51" y="79"/>
                  </a:lnTo>
                  <a:lnTo>
                    <a:pt x="67" y="90"/>
                  </a:lnTo>
                  <a:lnTo>
                    <a:pt x="98" y="105"/>
                  </a:lnTo>
                  <a:lnTo>
                    <a:pt x="150" y="118"/>
                  </a:lnTo>
                  <a:lnTo>
                    <a:pt x="169" y="115"/>
                  </a:lnTo>
                  <a:lnTo>
                    <a:pt x="184" y="108"/>
                  </a:lnTo>
                  <a:lnTo>
                    <a:pt x="184" y="95"/>
                  </a:lnTo>
                  <a:lnTo>
                    <a:pt x="165" y="68"/>
                  </a:lnTo>
                  <a:lnTo>
                    <a:pt x="123" y="41"/>
                  </a:lnTo>
                  <a:lnTo>
                    <a:pt x="90" y="17"/>
                  </a:lnTo>
                  <a:lnTo>
                    <a:pt x="79" y="0"/>
                  </a:lnTo>
                  <a:lnTo>
                    <a:pt x="2" y="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/>
            </a:p>
          </p:txBody>
        </p:sp>
        <p:sp>
          <p:nvSpPr>
            <p:cNvPr id="5168" name="Freeform 48"/>
            <p:cNvSpPr>
              <a:spLocks/>
            </p:cNvSpPr>
            <p:nvPr/>
          </p:nvSpPr>
          <p:spPr bwMode="auto">
            <a:xfrm>
              <a:off x="1321" y="1922"/>
              <a:ext cx="125" cy="135"/>
            </a:xfrm>
            <a:custGeom>
              <a:avLst/>
              <a:gdLst>
                <a:gd name="T0" fmla="*/ 0 w 375"/>
                <a:gd name="T1" fmla="*/ 0 h 403"/>
                <a:gd name="T2" fmla="*/ 0 w 375"/>
                <a:gd name="T3" fmla="*/ 0 h 403"/>
                <a:gd name="T4" fmla="*/ 0 w 375"/>
                <a:gd name="T5" fmla="*/ 0 h 403"/>
                <a:gd name="T6" fmla="*/ 0 w 375"/>
                <a:gd name="T7" fmla="*/ 0 h 403"/>
                <a:gd name="T8" fmla="*/ 0 w 375"/>
                <a:gd name="T9" fmla="*/ 0 h 403"/>
                <a:gd name="T10" fmla="*/ 0 w 375"/>
                <a:gd name="T11" fmla="*/ 0 h 403"/>
                <a:gd name="T12" fmla="*/ 0 w 375"/>
                <a:gd name="T13" fmla="*/ 0 h 403"/>
                <a:gd name="T14" fmla="*/ 0 w 375"/>
                <a:gd name="T15" fmla="*/ 0 h 403"/>
                <a:gd name="T16" fmla="*/ 0 w 375"/>
                <a:gd name="T17" fmla="*/ 0 h 40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375"/>
                <a:gd name="T28" fmla="*/ 0 h 403"/>
                <a:gd name="T29" fmla="*/ 375 w 375"/>
                <a:gd name="T30" fmla="*/ 403 h 403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375" h="403">
                  <a:moveTo>
                    <a:pt x="0" y="77"/>
                  </a:moveTo>
                  <a:lnTo>
                    <a:pt x="113" y="0"/>
                  </a:lnTo>
                  <a:lnTo>
                    <a:pt x="237" y="176"/>
                  </a:lnTo>
                  <a:lnTo>
                    <a:pt x="258" y="9"/>
                  </a:lnTo>
                  <a:lnTo>
                    <a:pt x="334" y="31"/>
                  </a:lnTo>
                  <a:lnTo>
                    <a:pt x="375" y="92"/>
                  </a:lnTo>
                  <a:lnTo>
                    <a:pt x="368" y="403"/>
                  </a:lnTo>
                  <a:lnTo>
                    <a:pt x="41" y="403"/>
                  </a:lnTo>
                  <a:lnTo>
                    <a:pt x="0" y="77"/>
                  </a:lnTo>
                  <a:close/>
                </a:path>
              </a:pathLst>
            </a:custGeom>
            <a:solidFill>
              <a:srgbClr val="7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/>
            </a:p>
          </p:txBody>
        </p:sp>
        <p:sp>
          <p:nvSpPr>
            <p:cNvPr id="5169" name="Freeform 49"/>
            <p:cNvSpPr>
              <a:spLocks/>
            </p:cNvSpPr>
            <p:nvPr/>
          </p:nvSpPr>
          <p:spPr bwMode="auto">
            <a:xfrm>
              <a:off x="1357" y="1914"/>
              <a:ext cx="50" cy="79"/>
            </a:xfrm>
            <a:custGeom>
              <a:avLst/>
              <a:gdLst>
                <a:gd name="T0" fmla="*/ 0 w 150"/>
                <a:gd name="T1" fmla="*/ 0 h 236"/>
                <a:gd name="T2" fmla="*/ 0 w 150"/>
                <a:gd name="T3" fmla="*/ 0 h 236"/>
                <a:gd name="T4" fmla="*/ 0 w 150"/>
                <a:gd name="T5" fmla="*/ 0 h 236"/>
                <a:gd name="T6" fmla="*/ 0 w 150"/>
                <a:gd name="T7" fmla="*/ 0 h 236"/>
                <a:gd name="T8" fmla="*/ 0 w 150"/>
                <a:gd name="T9" fmla="*/ 0 h 236"/>
                <a:gd name="T10" fmla="*/ 0 w 150"/>
                <a:gd name="T11" fmla="*/ 0 h 236"/>
                <a:gd name="T12" fmla="*/ 0 w 150"/>
                <a:gd name="T13" fmla="*/ 0 h 236"/>
                <a:gd name="T14" fmla="*/ 0 w 150"/>
                <a:gd name="T15" fmla="*/ 0 h 2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50"/>
                <a:gd name="T25" fmla="*/ 0 h 236"/>
                <a:gd name="T26" fmla="*/ 150 w 150"/>
                <a:gd name="T27" fmla="*/ 236 h 2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50" h="236">
                  <a:moveTo>
                    <a:pt x="0" y="24"/>
                  </a:moveTo>
                  <a:lnTo>
                    <a:pt x="12" y="0"/>
                  </a:lnTo>
                  <a:lnTo>
                    <a:pt x="105" y="41"/>
                  </a:lnTo>
                  <a:lnTo>
                    <a:pt x="128" y="14"/>
                  </a:lnTo>
                  <a:lnTo>
                    <a:pt x="144" y="24"/>
                  </a:lnTo>
                  <a:lnTo>
                    <a:pt x="150" y="163"/>
                  </a:lnTo>
                  <a:lnTo>
                    <a:pt x="148" y="236"/>
                  </a:lnTo>
                  <a:lnTo>
                    <a:pt x="0" y="24"/>
                  </a:lnTo>
                  <a:close/>
                </a:path>
              </a:pathLst>
            </a:custGeom>
            <a:solidFill>
              <a:srgbClr val="FFD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/>
            </a:p>
          </p:txBody>
        </p:sp>
        <p:sp>
          <p:nvSpPr>
            <p:cNvPr id="5170" name="Freeform 50"/>
            <p:cNvSpPr>
              <a:spLocks/>
            </p:cNvSpPr>
            <p:nvPr/>
          </p:nvSpPr>
          <p:spPr bwMode="auto">
            <a:xfrm>
              <a:off x="1373" y="1930"/>
              <a:ext cx="32" cy="16"/>
            </a:xfrm>
            <a:custGeom>
              <a:avLst/>
              <a:gdLst>
                <a:gd name="T0" fmla="*/ 0 w 95"/>
                <a:gd name="T1" fmla="*/ 0 h 47"/>
                <a:gd name="T2" fmla="*/ 0 w 95"/>
                <a:gd name="T3" fmla="*/ 0 h 47"/>
                <a:gd name="T4" fmla="*/ 0 w 95"/>
                <a:gd name="T5" fmla="*/ 0 h 47"/>
                <a:gd name="T6" fmla="*/ 0 60000 65536"/>
                <a:gd name="T7" fmla="*/ 0 60000 65536"/>
                <a:gd name="T8" fmla="*/ 0 60000 65536"/>
                <a:gd name="T9" fmla="*/ 0 w 95"/>
                <a:gd name="T10" fmla="*/ 0 h 47"/>
                <a:gd name="T11" fmla="*/ 95 w 95"/>
                <a:gd name="T12" fmla="*/ 47 h 4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95" h="47">
                  <a:moveTo>
                    <a:pt x="0" y="47"/>
                  </a:moveTo>
                  <a:lnTo>
                    <a:pt x="54" y="0"/>
                  </a:lnTo>
                  <a:lnTo>
                    <a:pt x="95" y="37"/>
                  </a:lnTo>
                </a:path>
              </a:pathLst>
            </a:cu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s-PE"/>
            </a:p>
          </p:txBody>
        </p:sp>
        <p:sp>
          <p:nvSpPr>
            <p:cNvPr id="5171" name="Freeform 51"/>
            <p:cNvSpPr>
              <a:spLocks/>
            </p:cNvSpPr>
            <p:nvPr/>
          </p:nvSpPr>
          <p:spPr bwMode="auto">
            <a:xfrm>
              <a:off x="1295" y="1921"/>
              <a:ext cx="198" cy="436"/>
            </a:xfrm>
            <a:custGeom>
              <a:avLst/>
              <a:gdLst>
                <a:gd name="T0" fmla="*/ 0 w 595"/>
                <a:gd name="T1" fmla="*/ 0 h 1306"/>
                <a:gd name="T2" fmla="*/ 0 w 595"/>
                <a:gd name="T3" fmla="*/ 0 h 1306"/>
                <a:gd name="T4" fmla="*/ 0 w 595"/>
                <a:gd name="T5" fmla="*/ 0 h 1306"/>
                <a:gd name="T6" fmla="*/ 0 w 595"/>
                <a:gd name="T7" fmla="*/ 0 h 1306"/>
                <a:gd name="T8" fmla="*/ 0 w 595"/>
                <a:gd name="T9" fmla="*/ 0 h 1306"/>
                <a:gd name="T10" fmla="*/ 0 w 595"/>
                <a:gd name="T11" fmla="*/ 0 h 1306"/>
                <a:gd name="T12" fmla="*/ 0 w 595"/>
                <a:gd name="T13" fmla="*/ 0 h 1306"/>
                <a:gd name="T14" fmla="*/ 0 w 595"/>
                <a:gd name="T15" fmla="*/ 0 h 1306"/>
                <a:gd name="T16" fmla="*/ 0 w 595"/>
                <a:gd name="T17" fmla="*/ 0 h 1306"/>
                <a:gd name="T18" fmla="*/ 0 w 595"/>
                <a:gd name="T19" fmla="*/ 0 h 1306"/>
                <a:gd name="T20" fmla="*/ 0 w 595"/>
                <a:gd name="T21" fmla="*/ 0 h 1306"/>
                <a:gd name="T22" fmla="*/ 0 w 595"/>
                <a:gd name="T23" fmla="*/ 0 h 1306"/>
                <a:gd name="T24" fmla="*/ 0 w 595"/>
                <a:gd name="T25" fmla="*/ 0 h 1306"/>
                <a:gd name="T26" fmla="*/ 0 w 595"/>
                <a:gd name="T27" fmla="*/ 0 h 1306"/>
                <a:gd name="T28" fmla="*/ 0 w 595"/>
                <a:gd name="T29" fmla="*/ 0 h 1306"/>
                <a:gd name="T30" fmla="*/ 0 w 595"/>
                <a:gd name="T31" fmla="*/ 0 h 1306"/>
                <a:gd name="T32" fmla="*/ 0 w 595"/>
                <a:gd name="T33" fmla="*/ 0 h 1306"/>
                <a:gd name="T34" fmla="*/ 0 w 595"/>
                <a:gd name="T35" fmla="*/ 0 h 1306"/>
                <a:gd name="T36" fmla="*/ 0 w 595"/>
                <a:gd name="T37" fmla="*/ 0 h 1306"/>
                <a:gd name="T38" fmla="*/ 0 w 595"/>
                <a:gd name="T39" fmla="*/ 0 h 1306"/>
                <a:gd name="T40" fmla="*/ 0 w 595"/>
                <a:gd name="T41" fmla="*/ 0 h 1306"/>
                <a:gd name="T42" fmla="*/ 0 w 595"/>
                <a:gd name="T43" fmla="*/ 0 h 1306"/>
                <a:gd name="T44" fmla="*/ 0 w 595"/>
                <a:gd name="T45" fmla="*/ 0 h 1306"/>
                <a:gd name="T46" fmla="*/ 0 w 595"/>
                <a:gd name="T47" fmla="*/ 0 h 1306"/>
                <a:gd name="T48" fmla="*/ 0 w 595"/>
                <a:gd name="T49" fmla="*/ 0 h 1306"/>
                <a:gd name="T50" fmla="*/ 0 w 595"/>
                <a:gd name="T51" fmla="*/ 0 h 1306"/>
                <a:gd name="T52" fmla="*/ 0 w 595"/>
                <a:gd name="T53" fmla="*/ 0 h 1306"/>
                <a:gd name="T54" fmla="*/ 0 w 595"/>
                <a:gd name="T55" fmla="*/ 0 h 1306"/>
                <a:gd name="T56" fmla="*/ 0 w 595"/>
                <a:gd name="T57" fmla="*/ 0 h 1306"/>
                <a:gd name="T58" fmla="*/ 0 w 595"/>
                <a:gd name="T59" fmla="*/ 0 h 130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w 595"/>
                <a:gd name="T91" fmla="*/ 0 h 1306"/>
                <a:gd name="T92" fmla="*/ 595 w 595"/>
                <a:gd name="T93" fmla="*/ 1306 h 1306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T90" t="T91" r="T92" b="T93"/>
              <a:pathLst>
                <a:path w="595" h="1306">
                  <a:moveTo>
                    <a:pt x="188" y="0"/>
                  </a:moveTo>
                  <a:lnTo>
                    <a:pt x="45" y="95"/>
                  </a:lnTo>
                  <a:lnTo>
                    <a:pt x="0" y="404"/>
                  </a:lnTo>
                  <a:lnTo>
                    <a:pt x="112" y="608"/>
                  </a:lnTo>
                  <a:lnTo>
                    <a:pt x="113" y="647"/>
                  </a:lnTo>
                  <a:lnTo>
                    <a:pt x="121" y="694"/>
                  </a:lnTo>
                  <a:lnTo>
                    <a:pt x="134" y="725"/>
                  </a:lnTo>
                  <a:lnTo>
                    <a:pt x="117" y="947"/>
                  </a:lnTo>
                  <a:lnTo>
                    <a:pt x="78" y="1301"/>
                  </a:lnTo>
                  <a:lnTo>
                    <a:pt x="118" y="1306"/>
                  </a:lnTo>
                  <a:lnTo>
                    <a:pt x="181" y="1287"/>
                  </a:lnTo>
                  <a:lnTo>
                    <a:pt x="226" y="1047"/>
                  </a:lnTo>
                  <a:lnTo>
                    <a:pt x="249" y="959"/>
                  </a:lnTo>
                  <a:lnTo>
                    <a:pt x="315" y="728"/>
                  </a:lnTo>
                  <a:lnTo>
                    <a:pt x="324" y="972"/>
                  </a:lnTo>
                  <a:lnTo>
                    <a:pt x="359" y="1266"/>
                  </a:lnTo>
                  <a:lnTo>
                    <a:pt x="453" y="1269"/>
                  </a:lnTo>
                  <a:lnTo>
                    <a:pt x="463" y="952"/>
                  </a:lnTo>
                  <a:lnTo>
                    <a:pt x="455" y="636"/>
                  </a:lnTo>
                  <a:lnTo>
                    <a:pt x="458" y="476"/>
                  </a:lnTo>
                  <a:lnTo>
                    <a:pt x="477" y="426"/>
                  </a:lnTo>
                  <a:lnTo>
                    <a:pt x="487" y="431"/>
                  </a:lnTo>
                  <a:lnTo>
                    <a:pt x="586" y="377"/>
                  </a:lnTo>
                  <a:lnTo>
                    <a:pt x="595" y="276"/>
                  </a:lnTo>
                  <a:lnTo>
                    <a:pt x="436" y="34"/>
                  </a:lnTo>
                  <a:lnTo>
                    <a:pt x="324" y="0"/>
                  </a:lnTo>
                  <a:lnTo>
                    <a:pt x="348" y="162"/>
                  </a:lnTo>
                  <a:lnTo>
                    <a:pt x="320" y="323"/>
                  </a:lnTo>
                  <a:lnTo>
                    <a:pt x="276" y="172"/>
                  </a:lnTo>
                  <a:lnTo>
                    <a:pt x="188" y="0"/>
                  </a:lnTo>
                  <a:close/>
                </a:path>
              </a:pathLst>
            </a:custGeom>
            <a:solidFill>
              <a:srgbClr val="5F3F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/>
            </a:p>
          </p:txBody>
        </p:sp>
        <p:sp>
          <p:nvSpPr>
            <p:cNvPr id="5172" name="Freeform 52"/>
            <p:cNvSpPr>
              <a:spLocks/>
            </p:cNvSpPr>
            <p:nvPr/>
          </p:nvSpPr>
          <p:spPr bwMode="auto">
            <a:xfrm>
              <a:off x="1306" y="1968"/>
              <a:ext cx="50" cy="114"/>
            </a:xfrm>
            <a:custGeom>
              <a:avLst/>
              <a:gdLst>
                <a:gd name="T0" fmla="*/ 0 w 150"/>
                <a:gd name="T1" fmla="*/ 0 h 340"/>
                <a:gd name="T2" fmla="*/ 0 w 150"/>
                <a:gd name="T3" fmla="*/ 0 h 340"/>
                <a:gd name="T4" fmla="*/ 0 w 150"/>
                <a:gd name="T5" fmla="*/ 0 h 340"/>
                <a:gd name="T6" fmla="*/ 0 w 150"/>
                <a:gd name="T7" fmla="*/ 0 h 340"/>
                <a:gd name="T8" fmla="*/ 0 w 150"/>
                <a:gd name="T9" fmla="*/ 0 h 340"/>
                <a:gd name="T10" fmla="*/ 0 w 150"/>
                <a:gd name="T11" fmla="*/ 0 h 340"/>
                <a:gd name="T12" fmla="*/ 0 w 150"/>
                <a:gd name="T13" fmla="*/ 0 h 340"/>
                <a:gd name="T14" fmla="*/ 0 w 150"/>
                <a:gd name="T15" fmla="*/ 0 h 340"/>
                <a:gd name="T16" fmla="*/ 0 w 150"/>
                <a:gd name="T17" fmla="*/ 0 h 340"/>
                <a:gd name="T18" fmla="*/ 0 w 150"/>
                <a:gd name="T19" fmla="*/ 0 h 340"/>
                <a:gd name="T20" fmla="*/ 0 w 150"/>
                <a:gd name="T21" fmla="*/ 0 h 34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50"/>
                <a:gd name="T34" fmla="*/ 0 h 340"/>
                <a:gd name="T35" fmla="*/ 150 w 150"/>
                <a:gd name="T36" fmla="*/ 340 h 340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50" h="340">
                  <a:moveTo>
                    <a:pt x="75" y="0"/>
                  </a:moveTo>
                  <a:lnTo>
                    <a:pt x="90" y="82"/>
                  </a:lnTo>
                  <a:lnTo>
                    <a:pt x="83" y="204"/>
                  </a:lnTo>
                  <a:lnTo>
                    <a:pt x="0" y="225"/>
                  </a:lnTo>
                  <a:lnTo>
                    <a:pt x="83" y="232"/>
                  </a:lnTo>
                  <a:lnTo>
                    <a:pt x="105" y="305"/>
                  </a:lnTo>
                  <a:lnTo>
                    <a:pt x="150" y="340"/>
                  </a:lnTo>
                  <a:lnTo>
                    <a:pt x="135" y="279"/>
                  </a:lnTo>
                  <a:lnTo>
                    <a:pt x="120" y="245"/>
                  </a:lnTo>
                  <a:lnTo>
                    <a:pt x="113" y="163"/>
                  </a:lnTo>
                  <a:lnTo>
                    <a:pt x="75" y="0"/>
                  </a:lnTo>
                  <a:close/>
                </a:path>
              </a:pathLst>
            </a:custGeom>
            <a:solidFill>
              <a:srgbClr val="3F1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/>
            </a:p>
          </p:txBody>
        </p:sp>
        <p:sp>
          <p:nvSpPr>
            <p:cNvPr id="5173" name="Freeform 53"/>
            <p:cNvSpPr>
              <a:spLocks/>
            </p:cNvSpPr>
            <p:nvPr/>
          </p:nvSpPr>
          <p:spPr bwMode="auto">
            <a:xfrm>
              <a:off x="1352" y="1975"/>
              <a:ext cx="17" cy="15"/>
            </a:xfrm>
            <a:custGeom>
              <a:avLst/>
              <a:gdLst>
                <a:gd name="T0" fmla="*/ 0 w 52"/>
                <a:gd name="T1" fmla="*/ 0 h 47"/>
                <a:gd name="T2" fmla="*/ 0 w 52"/>
                <a:gd name="T3" fmla="*/ 0 h 47"/>
                <a:gd name="T4" fmla="*/ 0 w 52"/>
                <a:gd name="T5" fmla="*/ 0 h 47"/>
                <a:gd name="T6" fmla="*/ 0 w 52"/>
                <a:gd name="T7" fmla="*/ 0 h 4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2"/>
                <a:gd name="T13" fmla="*/ 0 h 47"/>
                <a:gd name="T14" fmla="*/ 52 w 52"/>
                <a:gd name="T15" fmla="*/ 47 h 4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2" h="47">
                  <a:moveTo>
                    <a:pt x="0" y="47"/>
                  </a:moveTo>
                  <a:lnTo>
                    <a:pt x="11" y="0"/>
                  </a:lnTo>
                  <a:lnTo>
                    <a:pt x="52" y="40"/>
                  </a:lnTo>
                  <a:lnTo>
                    <a:pt x="0" y="47"/>
                  </a:lnTo>
                  <a:close/>
                </a:path>
              </a:pathLst>
            </a:custGeom>
            <a:solidFill>
              <a:srgbClr val="FFD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/>
            </a:p>
          </p:txBody>
        </p:sp>
        <p:sp>
          <p:nvSpPr>
            <p:cNvPr id="5174" name="Freeform 54"/>
            <p:cNvSpPr>
              <a:spLocks/>
            </p:cNvSpPr>
            <p:nvPr/>
          </p:nvSpPr>
          <p:spPr bwMode="auto">
            <a:xfrm>
              <a:off x="1353" y="1847"/>
              <a:ext cx="55" cy="83"/>
            </a:xfrm>
            <a:custGeom>
              <a:avLst/>
              <a:gdLst>
                <a:gd name="T0" fmla="*/ 0 w 167"/>
                <a:gd name="T1" fmla="*/ 0 h 251"/>
                <a:gd name="T2" fmla="*/ 0 w 167"/>
                <a:gd name="T3" fmla="*/ 0 h 251"/>
                <a:gd name="T4" fmla="*/ 0 w 167"/>
                <a:gd name="T5" fmla="*/ 0 h 251"/>
                <a:gd name="T6" fmla="*/ 0 w 167"/>
                <a:gd name="T7" fmla="*/ 0 h 251"/>
                <a:gd name="T8" fmla="*/ 0 w 167"/>
                <a:gd name="T9" fmla="*/ 0 h 251"/>
                <a:gd name="T10" fmla="*/ 0 w 167"/>
                <a:gd name="T11" fmla="*/ 0 h 251"/>
                <a:gd name="T12" fmla="*/ 0 w 167"/>
                <a:gd name="T13" fmla="*/ 0 h 251"/>
                <a:gd name="T14" fmla="*/ 0 w 167"/>
                <a:gd name="T15" fmla="*/ 0 h 251"/>
                <a:gd name="T16" fmla="*/ 0 w 167"/>
                <a:gd name="T17" fmla="*/ 0 h 251"/>
                <a:gd name="T18" fmla="*/ 0 w 167"/>
                <a:gd name="T19" fmla="*/ 0 h 251"/>
                <a:gd name="T20" fmla="*/ 0 w 167"/>
                <a:gd name="T21" fmla="*/ 0 h 251"/>
                <a:gd name="T22" fmla="*/ 0 w 167"/>
                <a:gd name="T23" fmla="*/ 0 h 251"/>
                <a:gd name="T24" fmla="*/ 0 w 167"/>
                <a:gd name="T25" fmla="*/ 0 h 251"/>
                <a:gd name="T26" fmla="*/ 0 w 167"/>
                <a:gd name="T27" fmla="*/ 0 h 251"/>
                <a:gd name="T28" fmla="*/ 0 w 167"/>
                <a:gd name="T29" fmla="*/ 0 h 251"/>
                <a:gd name="T30" fmla="*/ 0 w 167"/>
                <a:gd name="T31" fmla="*/ 0 h 251"/>
                <a:gd name="T32" fmla="*/ 0 w 167"/>
                <a:gd name="T33" fmla="*/ 0 h 251"/>
                <a:gd name="T34" fmla="*/ 0 w 167"/>
                <a:gd name="T35" fmla="*/ 0 h 251"/>
                <a:gd name="T36" fmla="*/ 0 w 167"/>
                <a:gd name="T37" fmla="*/ 0 h 251"/>
                <a:gd name="T38" fmla="*/ 0 w 167"/>
                <a:gd name="T39" fmla="*/ 0 h 251"/>
                <a:gd name="T40" fmla="*/ 0 w 167"/>
                <a:gd name="T41" fmla="*/ 0 h 251"/>
                <a:gd name="T42" fmla="*/ 0 w 167"/>
                <a:gd name="T43" fmla="*/ 0 h 251"/>
                <a:gd name="T44" fmla="*/ 0 w 167"/>
                <a:gd name="T45" fmla="*/ 0 h 251"/>
                <a:gd name="T46" fmla="*/ 0 w 167"/>
                <a:gd name="T47" fmla="*/ 0 h 251"/>
                <a:gd name="T48" fmla="*/ 0 w 167"/>
                <a:gd name="T49" fmla="*/ 0 h 251"/>
                <a:gd name="T50" fmla="*/ 0 w 167"/>
                <a:gd name="T51" fmla="*/ 0 h 251"/>
                <a:gd name="T52" fmla="*/ 0 w 167"/>
                <a:gd name="T53" fmla="*/ 0 h 251"/>
                <a:gd name="T54" fmla="*/ 0 w 167"/>
                <a:gd name="T55" fmla="*/ 0 h 251"/>
                <a:gd name="T56" fmla="*/ 0 w 167"/>
                <a:gd name="T57" fmla="*/ 0 h 251"/>
                <a:gd name="T58" fmla="*/ 0 w 167"/>
                <a:gd name="T59" fmla="*/ 0 h 251"/>
                <a:gd name="T60" fmla="*/ 0 w 167"/>
                <a:gd name="T61" fmla="*/ 0 h 251"/>
                <a:gd name="T62" fmla="*/ 0 w 167"/>
                <a:gd name="T63" fmla="*/ 0 h 251"/>
                <a:gd name="T64" fmla="*/ 0 w 167"/>
                <a:gd name="T65" fmla="*/ 0 h 251"/>
                <a:gd name="T66" fmla="*/ 0 w 167"/>
                <a:gd name="T67" fmla="*/ 0 h 251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167"/>
                <a:gd name="T103" fmla="*/ 0 h 251"/>
                <a:gd name="T104" fmla="*/ 167 w 167"/>
                <a:gd name="T105" fmla="*/ 251 h 251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167" h="251">
                  <a:moveTo>
                    <a:pt x="165" y="42"/>
                  </a:moveTo>
                  <a:lnTo>
                    <a:pt x="167" y="82"/>
                  </a:lnTo>
                  <a:lnTo>
                    <a:pt x="161" y="96"/>
                  </a:lnTo>
                  <a:lnTo>
                    <a:pt x="167" y="110"/>
                  </a:lnTo>
                  <a:lnTo>
                    <a:pt x="166" y="125"/>
                  </a:lnTo>
                  <a:lnTo>
                    <a:pt x="164" y="145"/>
                  </a:lnTo>
                  <a:lnTo>
                    <a:pt x="161" y="166"/>
                  </a:lnTo>
                  <a:lnTo>
                    <a:pt x="162" y="187"/>
                  </a:lnTo>
                  <a:lnTo>
                    <a:pt x="152" y="201"/>
                  </a:lnTo>
                  <a:lnTo>
                    <a:pt x="137" y="210"/>
                  </a:lnTo>
                  <a:lnTo>
                    <a:pt x="142" y="223"/>
                  </a:lnTo>
                  <a:lnTo>
                    <a:pt x="115" y="251"/>
                  </a:lnTo>
                  <a:lnTo>
                    <a:pt x="24" y="209"/>
                  </a:lnTo>
                  <a:lnTo>
                    <a:pt x="20" y="153"/>
                  </a:lnTo>
                  <a:lnTo>
                    <a:pt x="17" y="146"/>
                  </a:lnTo>
                  <a:lnTo>
                    <a:pt x="13" y="137"/>
                  </a:lnTo>
                  <a:lnTo>
                    <a:pt x="5" y="123"/>
                  </a:lnTo>
                  <a:lnTo>
                    <a:pt x="0" y="93"/>
                  </a:lnTo>
                  <a:lnTo>
                    <a:pt x="10" y="88"/>
                  </a:lnTo>
                  <a:lnTo>
                    <a:pt x="8" y="78"/>
                  </a:lnTo>
                  <a:lnTo>
                    <a:pt x="8" y="59"/>
                  </a:lnTo>
                  <a:lnTo>
                    <a:pt x="9" y="45"/>
                  </a:lnTo>
                  <a:lnTo>
                    <a:pt x="17" y="29"/>
                  </a:lnTo>
                  <a:lnTo>
                    <a:pt x="25" y="18"/>
                  </a:lnTo>
                  <a:lnTo>
                    <a:pt x="42" y="7"/>
                  </a:lnTo>
                  <a:lnTo>
                    <a:pt x="59" y="2"/>
                  </a:lnTo>
                  <a:lnTo>
                    <a:pt x="78" y="0"/>
                  </a:lnTo>
                  <a:lnTo>
                    <a:pt x="97" y="0"/>
                  </a:lnTo>
                  <a:lnTo>
                    <a:pt x="116" y="1"/>
                  </a:lnTo>
                  <a:lnTo>
                    <a:pt x="131" y="3"/>
                  </a:lnTo>
                  <a:lnTo>
                    <a:pt x="147" y="10"/>
                  </a:lnTo>
                  <a:lnTo>
                    <a:pt x="156" y="19"/>
                  </a:lnTo>
                  <a:lnTo>
                    <a:pt x="160" y="27"/>
                  </a:lnTo>
                  <a:lnTo>
                    <a:pt x="165" y="42"/>
                  </a:lnTo>
                  <a:close/>
                </a:path>
              </a:pathLst>
            </a:custGeom>
            <a:solidFill>
              <a:srgbClr val="FF7F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/>
            </a:p>
          </p:txBody>
        </p:sp>
        <p:sp>
          <p:nvSpPr>
            <p:cNvPr id="5175" name="Freeform 55"/>
            <p:cNvSpPr>
              <a:spLocks/>
            </p:cNvSpPr>
            <p:nvPr/>
          </p:nvSpPr>
          <p:spPr bwMode="auto">
            <a:xfrm>
              <a:off x="1359" y="1894"/>
              <a:ext cx="30" cy="22"/>
            </a:xfrm>
            <a:custGeom>
              <a:avLst/>
              <a:gdLst>
                <a:gd name="T0" fmla="*/ 0 w 92"/>
                <a:gd name="T1" fmla="*/ 0 h 64"/>
                <a:gd name="T2" fmla="*/ 0 w 92"/>
                <a:gd name="T3" fmla="*/ 0 h 64"/>
                <a:gd name="T4" fmla="*/ 0 w 92"/>
                <a:gd name="T5" fmla="*/ 0 h 64"/>
                <a:gd name="T6" fmla="*/ 0 w 92"/>
                <a:gd name="T7" fmla="*/ 0 h 64"/>
                <a:gd name="T8" fmla="*/ 0 w 92"/>
                <a:gd name="T9" fmla="*/ 0 h 64"/>
                <a:gd name="T10" fmla="*/ 0 w 92"/>
                <a:gd name="T11" fmla="*/ 0 h 64"/>
                <a:gd name="T12" fmla="*/ 0 w 92"/>
                <a:gd name="T13" fmla="*/ 0 h 64"/>
                <a:gd name="T14" fmla="*/ 0 w 92"/>
                <a:gd name="T15" fmla="*/ 0 h 64"/>
                <a:gd name="T16" fmla="*/ 0 w 92"/>
                <a:gd name="T17" fmla="*/ 0 h 6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92"/>
                <a:gd name="T28" fmla="*/ 0 h 64"/>
                <a:gd name="T29" fmla="*/ 92 w 92"/>
                <a:gd name="T30" fmla="*/ 64 h 64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92" h="64">
                  <a:moveTo>
                    <a:pt x="7" y="7"/>
                  </a:moveTo>
                  <a:lnTo>
                    <a:pt x="17" y="6"/>
                  </a:lnTo>
                  <a:lnTo>
                    <a:pt x="39" y="41"/>
                  </a:lnTo>
                  <a:lnTo>
                    <a:pt x="92" y="64"/>
                  </a:lnTo>
                  <a:lnTo>
                    <a:pt x="38" y="48"/>
                  </a:lnTo>
                  <a:lnTo>
                    <a:pt x="16" y="28"/>
                  </a:lnTo>
                  <a:lnTo>
                    <a:pt x="5" y="36"/>
                  </a:lnTo>
                  <a:lnTo>
                    <a:pt x="0" y="0"/>
                  </a:lnTo>
                  <a:lnTo>
                    <a:pt x="7" y="7"/>
                  </a:lnTo>
                  <a:close/>
                </a:path>
              </a:pathLst>
            </a:custGeom>
            <a:solidFill>
              <a:srgbClr val="7F5F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/>
            </a:p>
          </p:txBody>
        </p:sp>
        <p:sp>
          <p:nvSpPr>
            <p:cNvPr id="5176" name="Freeform 56"/>
            <p:cNvSpPr>
              <a:spLocks/>
            </p:cNvSpPr>
            <p:nvPr/>
          </p:nvSpPr>
          <p:spPr bwMode="auto">
            <a:xfrm>
              <a:off x="1351" y="1845"/>
              <a:ext cx="63" cy="54"/>
            </a:xfrm>
            <a:custGeom>
              <a:avLst/>
              <a:gdLst>
                <a:gd name="T0" fmla="*/ 0 w 190"/>
                <a:gd name="T1" fmla="*/ 0 h 162"/>
                <a:gd name="T2" fmla="*/ 0 w 190"/>
                <a:gd name="T3" fmla="*/ 0 h 162"/>
                <a:gd name="T4" fmla="*/ 0 w 190"/>
                <a:gd name="T5" fmla="*/ 0 h 162"/>
                <a:gd name="T6" fmla="*/ 0 w 190"/>
                <a:gd name="T7" fmla="*/ 0 h 162"/>
                <a:gd name="T8" fmla="*/ 0 w 190"/>
                <a:gd name="T9" fmla="*/ 0 h 162"/>
                <a:gd name="T10" fmla="*/ 0 w 190"/>
                <a:gd name="T11" fmla="*/ 0 h 162"/>
                <a:gd name="T12" fmla="*/ 0 w 190"/>
                <a:gd name="T13" fmla="*/ 0 h 162"/>
                <a:gd name="T14" fmla="*/ 0 w 190"/>
                <a:gd name="T15" fmla="*/ 0 h 162"/>
                <a:gd name="T16" fmla="*/ 0 w 190"/>
                <a:gd name="T17" fmla="*/ 0 h 162"/>
                <a:gd name="T18" fmla="*/ 0 w 190"/>
                <a:gd name="T19" fmla="*/ 0 h 162"/>
                <a:gd name="T20" fmla="*/ 0 w 190"/>
                <a:gd name="T21" fmla="*/ 0 h 162"/>
                <a:gd name="T22" fmla="*/ 0 w 190"/>
                <a:gd name="T23" fmla="*/ 0 h 162"/>
                <a:gd name="T24" fmla="*/ 0 w 190"/>
                <a:gd name="T25" fmla="*/ 0 h 162"/>
                <a:gd name="T26" fmla="*/ 0 w 190"/>
                <a:gd name="T27" fmla="*/ 0 h 162"/>
                <a:gd name="T28" fmla="*/ 0 w 190"/>
                <a:gd name="T29" fmla="*/ 0 h 162"/>
                <a:gd name="T30" fmla="*/ 0 w 190"/>
                <a:gd name="T31" fmla="*/ 0 h 162"/>
                <a:gd name="T32" fmla="*/ 0 w 190"/>
                <a:gd name="T33" fmla="*/ 0 h 162"/>
                <a:gd name="T34" fmla="*/ 0 w 190"/>
                <a:gd name="T35" fmla="*/ 0 h 162"/>
                <a:gd name="T36" fmla="*/ 0 w 190"/>
                <a:gd name="T37" fmla="*/ 0 h 162"/>
                <a:gd name="T38" fmla="*/ 0 w 190"/>
                <a:gd name="T39" fmla="*/ 0 h 162"/>
                <a:gd name="T40" fmla="*/ 0 w 190"/>
                <a:gd name="T41" fmla="*/ 0 h 162"/>
                <a:gd name="T42" fmla="*/ 0 w 190"/>
                <a:gd name="T43" fmla="*/ 0 h 162"/>
                <a:gd name="T44" fmla="*/ 0 w 190"/>
                <a:gd name="T45" fmla="*/ 0 h 162"/>
                <a:gd name="T46" fmla="*/ 0 w 190"/>
                <a:gd name="T47" fmla="*/ 0 h 162"/>
                <a:gd name="T48" fmla="*/ 0 w 190"/>
                <a:gd name="T49" fmla="*/ 0 h 162"/>
                <a:gd name="T50" fmla="*/ 0 w 190"/>
                <a:gd name="T51" fmla="*/ 0 h 162"/>
                <a:gd name="T52" fmla="*/ 0 w 190"/>
                <a:gd name="T53" fmla="*/ 0 h 162"/>
                <a:gd name="T54" fmla="*/ 0 w 190"/>
                <a:gd name="T55" fmla="*/ 0 h 162"/>
                <a:gd name="T56" fmla="*/ 0 w 190"/>
                <a:gd name="T57" fmla="*/ 0 h 162"/>
                <a:gd name="T58" fmla="*/ 0 w 190"/>
                <a:gd name="T59" fmla="*/ 0 h 162"/>
                <a:gd name="T60" fmla="*/ 0 w 190"/>
                <a:gd name="T61" fmla="*/ 0 h 162"/>
                <a:gd name="T62" fmla="*/ 0 w 190"/>
                <a:gd name="T63" fmla="*/ 0 h 162"/>
                <a:gd name="T64" fmla="*/ 0 w 190"/>
                <a:gd name="T65" fmla="*/ 0 h 162"/>
                <a:gd name="T66" fmla="*/ 0 w 190"/>
                <a:gd name="T67" fmla="*/ 0 h 162"/>
                <a:gd name="T68" fmla="*/ 0 w 190"/>
                <a:gd name="T69" fmla="*/ 0 h 162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190"/>
                <a:gd name="T106" fmla="*/ 0 h 162"/>
                <a:gd name="T107" fmla="*/ 190 w 190"/>
                <a:gd name="T108" fmla="*/ 162 h 162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190" h="162">
                  <a:moveTo>
                    <a:pt x="28" y="162"/>
                  </a:moveTo>
                  <a:lnTo>
                    <a:pt x="13" y="144"/>
                  </a:lnTo>
                  <a:lnTo>
                    <a:pt x="5" y="120"/>
                  </a:lnTo>
                  <a:lnTo>
                    <a:pt x="0" y="86"/>
                  </a:lnTo>
                  <a:lnTo>
                    <a:pt x="0" y="54"/>
                  </a:lnTo>
                  <a:lnTo>
                    <a:pt x="6" y="29"/>
                  </a:lnTo>
                  <a:lnTo>
                    <a:pt x="25" y="12"/>
                  </a:lnTo>
                  <a:lnTo>
                    <a:pt x="45" y="4"/>
                  </a:lnTo>
                  <a:lnTo>
                    <a:pt x="83" y="0"/>
                  </a:lnTo>
                  <a:lnTo>
                    <a:pt x="132" y="3"/>
                  </a:lnTo>
                  <a:lnTo>
                    <a:pt x="162" y="12"/>
                  </a:lnTo>
                  <a:lnTo>
                    <a:pt x="181" y="15"/>
                  </a:lnTo>
                  <a:lnTo>
                    <a:pt x="190" y="15"/>
                  </a:lnTo>
                  <a:lnTo>
                    <a:pt x="178" y="25"/>
                  </a:lnTo>
                  <a:lnTo>
                    <a:pt x="171" y="42"/>
                  </a:lnTo>
                  <a:lnTo>
                    <a:pt x="171" y="49"/>
                  </a:lnTo>
                  <a:lnTo>
                    <a:pt x="154" y="39"/>
                  </a:lnTo>
                  <a:lnTo>
                    <a:pt x="132" y="38"/>
                  </a:lnTo>
                  <a:lnTo>
                    <a:pt x="104" y="36"/>
                  </a:lnTo>
                  <a:lnTo>
                    <a:pt x="85" y="36"/>
                  </a:lnTo>
                  <a:lnTo>
                    <a:pt x="64" y="36"/>
                  </a:lnTo>
                  <a:lnTo>
                    <a:pt x="74" y="40"/>
                  </a:lnTo>
                  <a:lnTo>
                    <a:pt x="74" y="50"/>
                  </a:lnTo>
                  <a:lnTo>
                    <a:pt x="68" y="62"/>
                  </a:lnTo>
                  <a:lnTo>
                    <a:pt x="57" y="78"/>
                  </a:lnTo>
                  <a:lnTo>
                    <a:pt x="50" y="97"/>
                  </a:lnTo>
                  <a:lnTo>
                    <a:pt x="50" y="120"/>
                  </a:lnTo>
                  <a:lnTo>
                    <a:pt x="34" y="106"/>
                  </a:lnTo>
                  <a:lnTo>
                    <a:pt x="33" y="96"/>
                  </a:lnTo>
                  <a:lnTo>
                    <a:pt x="23" y="92"/>
                  </a:lnTo>
                  <a:lnTo>
                    <a:pt x="11" y="94"/>
                  </a:lnTo>
                  <a:lnTo>
                    <a:pt x="9" y="99"/>
                  </a:lnTo>
                  <a:lnTo>
                    <a:pt x="13" y="130"/>
                  </a:lnTo>
                  <a:lnTo>
                    <a:pt x="21" y="144"/>
                  </a:lnTo>
                  <a:lnTo>
                    <a:pt x="28" y="162"/>
                  </a:lnTo>
                  <a:close/>
                </a:path>
              </a:pathLst>
            </a:custGeom>
            <a:solidFill>
              <a:srgbClr val="BF7F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/>
            </a:p>
          </p:txBody>
        </p:sp>
        <p:sp>
          <p:nvSpPr>
            <p:cNvPr id="5177" name="Freeform 57"/>
            <p:cNvSpPr>
              <a:spLocks/>
            </p:cNvSpPr>
            <p:nvPr/>
          </p:nvSpPr>
          <p:spPr bwMode="auto">
            <a:xfrm>
              <a:off x="1403" y="2037"/>
              <a:ext cx="54" cy="27"/>
            </a:xfrm>
            <a:custGeom>
              <a:avLst/>
              <a:gdLst>
                <a:gd name="T0" fmla="*/ 0 w 162"/>
                <a:gd name="T1" fmla="*/ 0 h 81"/>
                <a:gd name="T2" fmla="*/ 0 w 162"/>
                <a:gd name="T3" fmla="*/ 0 h 81"/>
                <a:gd name="T4" fmla="*/ 0 w 162"/>
                <a:gd name="T5" fmla="*/ 0 h 81"/>
                <a:gd name="T6" fmla="*/ 0 w 162"/>
                <a:gd name="T7" fmla="*/ 0 h 81"/>
                <a:gd name="T8" fmla="*/ 0 w 162"/>
                <a:gd name="T9" fmla="*/ 0 h 81"/>
                <a:gd name="T10" fmla="*/ 0 w 162"/>
                <a:gd name="T11" fmla="*/ 0 h 81"/>
                <a:gd name="T12" fmla="*/ 0 w 162"/>
                <a:gd name="T13" fmla="*/ 0 h 81"/>
                <a:gd name="T14" fmla="*/ 0 w 162"/>
                <a:gd name="T15" fmla="*/ 0 h 81"/>
                <a:gd name="T16" fmla="*/ 0 w 162"/>
                <a:gd name="T17" fmla="*/ 0 h 81"/>
                <a:gd name="T18" fmla="*/ 0 w 162"/>
                <a:gd name="T19" fmla="*/ 0 h 81"/>
                <a:gd name="T20" fmla="*/ 0 w 162"/>
                <a:gd name="T21" fmla="*/ 0 h 8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62"/>
                <a:gd name="T34" fmla="*/ 0 h 81"/>
                <a:gd name="T35" fmla="*/ 162 w 162"/>
                <a:gd name="T36" fmla="*/ 81 h 81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62" h="81">
                  <a:moveTo>
                    <a:pt x="162" y="72"/>
                  </a:moveTo>
                  <a:lnTo>
                    <a:pt x="124" y="81"/>
                  </a:lnTo>
                  <a:lnTo>
                    <a:pt x="70" y="75"/>
                  </a:lnTo>
                  <a:lnTo>
                    <a:pt x="26" y="62"/>
                  </a:lnTo>
                  <a:lnTo>
                    <a:pt x="0" y="14"/>
                  </a:lnTo>
                  <a:lnTo>
                    <a:pt x="74" y="20"/>
                  </a:lnTo>
                  <a:lnTo>
                    <a:pt x="68" y="0"/>
                  </a:lnTo>
                  <a:lnTo>
                    <a:pt x="102" y="4"/>
                  </a:lnTo>
                  <a:lnTo>
                    <a:pt x="136" y="20"/>
                  </a:lnTo>
                  <a:lnTo>
                    <a:pt x="149" y="27"/>
                  </a:lnTo>
                  <a:lnTo>
                    <a:pt x="162" y="72"/>
                  </a:lnTo>
                  <a:close/>
                </a:path>
              </a:pathLst>
            </a:custGeom>
            <a:solidFill>
              <a:srgbClr val="FF7F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/>
            </a:p>
          </p:txBody>
        </p:sp>
        <p:sp>
          <p:nvSpPr>
            <p:cNvPr id="5178" name="Freeform 58"/>
            <p:cNvSpPr>
              <a:spLocks/>
            </p:cNvSpPr>
            <p:nvPr/>
          </p:nvSpPr>
          <p:spPr bwMode="auto">
            <a:xfrm>
              <a:off x="1758" y="2237"/>
              <a:ext cx="68" cy="153"/>
            </a:xfrm>
            <a:custGeom>
              <a:avLst/>
              <a:gdLst>
                <a:gd name="T0" fmla="*/ 0 w 202"/>
                <a:gd name="T1" fmla="*/ 0 h 459"/>
                <a:gd name="T2" fmla="*/ 0 w 202"/>
                <a:gd name="T3" fmla="*/ 0 h 459"/>
                <a:gd name="T4" fmla="*/ 0 w 202"/>
                <a:gd name="T5" fmla="*/ 0 h 459"/>
                <a:gd name="T6" fmla="*/ 0 w 202"/>
                <a:gd name="T7" fmla="*/ 0 h 459"/>
                <a:gd name="T8" fmla="*/ 0 w 202"/>
                <a:gd name="T9" fmla="*/ 0 h 459"/>
                <a:gd name="T10" fmla="*/ 0 w 202"/>
                <a:gd name="T11" fmla="*/ 0 h 459"/>
                <a:gd name="T12" fmla="*/ 0 w 202"/>
                <a:gd name="T13" fmla="*/ 0 h 459"/>
                <a:gd name="T14" fmla="*/ 0 w 202"/>
                <a:gd name="T15" fmla="*/ 0 h 459"/>
                <a:gd name="T16" fmla="*/ 0 w 202"/>
                <a:gd name="T17" fmla="*/ 0 h 459"/>
                <a:gd name="T18" fmla="*/ 0 w 202"/>
                <a:gd name="T19" fmla="*/ 0 h 459"/>
                <a:gd name="T20" fmla="*/ 0 w 202"/>
                <a:gd name="T21" fmla="*/ 0 h 459"/>
                <a:gd name="T22" fmla="*/ 0 w 202"/>
                <a:gd name="T23" fmla="*/ 0 h 459"/>
                <a:gd name="T24" fmla="*/ 0 w 202"/>
                <a:gd name="T25" fmla="*/ 0 h 459"/>
                <a:gd name="T26" fmla="*/ 0 w 202"/>
                <a:gd name="T27" fmla="*/ 0 h 459"/>
                <a:gd name="T28" fmla="*/ 0 w 202"/>
                <a:gd name="T29" fmla="*/ 0 h 459"/>
                <a:gd name="T30" fmla="*/ 0 w 202"/>
                <a:gd name="T31" fmla="*/ 0 h 459"/>
                <a:gd name="T32" fmla="*/ 0 w 202"/>
                <a:gd name="T33" fmla="*/ 0 h 459"/>
                <a:gd name="T34" fmla="*/ 0 w 202"/>
                <a:gd name="T35" fmla="*/ 0 h 459"/>
                <a:gd name="T36" fmla="*/ 0 w 202"/>
                <a:gd name="T37" fmla="*/ 0 h 459"/>
                <a:gd name="T38" fmla="*/ 0 w 202"/>
                <a:gd name="T39" fmla="*/ 0 h 459"/>
                <a:gd name="T40" fmla="*/ 0 w 202"/>
                <a:gd name="T41" fmla="*/ 0 h 459"/>
                <a:gd name="T42" fmla="*/ 0 w 202"/>
                <a:gd name="T43" fmla="*/ 0 h 459"/>
                <a:gd name="T44" fmla="*/ 0 w 202"/>
                <a:gd name="T45" fmla="*/ 0 h 459"/>
                <a:gd name="T46" fmla="*/ 0 w 202"/>
                <a:gd name="T47" fmla="*/ 0 h 459"/>
                <a:gd name="T48" fmla="*/ 0 w 202"/>
                <a:gd name="T49" fmla="*/ 0 h 459"/>
                <a:gd name="T50" fmla="*/ 0 w 202"/>
                <a:gd name="T51" fmla="*/ 0 h 459"/>
                <a:gd name="T52" fmla="*/ 0 w 202"/>
                <a:gd name="T53" fmla="*/ 0 h 459"/>
                <a:gd name="T54" fmla="*/ 0 w 202"/>
                <a:gd name="T55" fmla="*/ 0 h 459"/>
                <a:gd name="T56" fmla="*/ 0 w 202"/>
                <a:gd name="T57" fmla="*/ 0 h 459"/>
                <a:gd name="T58" fmla="*/ 0 w 202"/>
                <a:gd name="T59" fmla="*/ 0 h 459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w 202"/>
                <a:gd name="T91" fmla="*/ 0 h 459"/>
                <a:gd name="T92" fmla="*/ 202 w 202"/>
                <a:gd name="T93" fmla="*/ 459 h 459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T90" t="T91" r="T92" b="T93"/>
              <a:pathLst>
                <a:path w="202" h="459">
                  <a:moveTo>
                    <a:pt x="44" y="0"/>
                  </a:moveTo>
                  <a:lnTo>
                    <a:pt x="39" y="54"/>
                  </a:lnTo>
                  <a:lnTo>
                    <a:pt x="36" y="116"/>
                  </a:lnTo>
                  <a:lnTo>
                    <a:pt x="36" y="177"/>
                  </a:lnTo>
                  <a:lnTo>
                    <a:pt x="39" y="234"/>
                  </a:lnTo>
                  <a:lnTo>
                    <a:pt x="40" y="279"/>
                  </a:lnTo>
                  <a:lnTo>
                    <a:pt x="40" y="337"/>
                  </a:lnTo>
                  <a:lnTo>
                    <a:pt x="36" y="361"/>
                  </a:lnTo>
                  <a:lnTo>
                    <a:pt x="10" y="432"/>
                  </a:lnTo>
                  <a:lnTo>
                    <a:pt x="0" y="458"/>
                  </a:lnTo>
                  <a:lnTo>
                    <a:pt x="43" y="459"/>
                  </a:lnTo>
                  <a:lnTo>
                    <a:pt x="61" y="427"/>
                  </a:lnTo>
                  <a:lnTo>
                    <a:pt x="74" y="391"/>
                  </a:lnTo>
                  <a:lnTo>
                    <a:pt x="82" y="334"/>
                  </a:lnTo>
                  <a:lnTo>
                    <a:pt x="107" y="177"/>
                  </a:lnTo>
                  <a:lnTo>
                    <a:pt x="115" y="133"/>
                  </a:lnTo>
                  <a:lnTo>
                    <a:pt x="109" y="218"/>
                  </a:lnTo>
                  <a:lnTo>
                    <a:pt x="117" y="270"/>
                  </a:lnTo>
                  <a:lnTo>
                    <a:pt x="119" y="319"/>
                  </a:lnTo>
                  <a:lnTo>
                    <a:pt x="114" y="363"/>
                  </a:lnTo>
                  <a:lnTo>
                    <a:pt x="118" y="385"/>
                  </a:lnTo>
                  <a:lnTo>
                    <a:pt x="146" y="451"/>
                  </a:lnTo>
                  <a:lnTo>
                    <a:pt x="171" y="452"/>
                  </a:lnTo>
                  <a:lnTo>
                    <a:pt x="183" y="452"/>
                  </a:lnTo>
                  <a:lnTo>
                    <a:pt x="198" y="438"/>
                  </a:lnTo>
                  <a:lnTo>
                    <a:pt x="161" y="363"/>
                  </a:lnTo>
                  <a:lnTo>
                    <a:pt x="179" y="204"/>
                  </a:lnTo>
                  <a:lnTo>
                    <a:pt x="187" y="129"/>
                  </a:lnTo>
                  <a:lnTo>
                    <a:pt x="202" y="3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7F3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/>
            </a:p>
          </p:txBody>
        </p:sp>
        <p:sp>
          <p:nvSpPr>
            <p:cNvPr id="5179" name="Freeform 59"/>
            <p:cNvSpPr>
              <a:spLocks/>
            </p:cNvSpPr>
            <p:nvPr/>
          </p:nvSpPr>
          <p:spPr bwMode="auto">
            <a:xfrm>
              <a:off x="1734" y="2051"/>
              <a:ext cx="34" cy="148"/>
            </a:xfrm>
            <a:custGeom>
              <a:avLst/>
              <a:gdLst>
                <a:gd name="T0" fmla="*/ 0 w 101"/>
                <a:gd name="T1" fmla="*/ 0 h 445"/>
                <a:gd name="T2" fmla="*/ 0 w 101"/>
                <a:gd name="T3" fmla="*/ 0 h 445"/>
                <a:gd name="T4" fmla="*/ 0 w 101"/>
                <a:gd name="T5" fmla="*/ 0 h 445"/>
                <a:gd name="T6" fmla="*/ 0 w 101"/>
                <a:gd name="T7" fmla="*/ 0 h 445"/>
                <a:gd name="T8" fmla="*/ 0 w 101"/>
                <a:gd name="T9" fmla="*/ 0 h 445"/>
                <a:gd name="T10" fmla="*/ 0 w 101"/>
                <a:gd name="T11" fmla="*/ 0 h 445"/>
                <a:gd name="T12" fmla="*/ 0 w 101"/>
                <a:gd name="T13" fmla="*/ 0 h 445"/>
                <a:gd name="T14" fmla="*/ 0 w 101"/>
                <a:gd name="T15" fmla="*/ 0 h 445"/>
                <a:gd name="T16" fmla="*/ 0 w 101"/>
                <a:gd name="T17" fmla="*/ 0 h 445"/>
                <a:gd name="T18" fmla="*/ 0 w 101"/>
                <a:gd name="T19" fmla="*/ 0 h 445"/>
                <a:gd name="T20" fmla="*/ 0 w 101"/>
                <a:gd name="T21" fmla="*/ 0 h 445"/>
                <a:gd name="T22" fmla="*/ 0 w 101"/>
                <a:gd name="T23" fmla="*/ 0 h 445"/>
                <a:gd name="T24" fmla="*/ 0 w 101"/>
                <a:gd name="T25" fmla="*/ 0 h 445"/>
                <a:gd name="T26" fmla="*/ 0 w 101"/>
                <a:gd name="T27" fmla="*/ 0 h 445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101"/>
                <a:gd name="T43" fmla="*/ 0 h 445"/>
                <a:gd name="T44" fmla="*/ 101 w 101"/>
                <a:gd name="T45" fmla="*/ 445 h 445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101" h="445">
                  <a:moveTo>
                    <a:pt x="5" y="0"/>
                  </a:moveTo>
                  <a:lnTo>
                    <a:pt x="0" y="101"/>
                  </a:lnTo>
                  <a:lnTo>
                    <a:pt x="16" y="239"/>
                  </a:lnTo>
                  <a:lnTo>
                    <a:pt x="30" y="359"/>
                  </a:lnTo>
                  <a:lnTo>
                    <a:pt x="55" y="431"/>
                  </a:lnTo>
                  <a:lnTo>
                    <a:pt x="67" y="445"/>
                  </a:lnTo>
                  <a:lnTo>
                    <a:pt x="74" y="424"/>
                  </a:lnTo>
                  <a:lnTo>
                    <a:pt x="78" y="373"/>
                  </a:lnTo>
                  <a:lnTo>
                    <a:pt x="101" y="360"/>
                  </a:lnTo>
                  <a:lnTo>
                    <a:pt x="70" y="320"/>
                  </a:lnTo>
                  <a:lnTo>
                    <a:pt x="50" y="296"/>
                  </a:lnTo>
                  <a:lnTo>
                    <a:pt x="53" y="90"/>
                  </a:lnTo>
                  <a:lnTo>
                    <a:pt x="63" y="8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7F3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/>
            </a:p>
          </p:txBody>
        </p:sp>
        <p:sp>
          <p:nvSpPr>
            <p:cNvPr id="5180" name="Freeform 60"/>
            <p:cNvSpPr>
              <a:spLocks/>
            </p:cNvSpPr>
            <p:nvPr/>
          </p:nvSpPr>
          <p:spPr bwMode="auto">
            <a:xfrm>
              <a:off x="1827" y="2047"/>
              <a:ext cx="30" cy="138"/>
            </a:xfrm>
            <a:custGeom>
              <a:avLst/>
              <a:gdLst>
                <a:gd name="T0" fmla="*/ 0 w 88"/>
                <a:gd name="T1" fmla="*/ 0 h 415"/>
                <a:gd name="T2" fmla="*/ 0 w 88"/>
                <a:gd name="T3" fmla="*/ 0 h 415"/>
                <a:gd name="T4" fmla="*/ 0 w 88"/>
                <a:gd name="T5" fmla="*/ 0 h 415"/>
                <a:gd name="T6" fmla="*/ 0 w 88"/>
                <a:gd name="T7" fmla="*/ 0 h 415"/>
                <a:gd name="T8" fmla="*/ 0 w 88"/>
                <a:gd name="T9" fmla="*/ 0 h 415"/>
                <a:gd name="T10" fmla="*/ 0 w 88"/>
                <a:gd name="T11" fmla="*/ 0 h 415"/>
                <a:gd name="T12" fmla="*/ 0 w 88"/>
                <a:gd name="T13" fmla="*/ 0 h 415"/>
                <a:gd name="T14" fmla="*/ 0 w 88"/>
                <a:gd name="T15" fmla="*/ 0 h 415"/>
                <a:gd name="T16" fmla="*/ 0 w 88"/>
                <a:gd name="T17" fmla="*/ 0 h 415"/>
                <a:gd name="T18" fmla="*/ 0 w 88"/>
                <a:gd name="T19" fmla="*/ 0 h 415"/>
                <a:gd name="T20" fmla="*/ 0 w 88"/>
                <a:gd name="T21" fmla="*/ 0 h 415"/>
                <a:gd name="T22" fmla="*/ 0 w 88"/>
                <a:gd name="T23" fmla="*/ 0 h 41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88"/>
                <a:gd name="T37" fmla="*/ 0 h 415"/>
                <a:gd name="T38" fmla="*/ 88 w 88"/>
                <a:gd name="T39" fmla="*/ 415 h 415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88" h="415">
                  <a:moveTo>
                    <a:pt x="25" y="11"/>
                  </a:moveTo>
                  <a:lnTo>
                    <a:pt x="38" y="85"/>
                  </a:lnTo>
                  <a:lnTo>
                    <a:pt x="36" y="264"/>
                  </a:lnTo>
                  <a:lnTo>
                    <a:pt x="0" y="339"/>
                  </a:lnTo>
                  <a:lnTo>
                    <a:pt x="9" y="346"/>
                  </a:lnTo>
                  <a:lnTo>
                    <a:pt x="0" y="383"/>
                  </a:lnTo>
                  <a:lnTo>
                    <a:pt x="8" y="415"/>
                  </a:lnTo>
                  <a:lnTo>
                    <a:pt x="36" y="364"/>
                  </a:lnTo>
                  <a:lnTo>
                    <a:pt x="63" y="273"/>
                  </a:lnTo>
                  <a:lnTo>
                    <a:pt x="88" y="68"/>
                  </a:lnTo>
                  <a:lnTo>
                    <a:pt x="77" y="0"/>
                  </a:lnTo>
                  <a:lnTo>
                    <a:pt x="25" y="11"/>
                  </a:lnTo>
                  <a:close/>
                </a:path>
              </a:pathLst>
            </a:custGeom>
            <a:solidFill>
              <a:srgbClr val="7F3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/>
            </a:p>
          </p:txBody>
        </p:sp>
        <p:sp>
          <p:nvSpPr>
            <p:cNvPr id="5181" name="Freeform 61"/>
            <p:cNvSpPr>
              <a:spLocks/>
            </p:cNvSpPr>
            <p:nvPr/>
          </p:nvSpPr>
          <p:spPr bwMode="auto">
            <a:xfrm>
              <a:off x="1778" y="1890"/>
              <a:ext cx="43" cy="70"/>
            </a:xfrm>
            <a:custGeom>
              <a:avLst/>
              <a:gdLst>
                <a:gd name="T0" fmla="*/ 0 w 127"/>
                <a:gd name="T1" fmla="*/ 0 h 211"/>
                <a:gd name="T2" fmla="*/ 0 w 127"/>
                <a:gd name="T3" fmla="*/ 0 h 211"/>
                <a:gd name="T4" fmla="*/ 0 w 127"/>
                <a:gd name="T5" fmla="*/ 0 h 211"/>
                <a:gd name="T6" fmla="*/ 0 w 127"/>
                <a:gd name="T7" fmla="*/ 0 h 211"/>
                <a:gd name="T8" fmla="*/ 0 w 127"/>
                <a:gd name="T9" fmla="*/ 0 h 211"/>
                <a:gd name="T10" fmla="*/ 0 w 127"/>
                <a:gd name="T11" fmla="*/ 0 h 211"/>
                <a:gd name="T12" fmla="*/ 0 w 127"/>
                <a:gd name="T13" fmla="*/ 0 h 211"/>
                <a:gd name="T14" fmla="*/ 0 w 127"/>
                <a:gd name="T15" fmla="*/ 0 h 211"/>
                <a:gd name="T16" fmla="*/ 0 w 127"/>
                <a:gd name="T17" fmla="*/ 0 h 211"/>
                <a:gd name="T18" fmla="*/ 0 w 127"/>
                <a:gd name="T19" fmla="*/ 0 h 211"/>
                <a:gd name="T20" fmla="*/ 0 w 127"/>
                <a:gd name="T21" fmla="*/ 0 h 211"/>
                <a:gd name="T22" fmla="*/ 0 w 127"/>
                <a:gd name="T23" fmla="*/ 0 h 211"/>
                <a:gd name="T24" fmla="*/ 0 w 127"/>
                <a:gd name="T25" fmla="*/ 0 h 211"/>
                <a:gd name="T26" fmla="*/ 0 w 127"/>
                <a:gd name="T27" fmla="*/ 0 h 211"/>
                <a:gd name="T28" fmla="*/ 0 w 127"/>
                <a:gd name="T29" fmla="*/ 0 h 211"/>
                <a:gd name="T30" fmla="*/ 0 w 127"/>
                <a:gd name="T31" fmla="*/ 0 h 211"/>
                <a:gd name="T32" fmla="*/ 0 w 127"/>
                <a:gd name="T33" fmla="*/ 0 h 211"/>
                <a:gd name="T34" fmla="*/ 0 w 127"/>
                <a:gd name="T35" fmla="*/ 0 h 211"/>
                <a:gd name="T36" fmla="*/ 0 w 127"/>
                <a:gd name="T37" fmla="*/ 0 h 211"/>
                <a:gd name="T38" fmla="*/ 0 w 127"/>
                <a:gd name="T39" fmla="*/ 0 h 211"/>
                <a:gd name="T40" fmla="*/ 0 w 127"/>
                <a:gd name="T41" fmla="*/ 0 h 211"/>
                <a:gd name="T42" fmla="*/ 0 w 127"/>
                <a:gd name="T43" fmla="*/ 0 h 211"/>
                <a:gd name="T44" fmla="*/ 0 w 127"/>
                <a:gd name="T45" fmla="*/ 0 h 211"/>
                <a:gd name="T46" fmla="*/ 0 w 127"/>
                <a:gd name="T47" fmla="*/ 0 h 211"/>
                <a:gd name="T48" fmla="*/ 0 w 127"/>
                <a:gd name="T49" fmla="*/ 0 h 211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127"/>
                <a:gd name="T76" fmla="*/ 0 h 211"/>
                <a:gd name="T77" fmla="*/ 127 w 127"/>
                <a:gd name="T78" fmla="*/ 211 h 211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127" h="211">
                  <a:moveTo>
                    <a:pt x="19" y="211"/>
                  </a:moveTo>
                  <a:lnTo>
                    <a:pt x="19" y="179"/>
                  </a:lnTo>
                  <a:lnTo>
                    <a:pt x="4" y="141"/>
                  </a:lnTo>
                  <a:lnTo>
                    <a:pt x="0" y="116"/>
                  </a:lnTo>
                  <a:lnTo>
                    <a:pt x="0" y="98"/>
                  </a:lnTo>
                  <a:lnTo>
                    <a:pt x="0" y="71"/>
                  </a:lnTo>
                  <a:lnTo>
                    <a:pt x="4" y="48"/>
                  </a:lnTo>
                  <a:lnTo>
                    <a:pt x="10" y="33"/>
                  </a:lnTo>
                  <a:lnTo>
                    <a:pt x="19" y="20"/>
                  </a:lnTo>
                  <a:lnTo>
                    <a:pt x="30" y="9"/>
                  </a:lnTo>
                  <a:lnTo>
                    <a:pt x="48" y="1"/>
                  </a:lnTo>
                  <a:lnTo>
                    <a:pt x="68" y="0"/>
                  </a:lnTo>
                  <a:lnTo>
                    <a:pt x="86" y="3"/>
                  </a:lnTo>
                  <a:lnTo>
                    <a:pt x="101" y="8"/>
                  </a:lnTo>
                  <a:lnTo>
                    <a:pt x="112" y="20"/>
                  </a:lnTo>
                  <a:lnTo>
                    <a:pt x="121" y="33"/>
                  </a:lnTo>
                  <a:lnTo>
                    <a:pt x="127" y="49"/>
                  </a:lnTo>
                  <a:lnTo>
                    <a:pt x="126" y="86"/>
                  </a:lnTo>
                  <a:lnTo>
                    <a:pt x="121" y="114"/>
                  </a:lnTo>
                  <a:lnTo>
                    <a:pt x="116" y="146"/>
                  </a:lnTo>
                  <a:lnTo>
                    <a:pt x="106" y="162"/>
                  </a:lnTo>
                  <a:lnTo>
                    <a:pt x="97" y="175"/>
                  </a:lnTo>
                  <a:lnTo>
                    <a:pt x="92" y="185"/>
                  </a:lnTo>
                  <a:lnTo>
                    <a:pt x="87" y="211"/>
                  </a:lnTo>
                  <a:lnTo>
                    <a:pt x="19" y="211"/>
                  </a:lnTo>
                  <a:close/>
                </a:path>
              </a:pathLst>
            </a:custGeom>
            <a:solidFill>
              <a:srgbClr val="7F3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/>
            </a:p>
          </p:txBody>
        </p:sp>
        <p:sp>
          <p:nvSpPr>
            <p:cNvPr id="5182" name="Freeform 62"/>
            <p:cNvSpPr>
              <a:spLocks/>
            </p:cNvSpPr>
            <p:nvPr/>
          </p:nvSpPr>
          <p:spPr bwMode="auto">
            <a:xfrm>
              <a:off x="1760" y="1880"/>
              <a:ext cx="77" cy="58"/>
            </a:xfrm>
            <a:custGeom>
              <a:avLst/>
              <a:gdLst>
                <a:gd name="T0" fmla="*/ 0 w 231"/>
                <a:gd name="T1" fmla="*/ 0 h 174"/>
                <a:gd name="T2" fmla="*/ 0 w 231"/>
                <a:gd name="T3" fmla="*/ 0 h 174"/>
                <a:gd name="T4" fmla="*/ 0 w 231"/>
                <a:gd name="T5" fmla="*/ 0 h 174"/>
                <a:gd name="T6" fmla="*/ 0 w 231"/>
                <a:gd name="T7" fmla="*/ 0 h 174"/>
                <a:gd name="T8" fmla="*/ 0 w 231"/>
                <a:gd name="T9" fmla="*/ 0 h 174"/>
                <a:gd name="T10" fmla="*/ 0 w 231"/>
                <a:gd name="T11" fmla="*/ 0 h 174"/>
                <a:gd name="T12" fmla="*/ 0 w 231"/>
                <a:gd name="T13" fmla="*/ 0 h 174"/>
                <a:gd name="T14" fmla="*/ 0 w 231"/>
                <a:gd name="T15" fmla="*/ 0 h 174"/>
                <a:gd name="T16" fmla="*/ 0 w 231"/>
                <a:gd name="T17" fmla="*/ 0 h 174"/>
                <a:gd name="T18" fmla="*/ 0 w 231"/>
                <a:gd name="T19" fmla="*/ 0 h 174"/>
                <a:gd name="T20" fmla="*/ 0 w 231"/>
                <a:gd name="T21" fmla="*/ 0 h 174"/>
                <a:gd name="T22" fmla="*/ 0 w 231"/>
                <a:gd name="T23" fmla="*/ 0 h 174"/>
                <a:gd name="T24" fmla="*/ 0 w 231"/>
                <a:gd name="T25" fmla="*/ 0 h 174"/>
                <a:gd name="T26" fmla="*/ 0 w 231"/>
                <a:gd name="T27" fmla="*/ 0 h 174"/>
                <a:gd name="T28" fmla="*/ 0 w 231"/>
                <a:gd name="T29" fmla="*/ 0 h 174"/>
                <a:gd name="T30" fmla="*/ 0 w 231"/>
                <a:gd name="T31" fmla="*/ 0 h 174"/>
                <a:gd name="T32" fmla="*/ 0 w 231"/>
                <a:gd name="T33" fmla="*/ 0 h 174"/>
                <a:gd name="T34" fmla="*/ 0 w 231"/>
                <a:gd name="T35" fmla="*/ 0 h 174"/>
                <a:gd name="T36" fmla="*/ 0 w 231"/>
                <a:gd name="T37" fmla="*/ 0 h 174"/>
                <a:gd name="T38" fmla="*/ 0 w 231"/>
                <a:gd name="T39" fmla="*/ 0 h 174"/>
                <a:gd name="T40" fmla="*/ 0 w 231"/>
                <a:gd name="T41" fmla="*/ 0 h 174"/>
                <a:gd name="T42" fmla="*/ 0 w 231"/>
                <a:gd name="T43" fmla="*/ 0 h 174"/>
                <a:gd name="T44" fmla="*/ 0 w 231"/>
                <a:gd name="T45" fmla="*/ 0 h 174"/>
                <a:gd name="T46" fmla="*/ 0 w 231"/>
                <a:gd name="T47" fmla="*/ 0 h 174"/>
                <a:gd name="T48" fmla="*/ 0 w 231"/>
                <a:gd name="T49" fmla="*/ 0 h 174"/>
                <a:gd name="T50" fmla="*/ 0 w 231"/>
                <a:gd name="T51" fmla="*/ 0 h 174"/>
                <a:gd name="T52" fmla="*/ 0 w 231"/>
                <a:gd name="T53" fmla="*/ 0 h 174"/>
                <a:gd name="T54" fmla="*/ 0 w 231"/>
                <a:gd name="T55" fmla="*/ 0 h 174"/>
                <a:gd name="T56" fmla="*/ 0 w 231"/>
                <a:gd name="T57" fmla="*/ 0 h 174"/>
                <a:gd name="T58" fmla="*/ 0 w 231"/>
                <a:gd name="T59" fmla="*/ 0 h 174"/>
                <a:gd name="T60" fmla="*/ 0 w 231"/>
                <a:gd name="T61" fmla="*/ 0 h 174"/>
                <a:gd name="T62" fmla="*/ 0 w 231"/>
                <a:gd name="T63" fmla="*/ 0 h 174"/>
                <a:gd name="T64" fmla="*/ 0 w 231"/>
                <a:gd name="T65" fmla="*/ 0 h 174"/>
                <a:gd name="T66" fmla="*/ 0 w 231"/>
                <a:gd name="T67" fmla="*/ 0 h 174"/>
                <a:gd name="T68" fmla="*/ 0 w 231"/>
                <a:gd name="T69" fmla="*/ 0 h 174"/>
                <a:gd name="T70" fmla="*/ 0 w 231"/>
                <a:gd name="T71" fmla="*/ 0 h 174"/>
                <a:gd name="T72" fmla="*/ 0 w 231"/>
                <a:gd name="T73" fmla="*/ 0 h 174"/>
                <a:gd name="T74" fmla="*/ 0 w 231"/>
                <a:gd name="T75" fmla="*/ 0 h 174"/>
                <a:gd name="T76" fmla="*/ 0 w 231"/>
                <a:gd name="T77" fmla="*/ 0 h 174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231"/>
                <a:gd name="T118" fmla="*/ 0 h 174"/>
                <a:gd name="T119" fmla="*/ 231 w 231"/>
                <a:gd name="T120" fmla="*/ 174 h 174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231" h="174">
                  <a:moveTo>
                    <a:pt x="24" y="170"/>
                  </a:moveTo>
                  <a:lnTo>
                    <a:pt x="14" y="174"/>
                  </a:lnTo>
                  <a:lnTo>
                    <a:pt x="0" y="168"/>
                  </a:lnTo>
                  <a:lnTo>
                    <a:pt x="6" y="140"/>
                  </a:lnTo>
                  <a:lnTo>
                    <a:pt x="14" y="106"/>
                  </a:lnTo>
                  <a:lnTo>
                    <a:pt x="29" y="67"/>
                  </a:lnTo>
                  <a:lnTo>
                    <a:pt x="37" y="45"/>
                  </a:lnTo>
                  <a:lnTo>
                    <a:pt x="45" y="27"/>
                  </a:lnTo>
                  <a:lnTo>
                    <a:pt x="65" y="10"/>
                  </a:lnTo>
                  <a:lnTo>
                    <a:pt x="102" y="3"/>
                  </a:lnTo>
                  <a:lnTo>
                    <a:pt x="132" y="0"/>
                  </a:lnTo>
                  <a:lnTo>
                    <a:pt x="177" y="17"/>
                  </a:lnTo>
                  <a:lnTo>
                    <a:pt x="195" y="36"/>
                  </a:lnTo>
                  <a:lnTo>
                    <a:pt x="210" y="71"/>
                  </a:lnTo>
                  <a:lnTo>
                    <a:pt x="225" y="112"/>
                  </a:lnTo>
                  <a:lnTo>
                    <a:pt x="231" y="148"/>
                  </a:lnTo>
                  <a:lnTo>
                    <a:pt x="229" y="162"/>
                  </a:lnTo>
                  <a:lnTo>
                    <a:pt x="207" y="165"/>
                  </a:lnTo>
                  <a:lnTo>
                    <a:pt x="191" y="168"/>
                  </a:lnTo>
                  <a:lnTo>
                    <a:pt x="168" y="171"/>
                  </a:lnTo>
                  <a:lnTo>
                    <a:pt x="175" y="136"/>
                  </a:lnTo>
                  <a:lnTo>
                    <a:pt x="175" y="116"/>
                  </a:lnTo>
                  <a:lnTo>
                    <a:pt x="173" y="98"/>
                  </a:lnTo>
                  <a:lnTo>
                    <a:pt x="175" y="73"/>
                  </a:lnTo>
                  <a:lnTo>
                    <a:pt x="148" y="62"/>
                  </a:lnTo>
                  <a:lnTo>
                    <a:pt x="141" y="41"/>
                  </a:lnTo>
                  <a:lnTo>
                    <a:pt x="118" y="55"/>
                  </a:lnTo>
                  <a:lnTo>
                    <a:pt x="87" y="83"/>
                  </a:lnTo>
                  <a:lnTo>
                    <a:pt x="99" y="69"/>
                  </a:lnTo>
                  <a:lnTo>
                    <a:pt x="73" y="90"/>
                  </a:lnTo>
                  <a:lnTo>
                    <a:pt x="73" y="123"/>
                  </a:lnTo>
                  <a:lnTo>
                    <a:pt x="79" y="138"/>
                  </a:lnTo>
                  <a:lnTo>
                    <a:pt x="87" y="152"/>
                  </a:lnTo>
                  <a:lnTo>
                    <a:pt x="93" y="173"/>
                  </a:lnTo>
                  <a:lnTo>
                    <a:pt x="65" y="173"/>
                  </a:lnTo>
                  <a:lnTo>
                    <a:pt x="78" y="173"/>
                  </a:lnTo>
                  <a:lnTo>
                    <a:pt x="39" y="168"/>
                  </a:lnTo>
                  <a:lnTo>
                    <a:pt x="37" y="168"/>
                  </a:lnTo>
                  <a:lnTo>
                    <a:pt x="24" y="17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/>
            </a:p>
          </p:txBody>
        </p:sp>
        <p:sp>
          <p:nvSpPr>
            <p:cNvPr id="5183" name="Freeform 63"/>
            <p:cNvSpPr>
              <a:spLocks/>
            </p:cNvSpPr>
            <p:nvPr/>
          </p:nvSpPr>
          <p:spPr bwMode="auto">
            <a:xfrm>
              <a:off x="1732" y="1960"/>
              <a:ext cx="128" cy="282"/>
            </a:xfrm>
            <a:custGeom>
              <a:avLst/>
              <a:gdLst>
                <a:gd name="T0" fmla="*/ 0 w 382"/>
                <a:gd name="T1" fmla="*/ 0 h 846"/>
                <a:gd name="T2" fmla="*/ 0 w 382"/>
                <a:gd name="T3" fmla="*/ 0 h 846"/>
                <a:gd name="T4" fmla="*/ 0 w 382"/>
                <a:gd name="T5" fmla="*/ 0 h 846"/>
                <a:gd name="T6" fmla="*/ 0 w 382"/>
                <a:gd name="T7" fmla="*/ 0 h 846"/>
                <a:gd name="T8" fmla="*/ 0 w 382"/>
                <a:gd name="T9" fmla="*/ 0 h 846"/>
                <a:gd name="T10" fmla="*/ 0 w 382"/>
                <a:gd name="T11" fmla="*/ 0 h 846"/>
                <a:gd name="T12" fmla="*/ 0 w 382"/>
                <a:gd name="T13" fmla="*/ 0 h 846"/>
                <a:gd name="T14" fmla="*/ 0 w 382"/>
                <a:gd name="T15" fmla="*/ 0 h 846"/>
                <a:gd name="T16" fmla="*/ 0 w 382"/>
                <a:gd name="T17" fmla="*/ 0 h 846"/>
                <a:gd name="T18" fmla="*/ 0 w 382"/>
                <a:gd name="T19" fmla="*/ 0 h 846"/>
                <a:gd name="T20" fmla="*/ 0 w 382"/>
                <a:gd name="T21" fmla="*/ 0 h 846"/>
                <a:gd name="T22" fmla="*/ 0 w 382"/>
                <a:gd name="T23" fmla="*/ 0 h 846"/>
                <a:gd name="T24" fmla="*/ 0 w 382"/>
                <a:gd name="T25" fmla="*/ 0 h 846"/>
                <a:gd name="T26" fmla="*/ 0 w 382"/>
                <a:gd name="T27" fmla="*/ 0 h 846"/>
                <a:gd name="T28" fmla="*/ 0 w 382"/>
                <a:gd name="T29" fmla="*/ 0 h 846"/>
                <a:gd name="T30" fmla="*/ 0 w 382"/>
                <a:gd name="T31" fmla="*/ 0 h 846"/>
                <a:gd name="T32" fmla="*/ 0 w 382"/>
                <a:gd name="T33" fmla="*/ 0 h 846"/>
                <a:gd name="T34" fmla="*/ 0 w 382"/>
                <a:gd name="T35" fmla="*/ 0 h 846"/>
                <a:gd name="T36" fmla="*/ 0 w 382"/>
                <a:gd name="T37" fmla="*/ 0 h 846"/>
                <a:gd name="T38" fmla="*/ 0 w 382"/>
                <a:gd name="T39" fmla="*/ 0 h 846"/>
                <a:gd name="T40" fmla="*/ 0 w 382"/>
                <a:gd name="T41" fmla="*/ 0 h 846"/>
                <a:gd name="T42" fmla="*/ 0 w 382"/>
                <a:gd name="T43" fmla="*/ 0 h 84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382"/>
                <a:gd name="T67" fmla="*/ 0 h 846"/>
                <a:gd name="T68" fmla="*/ 382 w 382"/>
                <a:gd name="T69" fmla="*/ 846 h 84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382" h="846">
                  <a:moveTo>
                    <a:pt x="153" y="0"/>
                  </a:moveTo>
                  <a:lnTo>
                    <a:pt x="60" y="45"/>
                  </a:lnTo>
                  <a:lnTo>
                    <a:pt x="49" y="60"/>
                  </a:lnTo>
                  <a:lnTo>
                    <a:pt x="0" y="276"/>
                  </a:lnTo>
                  <a:lnTo>
                    <a:pt x="73" y="285"/>
                  </a:lnTo>
                  <a:lnTo>
                    <a:pt x="83" y="230"/>
                  </a:lnTo>
                  <a:lnTo>
                    <a:pt x="111" y="344"/>
                  </a:lnTo>
                  <a:lnTo>
                    <a:pt x="64" y="599"/>
                  </a:lnTo>
                  <a:lnTo>
                    <a:pt x="88" y="844"/>
                  </a:lnTo>
                  <a:lnTo>
                    <a:pt x="114" y="846"/>
                  </a:lnTo>
                  <a:lnTo>
                    <a:pt x="154" y="843"/>
                  </a:lnTo>
                  <a:lnTo>
                    <a:pt x="212" y="840"/>
                  </a:lnTo>
                  <a:lnTo>
                    <a:pt x="262" y="840"/>
                  </a:lnTo>
                  <a:lnTo>
                    <a:pt x="305" y="841"/>
                  </a:lnTo>
                  <a:lnTo>
                    <a:pt x="321" y="487"/>
                  </a:lnTo>
                  <a:lnTo>
                    <a:pt x="279" y="331"/>
                  </a:lnTo>
                  <a:lnTo>
                    <a:pt x="295" y="246"/>
                  </a:lnTo>
                  <a:lnTo>
                    <a:pt x="305" y="278"/>
                  </a:lnTo>
                  <a:lnTo>
                    <a:pt x="382" y="260"/>
                  </a:lnTo>
                  <a:lnTo>
                    <a:pt x="323" y="57"/>
                  </a:lnTo>
                  <a:lnTo>
                    <a:pt x="226" y="0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rgbClr val="001F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/>
            </a:p>
          </p:txBody>
        </p:sp>
        <p:sp>
          <p:nvSpPr>
            <p:cNvPr id="5184" name="Freeform 64"/>
            <p:cNvSpPr>
              <a:spLocks/>
            </p:cNvSpPr>
            <p:nvPr/>
          </p:nvSpPr>
          <p:spPr bwMode="auto">
            <a:xfrm>
              <a:off x="1782" y="1960"/>
              <a:ext cx="28" cy="14"/>
            </a:xfrm>
            <a:custGeom>
              <a:avLst/>
              <a:gdLst>
                <a:gd name="T0" fmla="*/ 0 w 86"/>
                <a:gd name="T1" fmla="*/ 0 h 40"/>
                <a:gd name="T2" fmla="*/ 0 w 86"/>
                <a:gd name="T3" fmla="*/ 0 h 40"/>
                <a:gd name="T4" fmla="*/ 0 w 86"/>
                <a:gd name="T5" fmla="*/ 0 h 40"/>
                <a:gd name="T6" fmla="*/ 0 w 86"/>
                <a:gd name="T7" fmla="*/ 0 h 40"/>
                <a:gd name="T8" fmla="*/ 0 w 86"/>
                <a:gd name="T9" fmla="*/ 0 h 40"/>
                <a:gd name="T10" fmla="*/ 0 w 86"/>
                <a:gd name="T11" fmla="*/ 0 h 4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86"/>
                <a:gd name="T19" fmla="*/ 0 h 40"/>
                <a:gd name="T20" fmla="*/ 86 w 86"/>
                <a:gd name="T21" fmla="*/ 40 h 4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86" h="40">
                  <a:moveTo>
                    <a:pt x="0" y="3"/>
                  </a:moveTo>
                  <a:lnTo>
                    <a:pt x="19" y="40"/>
                  </a:lnTo>
                  <a:lnTo>
                    <a:pt x="44" y="0"/>
                  </a:lnTo>
                  <a:lnTo>
                    <a:pt x="69" y="40"/>
                  </a:lnTo>
                  <a:lnTo>
                    <a:pt x="86" y="4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00007F"/>
            </a:solidFill>
            <a:ln w="4763">
              <a:solidFill>
                <a:srgbClr val="00007F"/>
              </a:solidFill>
              <a:round/>
              <a:headEnd/>
              <a:tailEnd/>
            </a:ln>
          </p:spPr>
          <p:txBody>
            <a:bodyPr/>
            <a:lstStyle/>
            <a:p>
              <a:endParaRPr lang="es-PE"/>
            </a:p>
          </p:txBody>
        </p:sp>
        <p:sp>
          <p:nvSpPr>
            <p:cNvPr id="5185" name="Freeform 65"/>
            <p:cNvSpPr>
              <a:spLocks/>
            </p:cNvSpPr>
            <p:nvPr/>
          </p:nvSpPr>
          <p:spPr bwMode="auto">
            <a:xfrm>
              <a:off x="1797" y="1963"/>
              <a:ext cx="7" cy="110"/>
            </a:xfrm>
            <a:custGeom>
              <a:avLst/>
              <a:gdLst>
                <a:gd name="T0" fmla="*/ 0 w 20"/>
                <a:gd name="T1" fmla="*/ 0 h 330"/>
                <a:gd name="T2" fmla="*/ 0 w 20"/>
                <a:gd name="T3" fmla="*/ 0 h 330"/>
                <a:gd name="T4" fmla="*/ 0 w 20"/>
                <a:gd name="T5" fmla="*/ 0 h 330"/>
                <a:gd name="T6" fmla="*/ 0 w 20"/>
                <a:gd name="T7" fmla="*/ 0 h 33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330"/>
                <a:gd name="T14" fmla="*/ 20 w 20"/>
                <a:gd name="T15" fmla="*/ 330 h 33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330">
                  <a:moveTo>
                    <a:pt x="0" y="0"/>
                  </a:moveTo>
                  <a:lnTo>
                    <a:pt x="20" y="136"/>
                  </a:lnTo>
                  <a:lnTo>
                    <a:pt x="20" y="3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7F"/>
            </a:solidFill>
            <a:ln w="4763">
              <a:solidFill>
                <a:srgbClr val="00007F"/>
              </a:solidFill>
              <a:round/>
              <a:headEnd/>
              <a:tailEnd/>
            </a:ln>
          </p:spPr>
          <p:txBody>
            <a:bodyPr/>
            <a:lstStyle/>
            <a:p>
              <a:endParaRPr lang="es-PE"/>
            </a:p>
          </p:txBody>
        </p:sp>
        <p:sp>
          <p:nvSpPr>
            <p:cNvPr id="5186" name="Freeform 66"/>
            <p:cNvSpPr>
              <a:spLocks/>
            </p:cNvSpPr>
            <p:nvPr/>
          </p:nvSpPr>
          <p:spPr bwMode="auto">
            <a:xfrm>
              <a:off x="1770" y="2073"/>
              <a:ext cx="54" cy="6"/>
            </a:xfrm>
            <a:custGeom>
              <a:avLst/>
              <a:gdLst>
                <a:gd name="T0" fmla="*/ 0 w 164"/>
                <a:gd name="T1" fmla="*/ 0 h 18"/>
                <a:gd name="T2" fmla="*/ 0 w 164"/>
                <a:gd name="T3" fmla="*/ 0 h 18"/>
                <a:gd name="T4" fmla="*/ 0 w 164"/>
                <a:gd name="T5" fmla="*/ 0 h 18"/>
                <a:gd name="T6" fmla="*/ 0 w 164"/>
                <a:gd name="T7" fmla="*/ 0 h 1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64"/>
                <a:gd name="T13" fmla="*/ 0 h 18"/>
                <a:gd name="T14" fmla="*/ 164 w 164"/>
                <a:gd name="T15" fmla="*/ 18 h 1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64" h="18">
                  <a:moveTo>
                    <a:pt x="0" y="18"/>
                  </a:moveTo>
                  <a:lnTo>
                    <a:pt x="89" y="0"/>
                  </a:lnTo>
                  <a:lnTo>
                    <a:pt x="164" y="6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00007F"/>
            </a:solidFill>
            <a:ln w="4763">
              <a:solidFill>
                <a:srgbClr val="00007F"/>
              </a:solidFill>
              <a:round/>
              <a:headEnd/>
              <a:tailEnd/>
            </a:ln>
          </p:spPr>
          <p:txBody>
            <a:bodyPr/>
            <a:lstStyle/>
            <a:p>
              <a:endParaRPr lang="es-PE"/>
            </a:p>
          </p:txBody>
        </p:sp>
        <p:sp>
          <p:nvSpPr>
            <p:cNvPr id="5187" name="Freeform 67"/>
            <p:cNvSpPr>
              <a:spLocks/>
            </p:cNvSpPr>
            <p:nvPr/>
          </p:nvSpPr>
          <p:spPr bwMode="auto">
            <a:xfrm>
              <a:off x="1755" y="2364"/>
              <a:ext cx="29" cy="41"/>
            </a:xfrm>
            <a:custGeom>
              <a:avLst/>
              <a:gdLst>
                <a:gd name="T0" fmla="*/ 0 w 86"/>
                <a:gd name="T1" fmla="*/ 0 h 125"/>
                <a:gd name="T2" fmla="*/ 0 w 86"/>
                <a:gd name="T3" fmla="*/ 0 h 125"/>
                <a:gd name="T4" fmla="*/ 0 w 86"/>
                <a:gd name="T5" fmla="*/ 0 h 125"/>
                <a:gd name="T6" fmla="*/ 0 w 86"/>
                <a:gd name="T7" fmla="*/ 0 h 125"/>
                <a:gd name="T8" fmla="*/ 0 w 86"/>
                <a:gd name="T9" fmla="*/ 0 h 125"/>
                <a:gd name="T10" fmla="*/ 0 w 86"/>
                <a:gd name="T11" fmla="*/ 0 h 125"/>
                <a:gd name="T12" fmla="*/ 0 w 86"/>
                <a:gd name="T13" fmla="*/ 0 h 125"/>
                <a:gd name="T14" fmla="*/ 0 w 86"/>
                <a:gd name="T15" fmla="*/ 0 h 125"/>
                <a:gd name="T16" fmla="*/ 0 w 86"/>
                <a:gd name="T17" fmla="*/ 0 h 125"/>
                <a:gd name="T18" fmla="*/ 0 w 86"/>
                <a:gd name="T19" fmla="*/ 0 h 125"/>
                <a:gd name="T20" fmla="*/ 0 w 86"/>
                <a:gd name="T21" fmla="*/ 0 h 125"/>
                <a:gd name="T22" fmla="*/ 0 w 86"/>
                <a:gd name="T23" fmla="*/ 0 h 125"/>
                <a:gd name="T24" fmla="*/ 0 w 86"/>
                <a:gd name="T25" fmla="*/ 0 h 125"/>
                <a:gd name="T26" fmla="*/ 0 w 86"/>
                <a:gd name="T27" fmla="*/ 0 h 125"/>
                <a:gd name="T28" fmla="*/ 0 w 86"/>
                <a:gd name="T29" fmla="*/ 0 h 125"/>
                <a:gd name="T30" fmla="*/ 0 w 86"/>
                <a:gd name="T31" fmla="*/ 0 h 125"/>
                <a:gd name="T32" fmla="*/ 0 w 86"/>
                <a:gd name="T33" fmla="*/ 0 h 125"/>
                <a:gd name="T34" fmla="*/ 0 w 86"/>
                <a:gd name="T35" fmla="*/ 0 h 125"/>
                <a:gd name="T36" fmla="*/ 0 w 86"/>
                <a:gd name="T37" fmla="*/ 0 h 125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86"/>
                <a:gd name="T58" fmla="*/ 0 h 125"/>
                <a:gd name="T59" fmla="*/ 86 w 86"/>
                <a:gd name="T60" fmla="*/ 125 h 125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86" h="125">
                  <a:moveTo>
                    <a:pt x="16" y="62"/>
                  </a:moveTo>
                  <a:lnTo>
                    <a:pt x="4" y="81"/>
                  </a:lnTo>
                  <a:lnTo>
                    <a:pt x="0" y="96"/>
                  </a:lnTo>
                  <a:lnTo>
                    <a:pt x="0" y="107"/>
                  </a:lnTo>
                  <a:lnTo>
                    <a:pt x="2" y="115"/>
                  </a:lnTo>
                  <a:lnTo>
                    <a:pt x="9" y="122"/>
                  </a:lnTo>
                  <a:lnTo>
                    <a:pt x="20" y="125"/>
                  </a:lnTo>
                  <a:lnTo>
                    <a:pt x="35" y="124"/>
                  </a:lnTo>
                  <a:lnTo>
                    <a:pt x="49" y="119"/>
                  </a:lnTo>
                  <a:lnTo>
                    <a:pt x="60" y="106"/>
                  </a:lnTo>
                  <a:lnTo>
                    <a:pt x="70" y="89"/>
                  </a:lnTo>
                  <a:lnTo>
                    <a:pt x="76" y="55"/>
                  </a:lnTo>
                  <a:lnTo>
                    <a:pt x="86" y="21"/>
                  </a:lnTo>
                  <a:lnTo>
                    <a:pt x="85" y="0"/>
                  </a:lnTo>
                  <a:lnTo>
                    <a:pt x="68" y="48"/>
                  </a:lnTo>
                  <a:lnTo>
                    <a:pt x="53" y="79"/>
                  </a:lnTo>
                  <a:lnTo>
                    <a:pt x="31" y="79"/>
                  </a:lnTo>
                  <a:lnTo>
                    <a:pt x="12" y="77"/>
                  </a:lnTo>
                  <a:lnTo>
                    <a:pt x="16" y="6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/>
            </a:p>
          </p:txBody>
        </p:sp>
        <p:sp>
          <p:nvSpPr>
            <p:cNvPr id="5188" name="Freeform 68"/>
            <p:cNvSpPr>
              <a:spLocks/>
            </p:cNvSpPr>
            <p:nvPr/>
          </p:nvSpPr>
          <p:spPr bwMode="auto">
            <a:xfrm>
              <a:off x="1796" y="2360"/>
              <a:ext cx="33" cy="45"/>
            </a:xfrm>
            <a:custGeom>
              <a:avLst/>
              <a:gdLst>
                <a:gd name="T0" fmla="*/ 0 w 99"/>
                <a:gd name="T1" fmla="*/ 0 h 136"/>
                <a:gd name="T2" fmla="*/ 0 w 99"/>
                <a:gd name="T3" fmla="*/ 0 h 136"/>
                <a:gd name="T4" fmla="*/ 0 w 99"/>
                <a:gd name="T5" fmla="*/ 0 h 136"/>
                <a:gd name="T6" fmla="*/ 0 w 99"/>
                <a:gd name="T7" fmla="*/ 0 h 136"/>
                <a:gd name="T8" fmla="*/ 0 w 99"/>
                <a:gd name="T9" fmla="*/ 0 h 136"/>
                <a:gd name="T10" fmla="*/ 0 w 99"/>
                <a:gd name="T11" fmla="*/ 0 h 136"/>
                <a:gd name="T12" fmla="*/ 0 w 99"/>
                <a:gd name="T13" fmla="*/ 0 h 136"/>
                <a:gd name="T14" fmla="*/ 0 w 99"/>
                <a:gd name="T15" fmla="*/ 0 h 136"/>
                <a:gd name="T16" fmla="*/ 0 w 99"/>
                <a:gd name="T17" fmla="*/ 0 h 136"/>
                <a:gd name="T18" fmla="*/ 0 w 99"/>
                <a:gd name="T19" fmla="*/ 0 h 136"/>
                <a:gd name="T20" fmla="*/ 0 w 99"/>
                <a:gd name="T21" fmla="*/ 0 h 136"/>
                <a:gd name="T22" fmla="*/ 0 w 99"/>
                <a:gd name="T23" fmla="*/ 0 h 136"/>
                <a:gd name="T24" fmla="*/ 0 w 99"/>
                <a:gd name="T25" fmla="*/ 0 h 136"/>
                <a:gd name="T26" fmla="*/ 0 w 99"/>
                <a:gd name="T27" fmla="*/ 0 h 136"/>
                <a:gd name="T28" fmla="*/ 0 w 99"/>
                <a:gd name="T29" fmla="*/ 0 h 136"/>
                <a:gd name="T30" fmla="*/ 0 w 99"/>
                <a:gd name="T31" fmla="*/ 0 h 136"/>
                <a:gd name="T32" fmla="*/ 0 w 99"/>
                <a:gd name="T33" fmla="*/ 0 h 136"/>
                <a:gd name="T34" fmla="*/ 0 w 99"/>
                <a:gd name="T35" fmla="*/ 0 h 136"/>
                <a:gd name="T36" fmla="*/ 0 w 99"/>
                <a:gd name="T37" fmla="*/ 0 h 136"/>
                <a:gd name="T38" fmla="*/ 0 w 99"/>
                <a:gd name="T39" fmla="*/ 0 h 136"/>
                <a:gd name="T40" fmla="*/ 0 w 99"/>
                <a:gd name="T41" fmla="*/ 0 h 136"/>
                <a:gd name="T42" fmla="*/ 0 w 99"/>
                <a:gd name="T43" fmla="*/ 0 h 1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99"/>
                <a:gd name="T67" fmla="*/ 0 h 136"/>
                <a:gd name="T68" fmla="*/ 99 w 99"/>
                <a:gd name="T69" fmla="*/ 136 h 1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99" h="136">
                  <a:moveTo>
                    <a:pt x="1" y="0"/>
                  </a:moveTo>
                  <a:lnTo>
                    <a:pt x="0" y="14"/>
                  </a:lnTo>
                  <a:lnTo>
                    <a:pt x="12" y="48"/>
                  </a:lnTo>
                  <a:lnTo>
                    <a:pt x="21" y="76"/>
                  </a:lnTo>
                  <a:lnTo>
                    <a:pt x="31" y="103"/>
                  </a:lnTo>
                  <a:lnTo>
                    <a:pt x="41" y="118"/>
                  </a:lnTo>
                  <a:lnTo>
                    <a:pt x="51" y="130"/>
                  </a:lnTo>
                  <a:lnTo>
                    <a:pt x="65" y="134"/>
                  </a:lnTo>
                  <a:lnTo>
                    <a:pt x="80" y="136"/>
                  </a:lnTo>
                  <a:lnTo>
                    <a:pt x="88" y="132"/>
                  </a:lnTo>
                  <a:lnTo>
                    <a:pt x="95" y="128"/>
                  </a:lnTo>
                  <a:lnTo>
                    <a:pt x="99" y="115"/>
                  </a:lnTo>
                  <a:lnTo>
                    <a:pt x="97" y="97"/>
                  </a:lnTo>
                  <a:lnTo>
                    <a:pt x="88" y="75"/>
                  </a:lnTo>
                  <a:lnTo>
                    <a:pt x="82" y="64"/>
                  </a:lnTo>
                  <a:lnTo>
                    <a:pt x="79" y="74"/>
                  </a:lnTo>
                  <a:lnTo>
                    <a:pt x="75" y="78"/>
                  </a:lnTo>
                  <a:lnTo>
                    <a:pt x="63" y="82"/>
                  </a:lnTo>
                  <a:lnTo>
                    <a:pt x="53" y="83"/>
                  </a:lnTo>
                  <a:lnTo>
                    <a:pt x="33" y="80"/>
                  </a:lnTo>
                  <a:lnTo>
                    <a:pt x="12" y="2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/>
            </a:p>
          </p:txBody>
        </p:sp>
        <p:sp>
          <p:nvSpPr>
            <p:cNvPr id="5189" name="Freeform 69"/>
            <p:cNvSpPr>
              <a:spLocks/>
            </p:cNvSpPr>
            <p:nvPr/>
          </p:nvSpPr>
          <p:spPr bwMode="auto">
            <a:xfrm>
              <a:off x="799" y="2035"/>
              <a:ext cx="33" cy="148"/>
            </a:xfrm>
            <a:custGeom>
              <a:avLst/>
              <a:gdLst>
                <a:gd name="T0" fmla="*/ 0 w 100"/>
                <a:gd name="T1" fmla="*/ 0 h 444"/>
                <a:gd name="T2" fmla="*/ 0 w 100"/>
                <a:gd name="T3" fmla="*/ 0 h 444"/>
                <a:gd name="T4" fmla="*/ 0 w 100"/>
                <a:gd name="T5" fmla="*/ 0 h 444"/>
                <a:gd name="T6" fmla="*/ 0 w 100"/>
                <a:gd name="T7" fmla="*/ 0 h 444"/>
                <a:gd name="T8" fmla="*/ 0 w 100"/>
                <a:gd name="T9" fmla="*/ 0 h 444"/>
                <a:gd name="T10" fmla="*/ 0 w 100"/>
                <a:gd name="T11" fmla="*/ 0 h 444"/>
                <a:gd name="T12" fmla="*/ 0 w 100"/>
                <a:gd name="T13" fmla="*/ 0 h 444"/>
                <a:gd name="T14" fmla="*/ 0 w 100"/>
                <a:gd name="T15" fmla="*/ 0 h 444"/>
                <a:gd name="T16" fmla="*/ 0 w 100"/>
                <a:gd name="T17" fmla="*/ 0 h 444"/>
                <a:gd name="T18" fmla="*/ 0 w 100"/>
                <a:gd name="T19" fmla="*/ 0 h 444"/>
                <a:gd name="T20" fmla="*/ 0 w 100"/>
                <a:gd name="T21" fmla="*/ 0 h 444"/>
                <a:gd name="T22" fmla="*/ 0 w 100"/>
                <a:gd name="T23" fmla="*/ 0 h 444"/>
                <a:gd name="T24" fmla="*/ 0 w 100"/>
                <a:gd name="T25" fmla="*/ 0 h 444"/>
                <a:gd name="T26" fmla="*/ 0 w 100"/>
                <a:gd name="T27" fmla="*/ 0 h 444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100"/>
                <a:gd name="T43" fmla="*/ 0 h 444"/>
                <a:gd name="T44" fmla="*/ 100 w 100"/>
                <a:gd name="T45" fmla="*/ 444 h 444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100" h="444">
                  <a:moveTo>
                    <a:pt x="5" y="0"/>
                  </a:moveTo>
                  <a:lnTo>
                    <a:pt x="0" y="100"/>
                  </a:lnTo>
                  <a:lnTo>
                    <a:pt x="16" y="238"/>
                  </a:lnTo>
                  <a:lnTo>
                    <a:pt x="30" y="359"/>
                  </a:lnTo>
                  <a:lnTo>
                    <a:pt x="55" y="431"/>
                  </a:lnTo>
                  <a:lnTo>
                    <a:pt x="67" y="444"/>
                  </a:lnTo>
                  <a:lnTo>
                    <a:pt x="74" y="424"/>
                  </a:lnTo>
                  <a:lnTo>
                    <a:pt x="78" y="374"/>
                  </a:lnTo>
                  <a:lnTo>
                    <a:pt x="100" y="360"/>
                  </a:lnTo>
                  <a:lnTo>
                    <a:pt x="70" y="319"/>
                  </a:lnTo>
                  <a:lnTo>
                    <a:pt x="50" y="295"/>
                  </a:lnTo>
                  <a:lnTo>
                    <a:pt x="53" y="90"/>
                  </a:lnTo>
                  <a:lnTo>
                    <a:pt x="63" y="8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FFBF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/>
            </a:p>
          </p:txBody>
        </p:sp>
        <p:sp>
          <p:nvSpPr>
            <p:cNvPr id="5190" name="Freeform 70"/>
            <p:cNvSpPr>
              <a:spLocks/>
            </p:cNvSpPr>
            <p:nvPr/>
          </p:nvSpPr>
          <p:spPr bwMode="auto">
            <a:xfrm>
              <a:off x="892" y="2031"/>
              <a:ext cx="29" cy="138"/>
            </a:xfrm>
            <a:custGeom>
              <a:avLst/>
              <a:gdLst>
                <a:gd name="T0" fmla="*/ 0 w 88"/>
                <a:gd name="T1" fmla="*/ 0 h 415"/>
                <a:gd name="T2" fmla="*/ 0 w 88"/>
                <a:gd name="T3" fmla="*/ 0 h 415"/>
                <a:gd name="T4" fmla="*/ 0 w 88"/>
                <a:gd name="T5" fmla="*/ 0 h 415"/>
                <a:gd name="T6" fmla="*/ 0 w 88"/>
                <a:gd name="T7" fmla="*/ 0 h 415"/>
                <a:gd name="T8" fmla="*/ 0 w 88"/>
                <a:gd name="T9" fmla="*/ 0 h 415"/>
                <a:gd name="T10" fmla="*/ 0 w 88"/>
                <a:gd name="T11" fmla="*/ 0 h 415"/>
                <a:gd name="T12" fmla="*/ 0 w 88"/>
                <a:gd name="T13" fmla="*/ 0 h 415"/>
                <a:gd name="T14" fmla="*/ 0 w 88"/>
                <a:gd name="T15" fmla="*/ 0 h 415"/>
                <a:gd name="T16" fmla="*/ 0 w 88"/>
                <a:gd name="T17" fmla="*/ 0 h 415"/>
                <a:gd name="T18" fmla="*/ 0 w 88"/>
                <a:gd name="T19" fmla="*/ 0 h 415"/>
                <a:gd name="T20" fmla="*/ 0 w 88"/>
                <a:gd name="T21" fmla="*/ 0 h 415"/>
                <a:gd name="T22" fmla="*/ 0 w 88"/>
                <a:gd name="T23" fmla="*/ 0 h 41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88"/>
                <a:gd name="T37" fmla="*/ 0 h 415"/>
                <a:gd name="T38" fmla="*/ 88 w 88"/>
                <a:gd name="T39" fmla="*/ 415 h 415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88" h="415">
                  <a:moveTo>
                    <a:pt x="25" y="12"/>
                  </a:moveTo>
                  <a:lnTo>
                    <a:pt x="38" y="87"/>
                  </a:lnTo>
                  <a:lnTo>
                    <a:pt x="36" y="264"/>
                  </a:lnTo>
                  <a:lnTo>
                    <a:pt x="0" y="339"/>
                  </a:lnTo>
                  <a:lnTo>
                    <a:pt x="9" y="346"/>
                  </a:lnTo>
                  <a:lnTo>
                    <a:pt x="0" y="384"/>
                  </a:lnTo>
                  <a:lnTo>
                    <a:pt x="8" y="415"/>
                  </a:lnTo>
                  <a:lnTo>
                    <a:pt x="36" y="365"/>
                  </a:lnTo>
                  <a:lnTo>
                    <a:pt x="63" y="273"/>
                  </a:lnTo>
                  <a:lnTo>
                    <a:pt x="88" y="70"/>
                  </a:lnTo>
                  <a:lnTo>
                    <a:pt x="77" y="0"/>
                  </a:lnTo>
                  <a:lnTo>
                    <a:pt x="25" y="12"/>
                  </a:lnTo>
                  <a:close/>
                </a:path>
              </a:pathLst>
            </a:custGeom>
            <a:solidFill>
              <a:srgbClr val="FFBF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/>
            </a:p>
          </p:txBody>
        </p:sp>
        <p:sp>
          <p:nvSpPr>
            <p:cNvPr id="5191" name="Freeform 71"/>
            <p:cNvSpPr>
              <a:spLocks/>
            </p:cNvSpPr>
            <p:nvPr/>
          </p:nvSpPr>
          <p:spPr bwMode="auto">
            <a:xfrm>
              <a:off x="797" y="1944"/>
              <a:ext cx="127" cy="224"/>
            </a:xfrm>
            <a:custGeom>
              <a:avLst/>
              <a:gdLst>
                <a:gd name="T0" fmla="*/ 0 w 380"/>
                <a:gd name="T1" fmla="*/ 0 h 673"/>
                <a:gd name="T2" fmla="*/ 0 w 380"/>
                <a:gd name="T3" fmla="*/ 0 h 673"/>
                <a:gd name="T4" fmla="*/ 0 w 380"/>
                <a:gd name="T5" fmla="*/ 0 h 673"/>
                <a:gd name="T6" fmla="*/ 0 w 380"/>
                <a:gd name="T7" fmla="*/ 0 h 673"/>
                <a:gd name="T8" fmla="*/ 0 w 380"/>
                <a:gd name="T9" fmla="*/ 0 h 673"/>
                <a:gd name="T10" fmla="*/ 0 w 380"/>
                <a:gd name="T11" fmla="*/ 0 h 673"/>
                <a:gd name="T12" fmla="*/ 0 w 380"/>
                <a:gd name="T13" fmla="*/ 0 h 673"/>
                <a:gd name="T14" fmla="*/ 0 w 380"/>
                <a:gd name="T15" fmla="*/ 0 h 673"/>
                <a:gd name="T16" fmla="*/ 0 w 380"/>
                <a:gd name="T17" fmla="*/ 0 h 673"/>
                <a:gd name="T18" fmla="*/ 0 w 380"/>
                <a:gd name="T19" fmla="*/ 0 h 673"/>
                <a:gd name="T20" fmla="*/ 0 w 380"/>
                <a:gd name="T21" fmla="*/ 0 h 673"/>
                <a:gd name="T22" fmla="*/ 0 w 380"/>
                <a:gd name="T23" fmla="*/ 0 h 673"/>
                <a:gd name="T24" fmla="*/ 0 w 380"/>
                <a:gd name="T25" fmla="*/ 0 h 673"/>
                <a:gd name="T26" fmla="*/ 0 w 380"/>
                <a:gd name="T27" fmla="*/ 0 h 673"/>
                <a:gd name="T28" fmla="*/ 0 w 380"/>
                <a:gd name="T29" fmla="*/ 0 h 673"/>
                <a:gd name="T30" fmla="*/ 0 w 380"/>
                <a:gd name="T31" fmla="*/ 0 h 673"/>
                <a:gd name="T32" fmla="*/ 0 w 380"/>
                <a:gd name="T33" fmla="*/ 0 h 673"/>
                <a:gd name="T34" fmla="*/ 0 w 380"/>
                <a:gd name="T35" fmla="*/ 0 h 673"/>
                <a:gd name="T36" fmla="*/ 0 w 380"/>
                <a:gd name="T37" fmla="*/ 0 h 673"/>
                <a:gd name="T38" fmla="*/ 0 w 380"/>
                <a:gd name="T39" fmla="*/ 0 h 673"/>
                <a:gd name="T40" fmla="*/ 0 w 380"/>
                <a:gd name="T41" fmla="*/ 0 h 673"/>
                <a:gd name="T42" fmla="*/ 0 w 380"/>
                <a:gd name="T43" fmla="*/ 0 h 673"/>
                <a:gd name="T44" fmla="*/ 0 w 380"/>
                <a:gd name="T45" fmla="*/ 0 h 673"/>
                <a:gd name="T46" fmla="*/ 0 w 380"/>
                <a:gd name="T47" fmla="*/ 0 h 673"/>
                <a:gd name="T48" fmla="*/ 0 w 380"/>
                <a:gd name="T49" fmla="*/ 0 h 673"/>
                <a:gd name="T50" fmla="*/ 0 w 380"/>
                <a:gd name="T51" fmla="*/ 0 h 673"/>
                <a:gd name="T52" fmla="*/ 0 w 380"/>
                <a:gd name="T53" fmla="*/ 0 h 673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380"/>
                <a:gd name="T82" fmla="*/ 0 h 673"/>
                <a:gd name="T83" fmla="*/ 380 w 380"/>
                <a:gd name="T84" fmla="*/ 673 h 673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380" h="673">
                  <a:moveTo>
                    <a:pt x="154" y="0"/>
                  </a:moveTo>
                  <a:lnTo>
                    <a:pt x="60" y="45"/>
                  </a:lnTo>
                  <a:lnTo>
                    <a:pt x="49" y="61"/>
                  </a:lnTo>
                  <a:lnTo>
                    <a:pt x="0" y="276"/>
                  </a:lnTo>
                  <a:lnTo>
                    <a:pt x="8" y="504"/>
                  </a:lnTo>
                  <a:lnTo>
                    <a:pt x="68" y="487"/>
                  </a:lnTo>
                  <a:lnTo>
                    <a:pt x="73" y="285"/>
                  </a:lnTo>
                  <a:lnTo>
                    <a:pt x="83" y="231"/>
                  </a:lnTo>
                  <a:lnTo>
                    <a:pt x="84" y="349"/>
                  </a:lnTo>
                  <a:lnTo>
                    <a:pt x="68" y="555"/>
                  </a:lnTo>
                  <a:lnTo>
                    <a:pt x="95" y="556"/>
                  </a:lnTo>
                  <a:lnTo>
                    <a:pt x="93" y="626"/>
                  </a:lnTo>
                  <a:lnTo>
                    <a:pt x="95" y="666"/>
                  </a:lnTo>
                  <a:lnTo>
                    <a:pt x="195" y="673"/>
                  </a:lnTo>
                  <a:lnTo>
                    <a:pt x="274" y="657"/>
                  </a:lnTo>
                  <a:lnTo>
                    <a:pt x="320" y="655"/>
                  </a:lnTo>
                  <a:lnTo>
                    <a:pt x="315" y="542"/>
                  </a:lnTo>
                  <a:lnTo>
                    <a:pt x="321" y="487"/>
                  </a:lnTo>
                  <a:lnTo>
                    <a:pt x="298" y="329"/>
                  </a:lnTo>
                  <a:lnTo>
                    <a:pt x="295" y="246"/>
                  </a:lnTo>
                  <a:lnTo>
                    <a:pt x="305" y="278"/>
                  </a:lnTo>
                  <a:lnTo>
                    <a:pt x="315" y="460"/>
                  </a:lnTo>
                  <a:lnTo>
                    <a:pt x="364" y="470"/>
                  </a:lnTo>
                  <a:lnTo>
                    <a:pt x="380" y="260"/>
                  </a:lnTo>
                  <a:lnTo>
                    <a:pt x="323" y="58"/>
                  </a:lnTo>
                  <a:lnTo>
                    <a:pt x="227" y="0"/>
                  </a:lnTo>
                  <a:lnTo>
                    <a:pt x="154" y="0"/>
                  </a:lnTo>
                  <a:close/>
                </a:path>
              </a:pathLst>
            </a:custGeom>
            <a:solidFill>
              <a:srgbClr val="9FBFFF"/>
            </a:solidFill>
            <a:ln w="4763">
              <a:solidFill>
                <a:srgbClr val="9FBFFF"/>
              </a:solidFill>
              <a:round/>
              <a:headEnd/>
              <a:tailEnd/>
            </a:ln>
          </p:spPr>
          <p:txBody>
            <a:bodyPr/>
            <a:lstStyle/>
            <a:p>
              <a:endParaRPr lang="es-PE"/>
            </a:p>
          </p:txBody>
        </p:sp>
        <p:sp>
          <p:nvSpPr>
            <p:cNvPr id="5192" name="Freeform 72"/>
            <p:cNvSpPr>
              <a:spLocks/>
            </p:cNvSpPr>
            <p:nvPr/>
          </p:nvSpPr>
          <p:spPr bwMode="auto">
            <a:xfrm>
              <a:off x="823" y="2161"/>
              <a:ext cx="74" cy="213"/>
            </a:xfrm>
            <a:custGeom>
              <a:avLst/>
              <a:gdLst>
                <a:gd name="T0" fmla="*/ 0 w 221"/>
                <a:gd name="T1" fmla="*/ 0 h 639"/>
                <a:gd name="T2" fmla="*/ 0 w 221"/>
                <a:gd name="T3" fmla="*/ 0 h 639"/>
                <a:gd name="T4" fmla="*/ 0 w 221"/>
                <a:gd name="T5" fmla="*/ 0 h 639"/>
                <a:gd name="T6" fmla="*/ 0 w 221"/>
                <a:gd name="T7" fmla="*/ 0 h 639"/>
                <a:gd name="T8" fmla="*/ 0 w 221"/>
                <a:gd name="T9" fmla="*/ 0 h 639"/>
                <a:gd name="T10" fmla="*/ 0 w 221"/>
                <a:gd name="T11" fmla="*/ 0 h 639"/>
                <a:gd name="T12" fmla="*/ 0 w 221"/>
                <a:gd name="T13" fmla="*/ 0 h 639"/>
                <a:gd name="T14" fmla="*/ 0 w 221"/>
                <a:gd name="T15" fmla="*/ 0 h 639"/>
                <a:gd name="T16" fmla="*/ 0 w 221"/>
                <a:gd name="T17" fmla="*/ 0 h 639"/>
                <a:gd name="T18" fmla="*/ 0 w 221"/>
                <a:gd name="T19" fmla="*/ 0 h 639"/>
                <a:gd name="T20" fmla="*/ 0 w 221"/>
                <a:gd name="T21" fmla="*/ 0 h 639"/>
                <a:gd name="T22" fmla="*/ 0 w 221"/>
                <a:gd name="T23" fmla="*/ 0 h 639"/>
                <a:gd name="T24" fmla="*/ 0 w 221"/>
                <a:gd name="T25" fmla="*/ 0 h 639"/>
                <a:gd name="T26" fmla="*/ 0 w 221"/>
                <a:gd name="T27" fmla="*/ 0 h 639"/>
                <a:gd name="T28" fmla="*/ 0 w 221"/>
                <a:gd name="T29" fmla="*/ 0 h 639"/>
                <a:gd name="T30" fmla="*/ 0 w 221"/>
                <a:gd name="T31" fmla="*/ 0 h 639"/>
                <a:gd name="T32" fmla="*/ 0 w 221"/>
                <a:gd name="T33" fmla="*/ 0 h 639"/>
                <a:gd name="T34" fmla="*/ 0 w 221"/>
                <a:gd name="T35" fmla="*/ 0 h 639"/>
                <a:gd name="T36" fmla="*/ 0 w 221"/>
                <a:gd name="T37" fmla="*/ 0 h 639"/>
                <a:gd name="T38" fmla="*/ 0 w 221"/>
                <a:gd name="T39" fmla="*/ 0 h 639"/>
                <a:gd name="T40" fmla="*/ 0 w 221"/>
                <a:gd name="T41" fmla="*/ 0 h 639"/>
                <a:gd name="T42" fmla="*/ 0 w 221"/>
                <a:gd name="T43" fmla="*/ 0 h 639"/>
                <a:gd name="T44" fmla="*/ 0 w 221"/>
                <a:gd name="T45" fmla="*/ 0 h 639"/>
                <a:gd name="T46" fmla="*/ 0 w 221"/>
                <a:gd name="T47" fmla="*/ 0 h 639"/>
                <a:gd name="T48" fmla="*/ 0 w 221"/>
                <a:gd name="T49" fmla="*/ 0 h 639"/>
                <a:gd name="T50" fmla="*/ 0 w 221"/>
                <a:gd name="T51" fmla="*/ 0 h 639"/>
                <a:gd name="T52" fmla="*/ 0 w 221"/>
                <a:gd name="T53" fmla="*/ 0 h 639"/>
                <a:gd name="T54" fmla="*/ 0 w 221"/>
                <a:gd name="T55" fmla="*/ 0 h 639"/>
                <a:gd name="T56" fmla="*/ 0 w 221"/>
                <a:gd name="T57" fmla="*/ 0 h 639"/>
                <a:gd name="T58" fmla="*/ 0 w 221"/>
                <a:gd name="T59" fmla="*/ 0 h 639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w 221"/>
                <a:gd name="T91" fmla="*/ 0 h 639"/>
                <a:gd name="T92" fmla="*/ 221 w 221"/>
                <a:gd name="T93" fmla="*/ 639 h 639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T90" t="T91" r="T92" b="T93"/>
              <a:pathLst>
                <a:path w="221" h="639">
                  <a:moveTo>
                    <a:pt x="30" y="11"/>
                  </a:moveTo>
                  <a:lnTo>
                    <a:pt x="40" y="234"/>
                  </a:lnTo>
                  <a:lnTo>
                    <a:pt x="36" y="296"/>
                  </a:lnTo>
                  <a:lnTo>
                    <a:pt x="36" y="357"/>
                  </a:lnTo>
                  <a:lnTo>
                    <a:pt x="40" y="414"/>
                  </a:lnTo>
                  <a:lnTo>
                    <a:pt x="41" y="460"/>
                  </a:lnTo>
                  <a:lnTo>
                    <a:pt x="41" y="518"/>
                  </a:lnTo>
                  <a:lnTo>
                    <a:pt x="38" y="541"/>
                  </a:lnTo>
                  <a:lnTo>
                    <a:pt x="10" y="613"/>
                  </a:lnTo>
                  <a:lnTo>
                    <a:pt x="0" y="638"/>
                  </a:lnTo>
                  <a:lnTo>
                    <a:pt x="44" y="639"/>
                  </a:lnTo>
                  <a:lnTo>
                    <a:pt x="63" y="608"/>
                  </a:lnTo>
                  <a:lnTo>
                    <a:pt x="75" y="572"/>
                  </a:lnTo>
                  <a:lnTo>
                    <a:pt x="83" y="514"/>
                  </a:lnTo>
                  <a:lnTo>
                    <a:pt x="108" y="357"/>
                  </a:lnTo>
                  <a:lnTo>
                    <a:pt x="117" y="314"/>
                  </a:lnTo>
                  <a:lnTo>
                    <a:pt x="110" y="398"/>
                  </a:lnTo>
                  <a:lnTo>
                    <a:pt x="118" y="450"/>
                  </a:lnTo>
                  <a:lnTo>
                    <a:pt x="120" y="499"/>
                  </a:lnTo>
                  <a:lnTo>
                    <a:pt x="115" y="544"/>
                  </a:lnTo>
                  <a:lnTo>
                    <a:pt x="119" y="565"/>
                  </a:lnTo>
                  <a:lnTo>
                    <a:pt x="147" y="631"/>
                  </a:lnTo>
                  <a:lnTo>
                    <a:pt x="172" y="632"/>
                  </a:lnTo>
                  <a:lnTo>
                    <a:pt x="183" y="632"/>
                  </a:lnTo>
                  <a:lnTo>
                    <a:pt x="198" y="619"/>
                  </a:lnTo>
                  <a:lnTo>
                    <a:pt x="162" y="544"/>
                  </a:lnTo>
                  <a:lnTo>
                    <a:pt x="179" y="385"/>
                  </a:lnTo>
                  <a:lnTo>
                    <a:pt x="187" y="309"/>
                  </a:lnTo>
                  <a:lnTo>
                    <a:pt x="221" y="0"/>
                  </a:lnTo>
                  <a:lnTo>
                    <a:pt x="30" y="11"/>
                  </a:lnTo>
                  <a:close/>
                </a:path>
              </a:pathLst>
            </a:custGeom>
            <a:solidFill>
              <a:srgbClr val="FFBF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/>
            </a:p>
          </p:txBody>
        </p:sp>
        <p:sp>
          <p:nvSpPr>
            <p:cNvPr id="5193" name="Freeform 73"/>
            <p:cNvSpPr>
              <a:spLocks/>
            </p:cNvSpPr>
            <p:nvPr/>
          </p:nvSpPr>
          <p:spPr bwMode="auto">
            <a:xfrm>
              <a:off x="847" y="1944"/>
              <a:ext cx="28" cy="14"/>
            </a:xfrm>
            <a:custGeom>
              <a:avLst/>
              <a:gdLst>
                <a:gd name="T0" fmla="*/ 0 w 86"/>
                <a:gd name="T1" fmla="*/ 0 h 40"/>
                <a:gd name="T2" fmla="*/ 0 w 86"/>
                <a:gd name="T3" fmla="*/ 0 h 40"/>
                <a:gd name="T4" fmla="*/ 0 w 86"/>
                <a:gd name="T5" fmla="*/ 0 h 40"/>
                <a:gd name="T6" fmla="*/ 0 w 86"/>
                <a:gd name="T7" fmla="*/ 0 h 40"/>
                <a:gd name="T8" fmla="*/ 0 w 86"/>
                <a:gd name="T9" fmla="*/ 0 h 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6"/>
                <a:gd name="T16" fmla="*/ 0 h 40"/>
                <a:gd name="T17" fmla="*/ 86 w 86"/>
                <a:gd name="T18" fmla="*/ 40 h 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6" h="40">
                  <a:moveTo>
                    <a:pt x="0" y="3"/>
                  </a:moveTo>
                  <a:lnTo>
                    <a:pt x="19" y="40"/>
                  </a:lnTo>
                  <a:lnTo>
                    <a:pt x="44" y="0"/>
                  </a:lnTo>
                  <a:lnTo>
                    <a:pt x="69" y="40"/>
                  </a:lnTo>
                  <a:lnTo>
                    <a:pt x="86" y="5"/>
                  </a:lnTo>
                </a:path>
              </a:pathLst>
            </a:custGeom>
            <a:noFill/>
            <a:ln w="4763">
              <a:solidFill>
                <a:srgbClr val="3F7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s-PE"/>
            </a:p>
          </p:txBody>
        </p:sp>
        <p:sp>
          <p:nvSpPr>
            <p:cNvPr id="5194" name="Freeform 74"/>
            <p:cNvSpPr>
              <a:spLocks/>
            </p:cNvSpPr>
            <p:nvPr/>
          </p:nvSpPr>
          <p:spPr bwMode="auto">
            <a:xfrm>
              <a:off x="862" y="1947"/>
              <a:ext cx="7" cy="111"/>
            </a:xfrm>
            <a:custGeom>
              <a:avLst/>
              <a:gdLst>
                <a:gd name="T0" fmla="*/ 0 w 20"/>
                <a:gd name="T1" fmla="*/ 0 h 331"/>
                <a:gd name="T2" fmla="*/ 0 w 20"/>
                <a:gd name="T3" fmla="*/ 0 h 331"/>
                <a:gd name="T4" fmla="*/ 0 w 20"/>
                <a:gd name="T5" fmla="*/ 0 h 331"/>
                <a:gd name="T6" fmla="*/ 0 60000 65536"/>
                <a:gd name="T7" fmla="*/ 0 60000 65536"/>
                <a:gd name="T8" fmla="*/ 0 60000 65536"/>
                <a:gd name="T9" fmla="*/ 0 w 20"/>
                <a:gd name="T10" fmla="*/ 0 h 331"/>
                <a:gd name="T11" fmla="*/ 20 w 20"/>
                <a:gd name="T12" fmla="*/ 331 h 33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0" h="331">
                  <a:moveTo>
                    <a:pt x="0" y="0"/>
                  </a:moveTo>
                  <a:lnTo>
                    <a:pt x="20" y="137"/>
                  </a:lnTo>
                  <a:lnTo>
                    <a:pt x="20" y="331"/>
                  </a:lnTo>
                </a:path>
              </a:pathLst>
            </a:custGeom>
            <a:noFill/>
            <a:ln w="4763">
              <a:solidFill>
                <a:srgbClr val="3F7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s-PE"/>
            </a:p>
          </p:txBody>
        </p:sp>
        <p:sp>
          <p:nvSpPr>
            <p:cNvPr id="5195" name="Freeform 75"/>
            <p:cNvSpPr>
              <a:spLocks/>
            </p:cNvSpPr>
            <p:nvPr/>
          </p:nvSpPr>
          <p:spPr bwMode="auto">
            <a:xfrm>
              <a:off x="834" y="2058"/>
              <a:ext cx="55" cy="6"/>
            </a:xfrm>
            <a:custGeom>
              <a:avLst/>
              <a:gdLst>
                <a:gd name="T0" fmla="*/ 0 w 164"/>
                <a:gd name="T1" fmla="*/ 0 h 18"/>
                <a:gd name="T2" fmla="*/ 0 w 164"/>
                <a:gd name="T3" fmla="*/ 0 h 18"/>
                <a:gd name="T4" fmla="*/ 0 w 164"/>
                <a:gd name="T5" fmla="*/ 0 h 18"/>
                <a:gd name="T6" fmla="*/ 0 60000 65536"/>
                <a:gd name="T7" fmla="*/ 0 60000 65536"/>
                <a:gd name="T8" fmla="*/ 0 60000 65536"/>
                <a:gd name="T9" fmla="*/ 0 w 164"/>
                <a:gd name="T10" fmla="*/ 0 h 18"/>
                <a:gd name="T11" fmla="*/ 164 w 164"/>
                <a:gd name="T12" fmla="*/ 18 h 1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64" h="18">
                  <a:moveTo>
                    <a:pt x="0" y="18"/>
                  </a:moveTo>
                  <a:lnTo>
                    <a:pt x="90" y="0"/>
                  </a:lnTo>
                  <a:lnTo>
                    <a:pt x="164" y="7"/>
                  </a:lnTo>
                </a:path>
              </a:pathLst>
            </a:custGeom>
            <a:noFill/>
            <a:ln w="4763">
              <a:solidFill>
                <a:srgbClr val="3F7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s-PE"/>
            </a:p>
          </p:txBody>
        </p:sp>
        <p:sp>
          <p:nvSpPr>
            <p:cNvPr id="5196" name="Freeform 76"/>
            <p:cNvSpPr>
              <a:spLocks/>
            </p:cNvSpPr>
            <p:nvPr/>
          </p:nvSpPr>
          <p:spPr bwMode="auto">
            <a:xfrm>
              <a:off x="820" y="2348"/>
              <a:ext cx="29" cy="42"/>
            </a:xfrm>
            <a:custGeom>
              <a:avLst/>
              <a:gdLst>
                <a:gd name="T0" fmla="*/ 0 w 88"/>
                <a:gd name="T1" fmla="*/ 0 h 125"/>
                <a:gd name="T2" fmla="*/ 0 w 88"/>
                <a:gd name="T3" fmla="*/ 0 h 125"/>
                <a:gd name="T4" fmla="*/ 0 w 88"/>
                <a:gd name="T5" fmla="*/ 0 h 125"/>
                <a:gd name="T6" fmla="*/ 0 w 88"/>
                <a:gd name="T7" fmla="*/ 0 h 125"/>
                <a:gd name="T8" fmla="*/ 0 w 88"/>
                <a:gd name="T9" fmla="*/ 0 h 125"/>
                <a:gd name="T10" fmla="*/ 0 w 88"/>
                <a:gd name="T11" fmla="*/ 0 h 125"/>
                <a:gd name="T12" fmla="*/ 0 w 88"/>
                <a:gd name="T13" fmla="*/ 0 h 125"/>
                <a:gd name="T14" fmla="*/ 0 w 88"/>
                <a:gd name="T15" fmla="*/ 0 h 125"/>
                <a:gd name="T16" fmla="*/ 0 w 88"/>
                <a:gd name="T17" fmla="*/ 0 h 125"/>
                <a:gd name="T18" fmla="*/ 0 w 88"/>
                <a:gd name="T19" fmla="*/ 0 h 125"/>
                <a:gd name="T20" fmla="*/ 0 w 88"/>
                <a:gd name="T21" fmla="*/ 0 h 125"/>
                <a:gd name="T22" fmla="*/ 0 w 88"/>
                <a:gd name="T23" fmla="*/ 0 h 125"/>
                <a:gd name="T24" fmla="*/ 0 w 88"/>
                <a:gd name="T25" fmla="*/ 0 h 125"/>
                <a:gd name="T26" fmla="*/ 0 w 88"/>
                <a:gd name="T27" fmla="*/ 0 h 125"/>
                <a:gd name="T28" fmla="*/ 0 w 88"/>
                <a:gd name="T29" fmla="*/ 0 h 125"/>
                <a:gd name="T30" fmla="*/ 0 w 88"/>
                <a:gd name="T31" fmla="*/ 0 h 125"/>
                <a:gd name="T32" fmla="*/ 0 w 88"/>
                <a:gd name="T33" fmla="*/ 0 h 125"/>
                <a:gd name="T34" fmla="*/ 0 w 88"/>
                <a:gd name="T35" fmla="*/ 0 h 125"/>
                <a:gd name="T36" fmla="*/ 0 w 88"/>
                <a:gd name="T37" fmla="*/ 0 h 125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88"/>
                <a:gd name="T58" fmla="*/ 0 h 125"/>
                <a:gd name="T59" fmla="*/ 88 w 88"/>
                <a:gd name="T60" fmla="*/ 125 h 125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88" h="125">
                  <a:moveTo>
                    <a:pt x="16" y="61"/>
                  </a:moveTo>
                  <a:lnTo>
                    <a:pt x="4" y="80"/>
                  </a:lnTo>
                  <a:lnTo>
                    <a:pt x="0" y="95"/>
                  </a:lnTo>
                  <a:lnTo>
                    <a:pt x="0" y="107"/>
                  </a:lnTo>
                  <a:lnTo>
                    <a:pt x="2" y="115"/>
                  </a:lnTo>
                  <a:lnTo>
                    <a:pt x="9" y="121"/>
                  </a:lnTo>
                  <a:lnTo>
                    <a:pt x="20" y="125"/>
                  </a:lnTo>
                  <a:lnTo>
                    <a:pt x="35" y="124"/>
                  </a:lnTo>
                  <a:lnTo>
                    <a:pt x="50" y="118"/>
                  </a:lnTo>
                  <a:lnTo>
                    <a:pt x="61" y="105"/>
                  </a:lnTo>
                  <a:lnTo>
                    <a:pt x="71" y="88"/>
                  </a:lnTo>
                  <a:lnTo>
                    <a:pt x="78" y="55"/>
                  </a:lnTo>
                  <a:lnTo>
                    <a:pt x="88" y="21"/>
                  </a:lnTo>
                  <a:lnTo>
                    <a:pt x="86" y="0"/>
                  </a:lnTo>
                  <a:lnTo>
                    <a:pt x="69" y="49"/>
                  </a:lnTo>
                  <a:lnTo>
                    <a:pt x="54" y="78"/>
                  </a:lnTo>
                  <a:lnTo>
                    <a:pt x="31" y="78"/>
                  </a:lnTo>
                  <a:lnTo>
                    <a:pt x="12" y="76"/>
                  </a:lnTo>
                  <a:lnTo>
                    <a:pt x="16" y="6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/>
            </a:p>
          </p:txBody>
        </p:sp>
        <p:sp>
          <p:nvSpPr>
            <p:cNvPr id="5197" name="Freeform 77"/>
            <p:cNvSpPr>
              <a:spLocks/>
            </p:cNvSpPr>
            <p:nvPr/>
          </p:nvSpPr>
          <p:spPr bwMode="auto">
            <a:xfrm>
              <a:off x="861" y="2344"/>
              <a:ext cx="33" cy="45"/>
            </a:xfrm>
            <a:custGeom>
              <a:avLst/>
              <a:gdLst>
                <a:gd name="T0" fmla="*/ 0 w 98"/>
                <a:gd name="T1" fmla="*/ 0 h 137"/>
                <a:gd name="T2" fmla="*/ 0 w 98"/>
                <a:gd name="T3" fmla="*/ 0 h 137"/>
                <a:gd name="T4" fmla="*/ 0 w 98"/>
                <a:gd name="T5" fmla="*/ 0 h 137"/>
                <a:gd name="T6" fmla="*/ 0 w 98"/>
                <a:gd name="T7" fmla="*/ 0 h 137"/>
                <a:gd name="T8" fmla="*/ 0 w 98"/>
                <a:gd name="T9" fmla="*/ 0 h 137"/>
                <a:gd name="T10" fmla="*/ 0 w 98"/>
                <a:gd name="T11" fmla="*/ 0 h 137"/>
                <a:gd name="T12" fmla="*/ 0 w 98"/>
                <a:gd name="T13" fmla="*/ 0 h 137"/>
                <a:gd name="T14" fmla="*/ 0 w 98"/>
                <a:gd name="T15" fmla="*/ 0 h 137"/>
                <a:gd name="T16" fmla="*/ 0 w 98"/>
                <a:gd name="T17" fmla="*/ 0 h 137"/>
                <a:gd name="T18" fmla="*/ 0 w 98"/>
                <a:gd name="T19" fmla="*/ 0 h 137"/>
                <a:gd name="T20" fmla="*/ 0 w 98"/>
                <a:gd name="T21" fmla="*/ 0 h 137"/>
                <a:gd name="T22" fmla="*/ 0 w 98"/>
                <a:gd name="T23" fmla="*/ 0 h 137"/>
                <a:gd name="T24" fmla="*/ 0 w 98"/>
                <a:gd name="T25" fmla="*/ 0 h 137"/>
                <a:gd name="T26" fmla="*/ 0 w 98"/>
                <a:gd name="T27" fmla="*/ 0 h 137"/>
                <a:gd name="T28" fmla="*/ 0 w 98"/>
                <a:gd name="T29" fmla="*/ 0 h 137"/>
                <a:gd name="T30" fmla="*/ 0 w 98"/>
                <a:gd name="T31" fmla="*/ 0 h 137"/>
                <a:gd name="T32" fmla="*/ 0 w 98"/>
                <a:gd name="T33" fmla="*/ 0 h 137"/>
                <a:gd name="T34" fmla="*/ 0 w 98"/>
                <a:gd name="T35" fmla="*/ 0 h 137"/>
                <a:gd name="T36" fmla="*/ 0 w 98"/>
                <a:gd name="T37" fmla="*/ 0 h 137"/>
                <a:gd name="T38" fmla="*/ 0 w 98"/>
                <a:gd name="T39" fmla="*/ 0 h 137"/>
                <a:gd name="T40" fmla="*/ 0 w 98"/>
                <a:gd name="T41" fmla="*/ 0 h 137"/>
                <a:gd name="T42" fmla="*/ 0 w 98"/>
                <a:gd name="T43" fmla="*/ 0 h 137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98"/>
                <a:gd name="T67" fmla="*/ 0 h 137"/>
                <a:gd name="T68" fmla="*/ 98 w 98"/>
                <a:gd name="T69" fmla="*/ 137 h 137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98" h="137">
                  <a:moveTo>
                    <a:pt x="1" y="0"/>
                  </a:moveTo>
                  <a:lnTo>
                    <a:pt x="0" y="14"/>
                  </a:lnTo>
                  <a:lnTo>
                    <a:pt x="13" y="49"/>
                  </a:lnTo>
                  <a:lnTo>
                    <a:pt x="21" y="76"/>
                  </a:lnTo>
                  <a:lnTo>
                    <a:pt x="31" y="104"/>
                  </a:lnTo>
                  <a:lnTo>
                    <a:pt x="42" y="118"/>
                  </a:lnTo>
                  <a:lnTo>
                    <a:pt x="52" y="130"/>
                  </a:lnTo>
                  <a:lnTo>
                    <a:pt x="64" y="134"/>
                  </a:lnTo>
                  <a:lnTo>
                    <a:pt x="79" y="137"/>
                  </a:lnTo>
                  <a:lnTo>
                    <a:pt x="87" y="132"/>
                  </a:lnTo>
                  <a:lnTo>
                    <a:pt x="94" y="129"/>
                  </a:lnTo>
                  <a:lnTo>
                    <a:pt x="98" y="115"/>
                  </a:lnTo>
                  <a:lnTo>
                    <a:pt x="96" y="97"/>
                  </a:lnTo>
                  <a:lnTo>
                    <a:pt x="87" y="75"/>
                  </a:lnTo>
                  <a:lnTo>
                    <a:pt x="80" y="65"/>
                  </a:lnTo>
                  <a:lnTo>
                    <a:pt x="78" y="74"/>
                  </a:lnTo>
                  <a:lnTo>
                    <a:pt x="74" y="79"/>
                  </a:lnTo>
                  <a:lnTo>
                    <a:pt x="62" y="82"/>
                  </a:lnTo>
                  <a:lnTo>
                    <a:pt x="53" y="83"/>
                  </a:lnTo>
                  <a:lnTo>
                    <a:pt x="33" y="80"/>
                  </a:lnTo>
                  <a:lnTo>
                    <a:pt x="13" y="2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/>
            </a:p>
          </p:txBody>
        </p:sp>
        <p:sp>
          <p:nvSpPr>
            <p:cNvPr id="5198" name="Freeform 78"/>
            <p:cNvSpPr>
              <a:spLocks/>
            </p:cNvSpPr>
            <p:nvPr/>
          </p:nvSpPr>
          <p:spPr bwMode="auto">
            <a:xfrm>
              <a:off x="837" y="1874"/>
              <a:ext cx="51" cy="70"/>
            </a:xfrm>
            <a:custGeom>
              <a:avLst/>
              <a:gdLst>
                <a:gd name="T0" fmla="*/ 0 w 151"/>
                <a:gd name="T1" fmla="*/ 0 h 211"/>
                <a:gd name="T2" fmla="*/ 0 w 151"/>
                <a:gd name="T3" fmla="*/ 0 h 211"/>
                <a:gd name="T4" fmla="*/ 0 w 151"/>
                <a:gd name="T5" fmla="*/ 0 h 211"/>
                <a:gd name="T6" fmla="*/ 0 w 151"/>
                <a:gd name="T7" fmla="*/ 0 h 211"/>
                <a:gd name="T8" fmla="*/ 0 w 151"/>
                <a:gd name="T9" fmla="*/ 0 h 211"/>
                <a:gd name="T10" fmla="*/ 0 w 151"/>
                <a:gd name="T11" fmla="*/ 0 h 211"/>
                <a:gd name="T12" fmla="*/ 0 w 151"/>
                <a:gd name="T13" fmla="*/ 0 h 211"/>
                <a:gd name="T14" fmla="*/ 0 w 151"/>
                <a:gd name="T15" fmla="*/ 0 h 211"/>
                <a:gd name="T16" fmla="*/ 0 w 151"/>
                <a:gd name="T17" fmla="*/ 0 h 211"/>
                <a:gd name="T18" fmla="*/ 0 w 151"/>
                <a:gd name="T19" fmla="*/ 0 h 211"/>
                <a:gd name="T20" fmla="*/ 0 w 151"/>
                <a:gd name="T21" fmla="*/ 0 h 211"/>
                <a:gd name="T22" fmla="*/ 0 w 151"/>
                <a:gd name="T23" fmla="*/ 0 h 211"/>
                <a:gd name="T24" fmla="*/ 0 w 151"/>
                <a:gd name="T25" fmla="*/ 0 h 211"/>
                <a:gd name="T26" fmla="*/ 0 w 151"/>
                <a:gd name="T27" fmla="*/ 0 h 211"/>
                <a:gd name="T28" fmla="*/ 0 w 151"/>
                <a:gd name="T29" fmla="*/ 0 h 211"/>
                <a:gd name="T30" fmla="*/ 0 w 151"/>
                <a:gd name="T31" fmla="*/ 0 h 211"/>
                <a:gd name="T32" fmla="*/ 0 w 151"/>
                <a:gd name="T33" fmla="*/ 0 h 211"/>
                <a:gd name="T34" fmla="*/ 0 w 151"/>
                <a:gd name="T35" fmla="*/ 0 h 211"/>
                <a:gd name="T36" fmla="*/ 0 w 151"/>
                <a:gd name="T37" fmla="*/ 0 h 211"/>
                <a:gd name="T38" fmla="*/ 0 w 151"/>
                <a:gd name="T39" fmla="*/ 0 h 211"/>
                <a:gd name="T40" fmla="*/ 0 w 151"/>
                <a:gd name="T41" fmla="*/ 0 h 211"/>
                <a:gd name="T42" fmla="*/ 0 w 151"/>
                <a:gd name="T43" fmla="*/ 0 h 211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151"/>
                <a:gd name="T67" fmla="*/ 0 h 211"/>
                <a:gd name="T68" fmla="*/ 151 w 151"/>
                <a:gd name="T69" fmla="*/ 211 h 211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151" h="211">
                  <a:moveTo>
                    <a:pt x="37" y="210"/>
                  </a:moveTo>
                  <a:lnTo>
                    <a:pt x="37" y="178"/>
                  </a:lnTo>
                  <a:lnTo>
                    <a:pt x="25" y="154"/>
                  </a:lnTo>
                  <a:lnTo>
                    <a:pt x="12" y="137"/>
                  </a:lnTo>
                  <a:lnTo>
                    <a:pt x="7" y="110"/>
                  </a:lnTo>
                  <a:lnTo>
                    <a:pt x="1" y="97"/>
                  </a:lnTo>
                  <a:lnTo>
                    <a:pt x="0" y="66"/>
                  </a:lnTo>
                  <a:lnTo>
                    <a:pt x="12" y="29"/>
                  </a:lnTo>
                  <a:lnTo>
                    <a:pt x="36" y="10"/>
                  </a:lnTo>
                  <a:lnTo>
                    <a:pt x="62" y="0"/>
                  </a:lnTo>
                  <a:lnTo>
                    <a:pt x="94" y="0"/>
                  </a:lnTo>
                  <a:lnTo>
                    <a:pt x="123" y="9"/>
                  </a:lnTo>
                  <a:lnTo>
                    <a:pt x="143" y="27"/>
                  </a:lnTo>
                  <a:lnTo>
                    <a:pt x="151" y="53"/>
                  </a:lnTo>
                  <a:lnTo>
                    <a:pt x="151" y="80"/>
                  </a:lnTo>
                  <a:lnTo>
                    <a:pt x="148" y="106"/>
                  </a:lnTo>
                  <a:lnTo>
                    <a:pt x="133" y="138"/>
                  </a:lnTo>
                  <a:lnTo>
                    <a:pt x="126" y="151"/>
                  </a:lnTo>
                  <a:lnTo>
                    <a:pt x="120" y="164"/>
                  </a:lnTo>
                  <a:lnTo>
                    <a:pt x="118" y="179"/>
                  </a:lnTo>
                  <a:lnTo>
                    <a:pt x="111" y="211"/>
                  </a:lnTo>
                  <a:lnTo>
                    <a:pt x="37" y="210"/>
                  </a:lnTo>
                  <a:close/>
                </a:path>
              </a:pathLst>
            </a:custGeom>
            <a:solidFill>
              <a:srgbClr val="FFBF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/>
            </a:p>
          </p:txBody>
        </p:sp>
        <p:sp>
          <p:nvSpPr>
            <p:cNvPr id="5199" name="Freeform 79"/>
            <p:cNvSpPr>
              <a:spLocks/>
            </p:cNvSpPr>
            <p:nvPr/>
          </p:nvSpPr>
          <p:spPr bwMode="auto">
            <a:xfrm>
              <a:off x="829" y="1869"/>
              <a:ext cx="69" cy="55"/>
            </a:xfrm>
            <a:custGeom>
              <a:avLst/>
              <a:gdLst>
                <a:gd name="T0" fmla="*/ 0 w 208"/>
                <a:gd name="T1" fmla="*/ 0 h 165"/>
                <a:gd name="T2" fmla="*/ 0 w 208"/>
                <a:gd name="T3" fmla="*/ 0 h 165"/>
                <a:gd name="T4" fmla="*/ 0 w 208"/>
                <a:gd name="T5" fmla="*/ 0 h 165"/>
                <a:gd name="T6" fmla="*/ 0 w 208"/>
                <a:gd name="T7" fmla="*/ 0 h 165"/>
                <a:gd name="T8" fmla="*/ 0 w 208"/>
                <a:gd name="T9" fmla="*/ 0 h 165"/>
                <a:gd name="T10" fmla="*/ 0 w 208"/>
                <a:gd name="T11" fmla="*/ 0 h 165"/>
                <a:gd name="T12" fmla="*/ 0 w 208"/>
                <a:gd name="T13" fmla="*/ 0 h 165"/>
                <a:gd name="T14" fmla="*/ 0 w 208"/>
                <a:gd name="T15" fmla="*/ 0 h 165"/>
                <a:gd name="T16" fmla="*/ 0 w 208"/>
                <a:gd name="T17" fmla="*/ 0 h 165"/>
                <a:gd name="T18" fmla="*/ 0 w 208"/>
                <a:gd name="T19" fmla="*/ 0 h 165"/>
                <a:gd name="T20" fmla="*/ 0 w 208"/>
                <a:gd name="T21" fmla="*/ 0 h 165"/>
                <a:gd name="T22" fmla="*/ 0 w 208"/>
                <a:gd name="T23" fmla="*/ 0 h 165"/>
                <a:gd name="T24" fmla="*/ 0 w 208"/>
                <a:gd name="T25" fmla="*/ 0 h 165"/>
                <a:gd name="T26" fmla="*/ 0 w 208"/>
                <a:gd name="T27" fmla="*/ 0 h 165"/>
                <a:gd name="T28" fmla="*/ 0 w 208"/>
                <a:gd name="T29" fmla="*/ 0 h 165"/>
                <a:gd name="T30" fmla="*/ 0 w 208"/>
                <a:gd name="T31" fmla="*/ 0 h 165"/>
                <a:gd name="T32" fmla="*/ 0 w 208"/>
                <a:gd name="T33" fmla="*/ 0 h 165"/>
                <a:gd name="T34" fmla="*/ 0 w 208"/>
                <a:gd name="T35" fmla="*/ 0 h 165"/>
                <a:gd name="T36" fmla="*/ 0 w 208"/>
                <a:gd name="T37" fmla="*/ 0 h 165"/>
                <a:gd name="T38" fmla="*/ 0 w 208"/>
                <a:gd name="T39" fmla="*/ 0 h 165"/>
                <a:gd name="T40" fmla="*/ 0 w 208"/>
                <a:gd name="T41" fmla="*/ 0 h 165"/>
                <a:gd name="T42" fmla="*/ 0 w 208"/>
                <a:gd name="T43" fmla="*/ 0 h 165"/>
                <a:gd name="T44" fmla="*/ 0 w 208"/>
                <a:gd name="T45" fmla="*/ 0 h 165"/>
                <a:gd name="T46" fmla="*/ 0 w 208"/>
                <a:gd name="T47" fmla="*/ 0 h 165"/>
                <a:gd name="T48" fmla="*/ 0 w 208"/>
                <a:gd name="T49" fmla="*/ 0 h 165"/>
                <a:gd name="T50" fmla="*/ 0 w 208"/>
                <a:gd name="T51" fmla="*/ 0 h 165"/>
                <a:gd name="T52" fmla="*/ 0 w 208"/>
                <a:gd name="T53" fmla="*/ 0 h 165"/>
                <a:gd name="T54" fmla="*/ 0 w 208"/>
                <a:gd name="T55" fmla="*/ 0 h 165"/>
                <a:gd name="T56" fmla="*/ 0 w 208"/>
                <a:gd name="T57" fmla="*/ 0 h 165"/>
                <a:gd name="T58" fmla="*/ 0 w 208"/>
                <a:gd name="T59" fmla="*/ 0 h 165"/>
                <a:gd name="T60" fmla="*/ 0 w 208"/>
                <a:gd name="T61" fmla="*/ 0 h 165"/>
                <a:gd name="T62" fmla="*/ 0 w 208"/>
                <a:gd name="T63" fmla="*/ 0 h 165"/>
                <a:gd name="T64" fmla="*/ 0 w 208"/>
                <a:gd name="T65" fmla="*/ 0 h 165"/>
                <a:gd name="T66" fmla="*/ 0 w 208"/>
                <a:gd name="T67" fmla="*/ 0 h 165"/>
                <a:gd name="T68" fmla="*/ 0 w 208"/>
                <a:gd name="T69" fmla="*/ 0 h 165"/>
                <a:gd name="T70" fmla="*/ 0 w 208"/>
                <a:gd name="T71" fmla="*/ 0 h 165"/>
                <a:gd name="T72" fmla="*/ 0 w 208"/>
                <a:gd name="T73" fmla="*/ 0 h 165"/>
                <a:gd name="T74" fmla="*/ 0 w 208"/>
                <a:gd name="T75" fmla="*/ 0 h 165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208"/>
                <a:gd name="T115" fmla="*/ 0 h 165"/>
                <a:gd name="T116" fmla="*/ 208 w 208"/>
                <a:gd name="T117" fmla="*/ 165 h 165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208" h="165">
                  <a:moveTo>
                    <a:pt x="15" y="142"/>
                  </a:moveTo>
                  <a:lnTo>
                    <a:pt x="3" y="126"/>
                  </a:lnTo>
                  <a:lnTo>
                    <a:pt x="0" y="108"/>
                  </a:lnTo>
                  <a:lnTo>
                    <a:pt x="2" y="85"/>
                  </a:lnTo>
                  <a:lnTo>
                    <a:pt x="8" y="67"/>
                  </a:lnTo>
                  <a:lnTo>
                    <a:pt x="15" y="46"/>
                  </a:lnTo>
                  <a:lnTo>
                    <a:pt x="27" y="36"/>
                  </a:lnTo>
                  <a:lnTo>
                    <a:pt x="36" y="20"/>
                  </a:lnTo>
                  <a:lnTo>
                    <a:pt x="56" y="7"/>
                  </a:lnTo>
                  <a:lnTo>
                    <a:pt x="71" y="2"/>
                  </a:lnTo>
                  <a:lnTo>
                    <a:pt x="103" y="0"/>
                  </a:lnTo>
                  <a:lnTo>
                    <a:pt x="131" y="1"/>
                  </a:lnTo>
                  <a:lnTo>
                    <a:pt x="151" y="7"/>
                  </a:lnTo>
                  <a:lnTo>
                    <a:pt x="166" y="12"/>
                  </a:lnTo>
                  <a:lnTo>
                    <a:pt x="181" y="27"/>
                  </a:lnTo>
                  <a:lnTo>
                    <a:pt x="193" y="41"/>
                  </a:lnTo>
                  <a:lnTo>
                    <a:pt x="203" y="54"/>
                  </a:lnTo>
                  <a:lnTo>
                    <a:pt x="208" y="71"/>
                  </a:lnTo>
                  <a:lnTo>
                    <a:pt x="208" y="101"/>
                  </a:lnTo>
                  <a:lnTo>
                    <a:pt x="208" y="121"/>
                  </a:lnTo>
                  <a:lnTo>
                    <a:pt x="200" y="130"/>
                  </a:lnTo>
                  <a:lnTo>
                    <a:pt x="189" y="144"/>
                  </a:lnTo>
                  <a:lnTo>
                    <a:pt x="181" y="154"/>
                  </a:lnTo>
                  <a:lnTo>
                    <a:pt x="161" y="160"/>
                  </a:lnTo>
                  <a:lnTo>
                    <a:pt x="144" y="165"/>
                  </a:lnTo>
                  <a:lnTo>
                    <a:pt x="159" y="144"/>
                  </a:lnTo>
                  <a:lnTo>
                    <a:pt x="172" y="109"/>
                  </a:lnTo>
                  <a:lnTo>
                    <a:pt x="166" y="68"/>
                  </a:lnTo>
                  <a:lnTo>
                    <a:pt x="135" y="77"/>
                  </a:lnTo>
                  <a:lnTo>
                    <a:pt x="96" y="77"/>
                  </a:lnTo>
                  <a:lnTo>
                    <a:pt x="68" y="75"/>
                  </a:lnTo>
                  <a:lnTo>
                    <a:pt x="47" y="70"/>
                  </a:lnTo>
                  <a:lnTo>
                    <a:pt x="44" y="82"/>
                  </a:lnTo>
                  <a:lnTo>
                    <a:pt x="34" y="111"/>
                  </a:lnTo>
                  <a:lnTo>
                    <a:pt x="49" y="145"/>
                  </a:lnTo>
                  <a:lnTo>
                    <a:pt x="58" y="165"/>
                  </a:lnTo>
                  <a:lnTo>
                    <a:pt x="34" y="153"/>
                  </a:lnTo>
                  <a:lnTo>
                    <a:pt x="15" y="142"/>
                  </a:lnTo>
                  <a:close/>
                </a:path>
              </a:pathLst>
            </a:custGeom>
            <a:solidFill>
              <a:srgbClr val="7F3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/>
            </a:p>
          </p:txBody>
        </p:sp>
        <p:sp>
          <p:nvSpPr>
            <p:cNvPr id="5200" name="Oval 80"/>
            <p:cNvSpPr>
              <a:spLocks noChangeArrowheads="1"/>
            </p:cNvSpPr>
            <p:nvPr/>
          </p:nvSpPr>
          <p:spPr bwMode="auto">
            <a:xfrm>
              <a:off x="836" y="1908"/>
              <a:ext cx="4" cy="5"/>
            </a:xfrm>
            <a:prstGeom prst="ellipse">
              <a:avLst/>
            </a:prstGeom>
            <a:solidFill>
              <a:srgbClr val="5F7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/>
            </a:p>
          </p:txBody>
        </p:sp>
        <p:sp>
          <p:nvSpPr>
            <p:cNvPr id="5201" name="Oval 81"/>
            <p:cNvSpPr>
              <a:spLocks noChangeArrowheads="1"/>
            </p:cNvSpPr>
            <p:nvPr/>
          </p:nvSpPr>
          <p:spPr bwMode="auto">
            <a:xfrm>
              <a:off x="884" y="1909"/>
              <a:ext cx="4" cy="5"/>
            </a:xfrm>
            <a:prstGeom prst="ellipse">
              <a:avLst/>
            </a:prstGeom>
            <a:solidFill>
              <a:srgbClr val="5F7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/>
            </a:p>
          </p:txBody>
        </p:sp>
        <p:sp>
          <p:nvSpPr>
            <p:cNvPr id="5202" name="Freeform 82"/>
            <p:cNvSpPr>
              <a:spLocks/>
            </p:cNvSpPr>
            <p:nvPr/>
          </p:nvSpPr>
          <p:spPr bwMode="auto">
            <a:xfrm>
              <a:off x="991" y="2348"/>
              <a:ext cx="63" cy="35"/>
            </a:xfrm>
            <a:custGeom>
              <a:avLst/>
              <a:gdLst>
                <a:gd name="T0" fmla="*/ 0 w 190"/>
                <a:gd name="T1" fmla="*/ 0 h 104"/>
                <a:gd name="T2" fmla="*/ 0 w 190"/>
                <a:gd name="T3" fmla="*/ 0 h 104"/>
                <a:gd name="T4" fmla="*/ 0 w 190"/>
                <a:gd name="T5" fmla="*/ 0 h 104"/>
                <a:gd name="T6" fmla="*/ 0 w 190"/>
                <a:gd name="T7" fmla="*/ 0 h 104"/>
                <a:gd name="T8" fmla="*/ 0 w 190"/>
                <a:gd name="T9" fmla="*/ 0 h 104"/>
                <a:gd name="T10" fmla="*/ 0 w 190"/>
                <a:gd name="T11" fmla="*/ 0 h 104"/>
                <a:gd name="T12" fmla="*/ 0 w 190"/>
                <a:gd name="T13" fmla="*/ 0 h 104"/>
                <a:gd name="T14" fmla="*/ 0 w 190"/>
                <a:gd name="T15" fmla="*/ 0 h 104"/>
                <a:gd name="T16" fmla="*/ 0 w 190"/>
                <a:gd name="T17" fmla="*/ 0 h 104"/>
                <a:gd name="T18" fmla="*/ 0 w 190"/>
                <a:gd name="T19" fmla="*/ 0 h 104"/>
                <a:gd name="T20" fmla="*/ 0 w 190"/>
                <a:gd name="T21" fmla="*/ 0 h 104"/>
                <a:gd name="T22" fmla="*/ 0 w 190"/>
                <a:gd name="T23" fmla="*/ 0 h 104"/>
                <a:gd name="T24" fmla="*/ 0 w 190"/>
                <a:gd name="T25" fmla="*/ 0 h 10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90"/>
                <a:gd name="T40" fmla="*/ 0 h 104"/>
                <a:gd name="T41" fmla="*/ 190 w 190"/>
                <a:gd name="T42" fmla="*/ 104 h 104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90" h="104">
                  <a:moveTo>
                    <a:pt x="96" y="0"/>
                  </a:moveTo>
                  <a:lnTo>
                    <a:pt x="66" y="27"/>
                  </a:lnTo>
                  <a:lnTo>
                    <a:pt x="39" y="57"/>
                  </a:lnTo>
                  <a:lnTo>
                    <a:pt x="4" y="83"/>
                  </a:lnTo>
                  <a:lnTo>
                    <a:pt x="0" y="96"/>
                  </a:lnTo>
                  <a:lnTo>
                    <a:pt x="34" y="104"/>
                  </a:lnTo>
                  <a:lnTo>
                    <a:pt x="69" y="101"/>
                  </a:lnTo>
                  <a:lnTo>
                    <a:pt x="113" y="83"/>
                  </a:lnTo>
                  <a:lnTo>
                    <a:pt x="145" y="66"/>
                  </a:lnTo>
                  <a:lnTo>
                    <a:pt x="179" y="62"/>
                  </a:lnTo>
                  <a:lnTo>
                    <a:pt x="190" y="54"/>
                  </a:lnTo>
                  <a:lnTo>
                    <a:pt x="186" y="5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/>
            </a:p>
          </p:txBody>
        </p:sp>
        <p:sp>
          <p:nvSpPr>
            <p:cNvPr id="5203" name="Freeform 83"/>
            <p:cNvSpPr>
              <a:spLocks/>
            </p:cNvSpPr>
            <p:nvPr/>
          </p:nvSpPr>
          <p:spPr bwMode="auto">
            <a:xfrm>
              <a:off x="1103" y="2366"/>
              <a:ext cx="40" cy="38"/>
            </a:xfrm>
            <a:custGeom>
              <a:avLst/>
              <a:gdLst>
                <a:gd name="T0" fmla="*/ 0 w 118"/>
                <a:gd name="T1" fmla="*/ 0 h 116"/>
                <a:gd name="T2" fmla="*/ 0 w 118"/>
                <a:gd name="T3" fmla="*/ 0 h 116"/>
                <a:gd name="T4" fmla="*/ 0 w 118"/>
                <a:gd name="T5" fmla="*/ 0 h 116"/>
                <a:gd name="T6" fmla="*/ 0 w 118"/>
                <a:gd name="T7" fmla="*/ 0 h 116"/>
                <a:gd name="T8" fmla="*/ 0 w 118"/>
                <a:gd name="T9" fmla="*/ 0 h 116"/>
                <a:gd name="T10" fmla="*/ 0 w 118"/>
                <a:gd name="T11" fmla="*/ 0 h 116"/>
                <a:gd name="T12" fmla="*/ 0 w 118"/>
                <a:gd name="T13" fmla="*/ 0 h 116"/>
                <a:gd name="T14" fmla="*/ 0 w 118"/>
                <a:gd name="T15" fmla="*/ 0 h 116"/>
                <a:gd name="T16" fmla="*/ 0 w 118"/>
                <a:gd name="T17" fmla="*/ 0 h 116"/>
                <a:gd name="T18" fmla="*/ 0 w 118"/>
                <a:gd name="T19" fmla="*/ 0 h 116"/>
                <a:gd name="T20" fmla="*/ 0 w 118"/>
                <a:gd name="T21" fmla="*/ 0 h 116"/>
                <a:gd name="T22" fmla="*/ 0 w 118"/>
                <a:gd name="T23" fmla="*/ 0 h 116"/>
                <a:gd name="T24" fmla="*/ 0 w 118"/>
                <a:gd name="T25" fmla="*/ 0 h 116"/>
                <a:gd name="T26" fmla="*/ 0 w 118"/>
                <a:gd name="T27" fmla="*/ 0 h 11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118"/>
                <a:gd name="T43" fmla="*/ 0 h 116"/>
                <a:gd name="T44" fmla="*/ 118 w 118"/>
                <a:gd name="T45" fmla="*/ 116 h 11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118" h="116">
                  <a:moveTo>
                    <a:pt x="1" y="2"/>
                  </a:moveTo>
                  <a:lnTo>
                    <a:pt x="0" y="32"/>
                  </a:lnTo>
                  <a:lnTo>
                    <a:pt x="16" y="48"/>
                  </a:lnTo>
                  <a:lnTo>
                    <a:pt x="20" y="74"/>
                  </a:lnTo>
                  <a:lnTo>
                    <a:pt x="46" y="99"/>
                  </a:lnTo>
                  <a:lnTo>
                    <a:pt x="69" y="113"/>
                  </a:lnTo>
                  <a:lnTo>
                    <a:pt x="89" y="116"/>
                  </a:lnTo>
                  <a:lnTo>
                    <a:pt x="108" y="115"/>
                  </a:lnTo>
                  <a:lnTo>
                    <a:pt x="118" y="97"/>
                  </a:lnTo>
                  <a:lnTo>
                    <a:pt x="116" y="71"/>
                  </a:lnTo>
                  <a:lnTo>
                    <a:pt x="95" y="41"/>
                  </a:lnTo>
                  <a:lnTo>
                    <a:pt x="67" y="9"/>
                  </a:lnTo>
                  <a:lnTo>
                    <a:pt x="65" y="0"/>
                  </a:lnTo>
                  <a:lnTo>
                    <a:pt x="1" y="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/>
            </a:p>
          </p:txBody>
        </p:sp>
        <p:sp>
          <p:nvSpPr>
            <p:cNvPr id="5204" name="Freeform 84"/>
            <p:cNvSpPr>
              <a:spLocks/>
            </p:cNvSpPr>
            <p:nvPr/>
          </p:nvSpPr>
          <p:spPr bwMode="auto">
            <a:xfrm>
              <a:off x="1010" y="2140"/>
              <a:ext cx="18" cy="43"/>
            </a:xfrm>
            <a:custGeom>
              <a:avLst/>
              <a:gdLst>
                <a:gd name="T0" fmla="*/ 0 w 56"/>
                <a:gd name="T1" fmla="*/ 0 h 129"/>
                <a:gd name="T2" fmla="*/ 0 w 56"/>
                <a:gd name="T3" fmla="*/ 0 h 129"/>
                <a:gd name="T4" fmla="*/ 0 w 56"/>
                <a:gd name="T5" fmla="*/ 0 h 129"/>
                <a:gd name="T6" fmla="*/ 0 w 56"/>
                <a:gd name="T7" fmla="*/ 0 h 129"/>
                <a:gd name="T8" fmla="*/ 0 w 56"/>
                <a:gd name="T9" fmla="*/ 0 h 129"/>
                <a:gd name="T10" fmla="*/ 0 w 56"/>
                <a:gd name="T11" fmla="*/ 0 h 129"/>
                <a:gd name="T12" fmla="*/ 0 w 56"/>
                <a:gd name="T13" fmla="*/ 0 h 129"/>
                <a:gd name="T14" fmla="*/ 0 w 56"/>
                <a:gd name="T15" fmla="*/ 0 h 129"/>
                <a:gd name="T16" fmla="*/ 0 w 56"/>
                <a:gd name="T17" fmla="*/ 0 h 129"/>
                <a:gd name="T18" fmla="*/ 0 w 56"/>
                <a:gd name="T19" fmla="*/ 0 h 129"/>
                <a:gd name="T20" fmla="*/ 0 w 56"/>
                <a:gd name="T21" fmla="*/ 0 h 12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56"/>
                <a:gd name="T34" fmla="*/ 0 h 129"/>
                <a:gd name="T35" fmla="*/ 56 w 56"/>
                <a:gd name="T36" fmla="*/ 129 h 129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56" h="129">
                  <a:moveTo>
                    <a:pt x="2" y="1"/>
                  </a:moveTo>
                  <a:lnTo>
                    <a:pt x="0" y="73"/>
                  </a:lnTo>
                  <a:lnTo>
                    <a:pt x="29" y="116"/>
                  </a:lnTo>
                  <a:lnTo>
                    <a:pt x="44" y="129"/>
                  </a:lnTo>
                  <a:lnTo>
                    <a:pt x="41" y="68"/>
                  </a:lnTo>
                  <a:lnTo>
                    <a:pt x="48" y="75"/>
                  </a:lnTo>
                  <a:lnTo>
                    <a:pt x="55" y="94"/>
                  </a:lnTo>
                  <a:lnTo>
                    <a:pt x="56" y="73"/>
                  </a:lnTo>
                  <a:lnTo>
                    <a:pt x="49" y="34"/>
                  </a:lnTo>
                  <a:lnTo>
                    <a:pt x="30" y="0"/>
                  </a:lnTo>
                  <a:lnTo>
                    <a:pt x="2" y="1"/>
                  </a:lnTo>
                  <a:close/>
                </a:path>
              </a:pathLst>
            </a:custGeom>
            <a:solidFill>
              <a:srgbClr val="FF7F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/>
            </a:p>
          </p:txBody>
        </p:sp>
        <p:sp>
          <p:nvSpPr>
            <p:cNvPr id="5205" name="Freeform 85"/>
            <p:cNvSpPr>
              <a:spLocks/>
            </p:cNvSpPr>
            <p:nvPr/>
          </p:nvSpPr>
          <p:spPr bwMode="auto">
            <a:xfrm>
              <a:off x="1019" y="2046"/>
              <a:ext cx="109" cy="320"/>
            </a:xfrm>
            <a:custGeom>
              <a:avLst/>
              <a:gdLst>
                <a:gd name="T0" fmla="*/ 0 w 328"/>
                <a:gd name="T1" fmla="*/ 0 h 962"/>
                <a:gd name="T2" fmla="*/ 0 w 328"/>
                <a:gd name="T3" fmla="*/ 0 h 962"/>
                <a:gd name="T4" fmla="*/ 0 w 328"/>
                <a:gd name="T5" fmla="*/ 0 h 962"/>
                <a:gd name="T6" fmla="*/ 0 w 328"/>
                <a:gd name="T7" fmla="*/ 0 h 962"/>
                <a:gd name="T8" fmla="*/ 0 w 328"/>
                <a:gd name="T9" fmla="*/ 0 h 962"/>
                <a:gd name="T10" fmla="*/ 0 w 328"/>
                <a:gd name="T11" fmla="*/ 0 h 962"/>
                <a:gd name="T12" fmla="*/ 0 w 328"/>
                <a:gd name="T13" fmla="*/ 0 h 962"/>
                <a:gd name="T14" fmla="*/ 0 w 328"/>
                <a:gd name="T15" fmla="*/ 0 h 962"/>
                <a:gd name="T16" fmla="*/ 0 w 328"/>
                <a:gd name="T17" fmla="*/ 0 h 962"/>
                <a:gd name="T18" fmla="*/ 0 w 328"/>
                <a:gd name="T19" fmla="*/ 0 h 962"/>
                <a:gd name="T20" fmla="*/ 0 w 328"/>
                <a:gd name="T21" fmla="*/ 0 h 962"/>
                <a:gd name="T22" fmla="*/ 0 w 328"/>
                <a:gd name="T23" fmla="*/ 0 h 962"/>
                <a:gd name="T24" fmla="*/ 0 w 328"/>
                <a:gd name="T25" fmla="*/ 0 h 962"/>
                <a:gd name="T26" fmla="*/ 0 w 328"/>
                <a:gd name="T27" fmla="*/ 0 h 962"/>
                <a:gd name="T28" fmla="*/ 0 w 328"/>
                <a:gd name="T29" fmla="*/ 0 h 962"/>
                <a:gd name="T30" fmla="*/ 0 w 328"/>
                <a:gd name="T31" fmla="*/ 0 h 962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328"/>
                <a:gd name="T49" fmla="*/ 0 h 962"/>
                <a:gd name="T50" fmla="*/ 328 w 328"/>
                <a:gd name="T51" fmla="*/ 962 h 962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328" h="962">
                  <a:moveTo>
                    <a:pt x="4" y="0"/>
                  </a:moveTo>
                  <a:lnTo>
                    <a:pt x="0" y="522"/>
                  </a:lnTo>
                  <a:lnTo>
                    <a:pt x="4" y="911"/>
                  </a:lnTo>
                  <a:lnTo>
                    <a:pt x="102" y="928"/>
                  </a:lnTo>
                  <a:lnTo>
                    <a:pt x="117" y="611"/>
                  </a:lnTo>
                  <a:lnTo>
                    <a:pt x="106" y="580"/>
                  </a:lnTo>
                  <a:lnTo>
                    <a:pt x="117" y="563"/>
                  </a:lnTo>
                  <a:lnTo>
                    <a:pt x="117" y="369"/>
                  </a:lnTo>
                  <a:lnTo>
                    <a:pt x="140" y="430"/>
                  </a:lnTo>
                  <a:lnTo>
                    <a:pt x="196" y="693"/>
                  </a:lnTo>
                  <a:lnTo>
                    <a:pt x="245" y="962"/>
                  </a:lnTo>
                  <a:lnTo>
                    <a:pt x="328" y="962"/>
                  </a:lnTo>
                  <a:lnTo>
                    <a:pt x="290" y="601"/>
                  </a:lnTo>
                  <a:lnTo>
                    <a:pt x="275" y="295"/>
                  </a:lnTo>
                  <a:lnTo>
                    <a:pt x="283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/>
            </a:p>
          </p:txBody>
        </p:sp>
        <p:sp>
          <p:nvSpPr>
            <p:cNvPr id="5206" name="Freeform 86"/>
            <p:cNvSpPr>
              <a:spLocks/>
            </p:cNvSpPr>
            <p:nvPr/>
          </p:nvSpPr>
          <p:spPr bwMode="auto">
            <a:xfrm>
              <a:off x="1006" y="1898"/>
              <a:ext cx="140" cy="245"/>
            </a:xfrm>
            <a:custGeom>
              <a:avLst/>
              <a:gdLst>
                <a:gd name="T0" fmla="*/ 0 w 418"/>
                <a:gd name="T1" fmla="*/ 0 h 736"/>
                <a:gd name="T2" fmla="*/ 0 w 418"/>
                <a:gd name="T3" fmla="*/ 0 h 736"/>
                <a:gd name="T4" fmla="*/ 0 w 418"/>
                <a:gd name="T5" fmla="*/ 0 h 736"/>
                <a:gd name="T6" fmla="*/ 0 w 418"/>
                <a:gd name="T7" fmla="*/ 0 h 736"/>
                <a:gd name="T8" fmla="*/ 0 w 418"/>
                <a:gd name="T9" fmla="*/ 0 h 736"/>
                <a:gd name="T10" fmla="*/ 0 w 418"/>
                <a:gd name="T11" fmla="*/ 0 h 736"/>
                <a:gd name="T12" fmla="*/ 0 w 418"/>
                <a:gd name="T13" fmla="*/ 0 h 736"/>
                <a:gd name="T14" fmla="*/ 0 w 418"/>
                <a:gd name="T15" fmla="*/ 0 h 736"/>
                <a:gd name="T16" fmla="*/ 0 w 418"/>
                <a:gd name="T17" fmla="*/ 0 h 736"/>
                <a:gd name="T18" fmla="*/ 0 w 418"/>
                <a:gd name="T19" fmla="*/ 0 h 736"/>
                <a:gd name="T20" fmla="*/ 0 w 418"/>
                <a:gd name="T21" fmla="*/ 0 h 736"/>
                <a:gd name="T22" fmla="*/ 0 w 418"/>
                <a:gd name="T23" fmla="*/ 0 h 736"/>
                <a:gd name="T24" fmla="*/ 0 w 418"/>
                <a:gd name="T25" fmla="*/ 0 h 736"/>
                <a:gd name="T26" fmla="*/ 0 w 418"/>
                <a:gd name="T27" fmla="*/ 0 h 736"/>
                <a:gd name="T28" fmla="*/ 0 w 418"/>
                <a:gd name="T29" fmla="*/ 0 h 736"/>
                <a:gd name="T30" fmla="*/ 0 w 418"/>
                <a:gd name="T31" fmla="*/ 0 h 736"/>
                <a:gd name="T32" fmla="*/ 0 w 418"/>
                <a:gd name="T33" fmla="*/ 0 h 736"/>
                <a:gd name="T34" fmla="*/ 0 w 418"/>
                <a:gd name="T35" fmla="*/ 0 h 7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418"/>
                <a:gd name="T55" fmla="*/ 0 h 736"/>
                <a:gd name="T56" fmla="*/ 418 w 418"/>
                <a:gd name="T57" fmla="*/ 736 h 7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418" h="736">
                  <a:moveTo>
                    <a:pt x="138" y="9"/>
                  </a:moveTo>
                  <a:lnTo>
                    <a:pt x="11" y="99"/>
                  </a:lnTo>
                  <a:lnTo>
                    <a:pt x="2" y="334"/>
                  </a:lnTo>
                  <a:lnTo>
                    <a:pt x="0" y="454"/>
                  </a:lnTo>
                  <a:lnTo>
                    <a:pt x="7" y="736"/>
                  </a:lnTo>
                  <a:lnTo>
                    <a:pt x="36" y="736"/>
                  </a:lnTo>
                  <a:lnTo>
                    <a:pt x="50" y="447"/>
                  </a:lnTo>
                  <a:lnTo>
                    <a:pt x="317" y="447"/>
                  </a:lnTo>
                  <a:lnTo>
                    <a:pt x="325" y="374"/>
                  </a:lnTo>
                  <a:lnTo>
                    <a:pt x="334" y="425"/>
                  </a:lnTo>
                  <a:lnTo>
                    <a:pt x="315" y="535"/>
                  </a:lnTo>
                  <a:lnTo>
                    <a:pt x="297" y="698"/>
                  </a:lnTo>
                  <a:lnTo>
                    <a:pt x="343" y="708"/>
                  </a:lnTo>
                  <a:lnTo>
                    <a:pt x="418" y="421"/>
                  </a:lnTo>
                  <a:lnTo>
                    <a:pt x="370" y="83"/>
                  </a:lnTo>
                  <a:lnTo>
                    <a:pt x="227" y="0"/>
                  </a:lnTo>
                  <a:lnTo>
                    <a:pt x="164" y="38"/>
                  </a:lnTo>
                  <a:lnTo>
                    <a:pt x="138" y="9"/>
                  </a:lnTo>
                  <a:close/>
                </a:path>
              </a:pathLst>
            </a:custGeom>
            <a:solidFill>
              <a:srgbClr val="3F7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/>
            </a:p>
          </p:txBody>
        </p:sp>
        <p:sp>
          <p:nvSpPr>
            <p:cNvPr id="5207" name="Freeform 87"/>
            <p:cNvSpPr>
              <a:spLocks/>
            </p:cNvSpPr>
            <p:nvPr/>
          </p:nvSpPr>
          <p:spPr bwMode="auto">
            <a:xfrm>
              <a:off x="1101" y="2129"/>
              <a:ext cx="21" cy="41"/>
            </a:xfrm>
            <a:custGeom>
              <a:avLst/>
              <a:gdLst>
                <a:gd name="T0" fmla="*/ 0 w 63"/>
                <a:gd name="T1" fmla="*/ 0 h 122"/>
                <a:gd name="T2" fmla="*/ 0 w 63"/>
                <a:gd name="T3" fmla="*/ 0 h 122"/>
                <a:gd name="T4" fmla="*/ 0 w 63"/>
                <a:gd name="T5" fmla="*/ 0 h 122"/>
                <a:gd name="T6" fmla="*/ 0 w 63"/>
                <a:gd name="T7" fmla="*/ 0 h 122"/>
                <a:gd name="T8" fmla="*/ 0 w 63"/>
                <a:gd name="T9" fmla="*/ 0 h 122"/>
                <a:gd name="T10" fmla="*/ 0 w 63"/>
                <a:gd name="T11" fmla="*/ 0 h 122"/>
                <a:gd name="T12" fmla="*/ 0 w 63"/>
                <a:gd name="T13" fmla="*/ 0 h 122"/>
                <a:gd name="T14" fmla="*/ 0 w 63"/>
                <a:gd name="T15" fmla="*/ 0 h 122"/>
                <a:gd name="T16" fmla="*/ 0 w 63"/>
                <a:gd name="T17" fmla="*/ 0 h 122"/>
                <a:gd name="T18" fmla="*/ 0 w 63"/>
                <a:gd name="T19" fmla="*/ 0 h 12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63"/>
                <a:gd name="T31" fmla="*/ 0 h 122"/>
                <a:gd name="T32" fmla="*/ 63 w 63"/>
                <a:gd name="T33" fmla="*/ 122 h 122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63" h="122">
                  <a:moveTo>
                    <a:pt x="19" y="0"/>
                  </a:moveTo>
                  <a:lnTo>
                    <a:pt x="0" y="64"/>
                  </a:lnTo>
                  <a:lnTo>
                    <a:pt x="32" y="122"/>
                  </a:lnTo>
                  <a:lnTo>
                    <a:pt x="44" y="116"/>
                  </a:lnTo>
                  <a:lnTo>
                    <a:pt x="63" y="110"/>
                  </a:lnTo>
                  <a:lnTo>
                    <a:pt x="55" y="92"/>
                  </a:lnTo>
                  <a:lnTo>
                    <a:pt x="52" y="69"/>
                  </a:lnTo>
                  <a:lnTo>
                    <a:pt x="63" y="45"/>
                  </a:lnTo>
                  <a:lnTo>
                    <a:pt x="55" y="4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FF7F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/>
            </a:p>
          </p:txBody>
        </p:sp>
        <p:sp>
          <p:nvSpPr>
            <p:cNvPr id="5208" name="Line 88"/>
            <p:cNvSpPr>
              <a:spLocks noChangeShapeType="1"/>
            </p:cNvSpPr>
            <p:nvPr/>
          </p:nvSpPr>
          <p:spPr bwMode="auto">
            <a:xfrm>
              <a:off x="1023" y="2055"/>
              <a:ext cx="90" cy="1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PE"/>
            </a:p>
          </p:txBody>
        </p:sp>
        <p:sp>
          <p:nvSpPr>
            <p:cNvPr id="5209" name="Line 89"/>
            <p:cNvSpPr>
              <a:spLocks noChangeShapeType="1"/>
            </p:cNvSpPr>
            <p:nvPr/>
          </p:nvSpPr>
          <p:spPr bwMode="auto">
            <a:xfrm>
              <a:off x="1023" y="2047"/>
              <a:ext cx="90" cy="1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PE"/>
            </a:p>
          </p:txBody>
        </p:sp>
        <p:sp>
          <p:nvSpPr>
            <p:cNvPr id="5210" name="Freeform 90"/>
            <p:cNvSpPr>
              <a:spLocks/>
            </p:cNvSpPr>
            <p:nvPr/>
          </p:nvSpPr>
          <p:spPr bwMode="auto">
            <a:xfrm>
              <a:off x="1048" y="1903"/>
              <a:ext cx="41" cy="22"/>
            </a:xfrm>
            <a:custGeom>
              <a:avLst/>
              <a:gdLst>
                <a:gd name="T0" fmla="*/ 0 w 123"/>
                <a:gd name="T1" fmla="*/ 0 h 66"/>
                <a:gd name="T2" fmla="*/ 0 w 123"/>
                <a:gd name="T3" fmla="*/ 0 h 66"/>
                <a:gd name="T4" fmla="*/ 0 w 123"/>
                <a:gd name="T5" fmla="*/ 0 h 66"/>
                <a:gd name="T6" fmla="*/ 0 w 123"/>
                <a:gd name="T7" fmla="*/ 0 h 66"/>
                <a:gd name="T8" fmla="*/ 0 w 123"/>
                <a:gd name="T9" fmla="*/ 0 h 6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23"/>
                <a:gd name="T16" fmla="*/ 0 h 66"/>
                <a:gd name="T17" fmla="*/ 123 w 123"/>
                <a:gd name="T18" fmla="*/ 66 h 6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23" h="66">
                  <a:moveTo>
                    <a:pt x="0" y="8"/>
                  </a:moveTo>
                  <a:lnTo>
                    <a:pt x="5" y="66"/>
                  </a:lnTo>
                  <a:lnTo>
                    <a:pt x="39" y="24"/>
                  </a:lnTo>
                  <a:lnTo>
                    <a:pt x="63" y="65"/>
                  </a:lnTo>
                  <a:lnTo>
                    <a:pt x="123" y="0"/>
                  </a:lnTo>
                </a:path>
              </a:pathLst>
            </a:cu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s-PE"/>
            </a:p>
          </p:txBody>
        </p:sp>
        <p:sp>
          <p:nvSpPr>
            <p:cNvPr id="5211" name="Line 91"/>
            <p:cNvSpPr>
              <a:spLocks noChangeShapeType="1"/>
            </p:cNvSpPr>
            <p:nvPr/>
          </p:nvSpPr>
          <p:spPr bwMode="auto">
            <a:xfrm>
              <a:off x="1060" y="1913"/>
              <a:ext cx="1" cy="142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PE"/>
            </a:p>
          </p:txBody>
        </p:sp>
        <p:sp>
          <p:nvSpPr>
            <p:cNvPr id="5212" name="Freeform 92"/>
            <p:cNvSpPr>
              <a:spLocks/>
            </p:cNvSpPr>
            <p:nvPr/>
          </p:nvSpPr>
          <p:spPr bwMode="auto">
            <a:xfrm>
              <a:off x="1036" y="1829"/>
              <a:ext cx="54" cy="82"/>
            </a:xfrm>
            <a:custGeom>
              <a:avLst/>
              <a:gdLst>
                <a:gd name="T0" fmla="*/ 0 w 162"/>
                <a:gd name="T1" fmla="*/ 0 h 246"/>
                <a:gd name="T2" fmla="*/ 0 w 162"/>
                <a:gd name="T3" fmla="*/ 0 h 246"/>
                <a:gd name="T4" fmla="*/ 0 w 162"/>
                <a:gd name="T5" fmla="*/ 0 h 246"/>
                <a:gd name="T6" fmla="*/ 0 w 162"/>
                <a:gd name="T7" fmla="*/ 0 h 246"/>
                <a:gd name="T8" fmla="*/ 0 w 162"/>
                <a:gd name="T9" fmla="*/ 0 h 246"/>
                <a:gd name="T10" fmla="*/ 0 w 162"/>
                <a:gd name="T11" fmla="*/ 0 h 246"/>
                <a:gd name="T12" fmla="*/ 0 w 162"/>
                <a:gd name="T13" fmla="*/ 0 h 246"/>
                <a:gd name="T14" fmla="*/ 0 w 162"/>
                <a:gd name="T15" fmla="*/ 0 h 246"/>
                <a:gd name="T16" fmla="*/ 0 w 162"/>
                <a:gd name="T17" fmla="*/ 0 h 246"/>
                <a:gd name="T18" fmla="*/ 0 w 162"/>
                <a:gd name="T19" fmla="*/ 0 h 246"/>
                <a:gd name="T20" fmla="*/ 0 w 162"/>
                <a:gd name="T21" fmla="*/ 0 h 246"/>
                <a:gd name="T22" fmla="*/ 0 w 162"/>
                <a:gd name="T23" fmla="*/ 0 h 246"/>
                <a:gd name="T24" fmla="*/ 0 w 162"/>
                <a:gd name="T25" fmla="*/ 0 h 246"/>
                <a:gd name="T26" fmla="*/ 0 w 162"/>
                <a:gd name="T27" fmla="*/ 0 h 246"/>
                <a:gd name="T28" fmla="*/ 0 w 162"/>
                <a:gd name="T29" fmla="*/ 0 h 246"/>
                <a:gd name="T30" fmla="*/ 0 w 162"/>
                <a:gd name="T31" fmla="*/ 0 h 246"/>
                <a:gd name="T32" fmla="*/ 0 w 162"/>
                <a:gd name="T33" fmla="*/ 0 h 246"/>
                <a:gd name="T34" fmla="*/ 0 w 162"/>
                <a:gd name="T35" fmla="*/ 0 h 246"/>
                <a:gd name="T36" fmla="*/ 0 w 162"/>
                <a:gd name="T37" fmla="*/ 0 h 246"/>
                <a:gd name="T38" fmla="*/ 0 w 162"/>
                <a:gd name="T39" fmla="*/ 0 h 246"/>
                <a:gd name="T40" fmla="*/ 0 w 162"/>
                <a:gd name="T41" fmla="*/ 0 h 246"/>
                <a:gd name="T42" fmla="*/ 0 w 162"/>
                <a:gd name="T43" fmla="*/ 0 h 246"/>
                <a:gd name="T44" fmla="*/ 0 w 162"/>
                <a:gd name="T45" fmla="*/ 0 h 246"/>
                <a:gd name="T46" fmla="*/ 0 w 162"/>
                <a:gd name="T47" fmla="*/ 0 h 246"/>
                <a:gd name="T48" fmla="*/ 0 w 162"/>
                <a:gd name="T49" fmla="*/ 0 h 246"/>
                <a:gd name="T50" fmla="*/ 0 w 162"/>
                <a:gd name="T51" fmla="*/ 0 h 246"/>
                <a:gd name="T52" fmla="*/ 0 w 162"/>
                <a:gd name="T53" fmla="*/ 0 h 246"/>
                <a:gd name="T54" fmla="*/ 0 w 162"/>
                <a:gd name="T55" fmla="*/ 0 h 246"/>
                <a:gd name="T56" fmla="*/ 0 w 162"/>
                <a:gd name="T57" fmla="*/ 0 h 246"/>
                <a:gd name="T58" fmla="*/ 0 w 162"/>
                <a:gd name="T59" fmla="*/ 0 h 246"/>
                <a:gd name="T60" fmla="*/ 0 w 162"/>
                <a:gd name="T61" fmla="*/ 0 h 246"/>
                <a:gd name="T62" fmla="*/ 0 w 162"/>
                <a:gd name="T63" fmla="*/ 0 h 246"/>
                <a:gd name="T64" fmla="*/ 0 w 162"/>
                <a:gd name="T65" fmla="*/ 0 h 246"/>
                <a:gd name="T66" fmla="*/ 0 w 162"/>
                <a:gd name="T67" fmla="*/ 0 h 246"/>
                <a:gd name="T68" fmla="*/ 0 w 162"/>
                <a:gd name="T69" fmla="*/ 0 h 246"/>
                <a:gd name="T70" fmla="*/ 0 w 162"/>
                <a:gd name="T71" fmla="*/ 0 h 24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162"/>
                <a:gd name="T109" fmla="*/ 0 h 246"/>
                <a:gd name="T110" fmla="*/ 162 w 162"/>
                <a:gd name="T111" fmla="*/ 246 h 24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162" h="246">
                  <a:moveTo>
                    <a:pt x="6" y="45"/>
                  </a:moveTo>
                  <a:lnTo>
                    <a:pt x="3" y="70"/>
                  </a:lnTo>
                  <a:lnTo>
                    <a:pt x="1" y="79"/>
                  </a:lnTo>
                  <a:lnTo>
                    <a:pt x="6" y="88"/>
                  </a:lnTo>
                  <a:lnTo>
                    <a:pt x="0" y="106"/>
                  </a:lnTo>
                  <a:lnTo>
                    <a:pt x="4" y="134"/>
                  </a:lnTo>
                  <a:lnTo>
                    <a:pt x="8" y="149"/>
                  </a:lnTo>
                  <a:lnTo>
                    <a:pt x="11" y="163"/>
                  </a:lnTo>
                  <a:lnTo>
                    <a:pt x="16" y="177"/>
                  </a:lnTo>
                  <a:lnTo>
                    <a:pt x="23" y="191"/>
                  </a:lnTo>
                  <a:lnTo>
                    <a:pt x="35" y="195"/>
                  </a:lnTo>
                  <a:lnTo>
                    <a:pt x="48" y="198"/>
                  </a:lnTo>
                  <a:lnTo>
                    <a:pt x="48" y="209"/>
                  </a:lnTo>
                  <a:lnTo>
                    <a:pt x="47" y="217"/>
                  </a:lnTo>
                  <a:lnTo>
                    <a:pt x="72" y="246"/>
                  </a:lnTo>
                  <a:lnTo>
                    <a:pt x="138" y="209"/>
                  </a:lnTo>
                  <a:lnTo>
                    <a:pt x="141" y="141"/>
                  </a:lnTo>
                  <a:lnTo>
                    <a:pt x="150" y="122"/>
                  </a:lnTo>
                  <a:lnTo>
                    <a:pt x="155" y="107"/>
                  </a:lnTo>
                  <a:lnTo>
                    <a:pt x="160" y="89"/>
                  </a:lnTo>
                  <a:lnTo>
                    <a:pt x="162" y="73"/>
                  </a:lnTo>
                  <a:lnTo>
                    <a:pt x="161" y="58"/>
                  </a:lnTo>
                  <a:lnTo>
                    <a:pt x="158" y="42"/>
                  </a:lnTo>
                  <a:lnTo>
                    <a:pt x="155" y="30"/>
                  </a:lnTo>
                  <a:lnTo>
                    <a:pt x="148" y="20"/>
                  </a:lnTo>
                  <a:lnTo>
                    <a:pt x="138" y="12"/>
                  </a:lnTo>
                  <a:lnTo>
                    <a:pt x="127" y="7"/>
                  </a:lnTo>
                  <a:lnTo>
                    <a:pt x="113" y="4"/>
                  </a:lnTo>
                  <a:lnTo>
                    <a:pt x="98" y="1"/>
                  </a:lnTo>
                  <a:lnTo>
                    <a:pt x="79" y="0"/>
                  </a:lnTo>
                  <a:lnTo>
                    <a:pt x="62" y="1"/>
                  </a:lnTo>
                  <a:lnTo>
                    <a:pt x="42" y="6"/>
                  </a:lnTo>
                  <a:lnTo>
                    <a:pt x="30" y="13"/>
                  </a:lnTo>
                  <a:lnTo>
                    <a:pt x="19" y="20"/>
                  </a:lnTo>
                  <a:lnTo>
                    <a:pt x="11" y="31"/>
                  </a:lnTo>
                  <a:lnTo>
                    <a:pt x="6" y="45"/>
                  </a:lnTo>
                  <a:close/>
                </a:path>
              </a:pathLst>
            </a:custGeom>
            <a:solidFill>
              <a:srgbClr val="FF7F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/>
            </a:p>
          </p:txBody>
        </p:sp>
        <p:sp>
          <p:nvSpPr>
            <p:cNvPr id="5213" name="Freeform 93"/>
            <p:cNvSpPr>
              <a:spLocks/>
            </p:cNvSpPr>
            <p:nvPr/>
          </p:nvSpPr>
          <p:spPr bwMode="auto">
            <a:xfrm>
              <a:off x="1056" y="1873"/>
              <a:ext cx="27" cy="25"/>
            </a:xfrm>
            <a:custGeom>
              <a:avLst/>
              <a:gdLst>
                <a:gd name="T0" fmla="*/ 0 w 82"/>
                <a:gd name="T1" fmla="*/ 0 h 76"/>
                <a:gd name="T2" fmla="*/ 0 w 82"/>
                <a:gd name="T3" fmla="*/ 0 h 76"/>
                <a:gd name="T4" fmla="*/ 0 w 82"/>
                <a:gd name="T5" fmla="*/ 0 h 76"/>
                <a:gd name="T6" fmla="*/ 0 w 82"/>
                <a:gd name="T7" fmla="*/ 0 h 76"/>
                <a:gd name="T8" fmla="*/ 0 w 82"/>
                <a:gd name="T9" fmla="*/ 0 h 76"/>
                <a:gd name="T10" fmla="*/ 0 w 82"/>
                <a:gd name="T11" fmla="*/ 0 h 76"/>
                <a:gd name="T12" fmla="*/ 0 w 82"/>
                <a:gd name="T13" fmla="*/ 0 h 76"/>
                <a:gd name="T14" fmla="*/ 0 w 82"/>
                <a:gd name="T15" fmla="*/ 0 h 76"/>
                <a:gd name="T16" fmla="*/ 0 w 82"/>
                <a:gd name="T17" fmla="*/ 0 h 76"/>
                <a:gd name="T18" fmla="*/ 0 w 82"/>
                <a:gd name="T19" fmla="*/ 0 h 76"/>
                <a:gd name="T20" fmla="*/ 0 w 82"/>
                <a:gd name="T21" fmla="*/ 0 h 76"/>
                <a:gd name="T22" fmla="*/ 0 w 82"/>
                <a:gd name="T23" fmla="*/ 0 h 7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82"/>
                <a:gd name="T37" fmla="*/ 0 h 76"/>
                <a:gd name="T38" fmla="*/ 82 w 82"/>
                <a:gd name="T39" fmla="*/ 76 h 7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82" h="76">
                  <a:moveTo>
                    <a:pt x="68" y="21"/>
                  </a:moveTo>
                  <a:lnTo>
                    <a:pt x="60" y="39"/>
                  </a:lnTo>
                  <a:lnTo>
                    <a:pt x="0" y="66"/>
                  </a:lnTo>
                  <a:lnTo>
                    <a:pt x="31" y="59"/>
                  </a:lnTo>
                  <a:lnTo>
                    <a:pt x="45" y="56"/>
                  </a:lnTo>
                  <a:lnTo>
                    <a:pt x="61" y="58"/>
                  </a:lnTo>
                  <a:lnTo>
                    <a:pt x="74" y="63"/>
                  </a:lnTo>
                  <a:lnTo>
                    <a:pt x="80" y="76"/>
                  </a:lnTo>
                  <a:lnTo>
                    <a:pt x="82" y="23"/>
                  </a:lnTo>
                  <a:lnTo>
                    <a:pt x="79" y="12"/>
                  </a:lnTo>
                  <a:lnTo>
                    <a:pt x="70" y="0"/>
                  </a:lnTo>
                  <a:lnTo>
                    <a:pt x="68" y="21"/>
                  </a:lnTo>
                  <a:close/>
                </a:path>
              </a:pathLst>
            </a:custGeom>
            <a:solidFill>
              <a:srgbClr val="7F3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/>
            </a:p>
          </p:txBody>
        </p:sp>
        <p:sp>
          <p:nvSpPr>
            <p:cNvPr id="5214" name="Freeform 94"/>
            <p:cNvSpPr>
              <a:spLocks/>
            </p:cNvSpPr>
            <p:nvPr/>
          </p:nvSpPr>
          <p:spPr bwMode="auto">
            <a:xfrm>
              <a:off x="1035" y="1825"/>
              <a:ext cx="58" cy="59"/>
            </a:xfrm>
            <a:custGeom>
              <a:avLst/>
              <a:gdLst>
                <a:gd name="T0" fmla="*/ 0 w 175"/>
                <a:gd name="T1" fmla="*/ 0 h 177"/>
                <a:gd name="T2" fmla="*/ 0 w 175"/>
                <a:gd name="T3" fmla="*/ 0 h 177"/>
                <a:gd name="T4" fmla="*/ 0 w 175"/>
                <a:gd name="T5" fmla="*/ 0 h 177"/>
                <a:gd name="T6" fmla="*/ 0 w 175"/>
                <a:gd name="T7" fmla="*/ 0 h 177"/>
                <a:gd name="T8" fmla="*/ 0 w 175"/>
                <a:gd name="T9" fmla="*/ 0 h 177"/>
                <a:gd name="T10" fmla="*/ 0 w 175"/>
                <a:gd name="T11" fmla="*/ 0 h 177"/>
                <a:gd name="T12" fmla="*/ 0 w 175"/>
                <a:gd name="T13" fmla="*/ 0 h 177"/>
                <a:gd name="T14" fmla="*/ 0 w 175"/>
                <a:gd name="T15" fmla="*/ 0 h 177"/>
                <a:gd name="T16" fmla="*/ 0 w 175"/>
                <a:gd name="T17" fmla="*/ 0 h 177"/>
                <a:gd name="T18" fmla="*/ 0 w 175"/>
                <a:gd name="T19" fmla="*/ 0 h 177"/>
                <a:gd name="T20" fmla="*/ 0 w 175"/>
                <a:gd name="T21" fmla="*/ 0 h 177"/>
                <a:gd name="T22" fmla="*/ 0 w 175"/>
                <a:gd name="T23" fmla="*/ 0 h 177"/>
                <a:gd name="T24" fmla="*/ 0 w 175"/>
                <a:gd name="T25" fmla="*/ 0 h 177"/>
                <a:gd name="T26" fmla="*/ 0 w 175"/>
                <a:gd name="T27" fmla="*/ 0 h 177"/>
                <a:gd name="T28" fmla="*/ 0 w 175"/>
                <a:gd name="T29" fmla="*/ 0 h 177"/>
                <a:gd name="T30" fmla="*/ 0 w 175"/>
                <a:gd name="T31" fmla="*/ 0 h 177"/>
                <a:gd name="T32" fmla="*/ 0 w 175"/>
                <a:gd name="T33" fmla="*/ 0 h 177"/>
                <a:gd name="T34" fmla="*/ 0 w 175"/>
                <a:gd name="T35" fmla="*/ 0 h 177"/>
                <a:gd name="T36" fmla="*/ 0 w 175"/>
                <a:gd name="T37" fmla="*/ 0 h 177"/>
                <a:gd name="T38" fmla="*/ 0 w 175"/>
                <a:gd name="T39" fmla="*/ 0 h 177"/>
                <a:gd name="T40" fmla="*/ 0 w 175"/>
                <a:gd name="T41" fmla="*/ 0 h 177"/>
                <a:gd name="T42" fmla="*/ 0 w 175"/>
                <a:gd name="T43" fmla="*/ 0 h 177"/>
                <a:gd name="T44" fmla="*/ 0 w 175"/>
                <a:gd name="T45" fmla="*/ 0 h 177"/>
                <a:gd name="T46" fmla="*/ 0 w 175"/>
                <a:gd name="T47" fmla="*/ 0 h 177"/>
                <a:gd name="T48" fmla="*/ 0 w 175"/>
                <a:gd name="T49" fmla="*/ 0 h 177"/>
                <a:gd name="T50" fmla="*/ 0 w 175"/>
                <a:gd name="T51" fmla="*/ 0 h 177"/>
                <a:gd name="T52" fmla="*/ 0 w 175"/>
                <a:gd name="T53" fmla="*/ 0 h 177"/>
                <a:gd name="T54" fmla="*/ 0 w 175"/>
                <a:gd name="T55" fmla="*/ 0 h 177"/>
                <a:gd name="T56" fmla="*/ 0 w 175"/>
                <a:gd name="T57" fmla="*/ 0 h 177"/>
                <a:gd name="T58" fmla="*/ 0 w 175"/>
                <a:gd name="T59" fmla="*/ 0 h 177"/>
                <a:gd name="T60" fmla="*/ 0 w 175"/>
                <a:gd name="T61" fmla="*/ 0 h 177"/>
                <a:gd name="T62" fmla="*/ 0 w 175"/>
                <a:gd name="T63" fmla="*/ 0 h 177"/>
                <a:gd name="T64" fmla="*/ 0 w 175"/>
                <a:gd name="T65" fmla="*/ 0 h 177"/>
                <a:gd name="T66" fmla="*/ 0 w 175"/>
                <a:gd name="T67" fmla="*/ 0 h 177"/>
                <a:gd name="T68" fmla="*/ 0 w 175"/>
                <a:gd name="T69" fmla="*/ 0 h 177"/>
                <a:gd name="T70" fmla="*/ 0 w 175"/>
                <a:gd name="T71" fmla="*/ 0 h 177"/>
                <a:gd name="T72" fmla="*/ 0 w 175"/>
                <a:gd name="T73" fmla="*/ 0 h 177"/>
                <a:gd name="T74" fmla="*/ 0 w 175"/>
                <a:gd name="T75" fmla="*/ 0 h 177"/>
                <a:gd name="T76" fmla="*/ 0 w 175"/>
                <a:gd name="T77" fmla="*/ 0 h 177"/>
                <a:gd name="T78" fmla="*/ 0 w 175"/>
                <a:gd name="T79" fmla="*/ 0 h 177"/>
                <a:gd name="T80" fmla="*/ 0 w 175"/>
                <a:gd name="T81" fmla="*/ 0 h 177"/>
                <a:gd name="T82" fmla="*/ 0 w 175"/>
                <a:gd name="T83" fmla="*/ 0 h 177"/>
                <a:gd name="T84" fmla="*/ 0 w 175"/>
                <a:gd name="T85" fmla="*/ 0 h 177"/>
                <a:gd name="T86" fmla="*/ 0 w 175"/>
                <a:gd name="T87" fmla="*/ 0 h 177"/>
                <a:gd name="T88" fmla="*/ 0 w 175"/>
                <a:gd name="T89" fmla="*/ 0 h 177"/>
                <a:gd name="T90" fmla="*/ 0 w 175"/>
                <a:gd name="T91" fmla="*/ 0 h 177"/>
                <a:gd name="T92" fmla="*/ 0 w 175"/>
                <a:gd name="T93" fmla="*/ 0 h 177"/>
                <a:gd name="T94" fmla="*/ 0 w 175"/>
                <a:gd name="T95" fmla="*/ 0 h 177"/>
                <a:gd name="T96" fmla="*/ 0 w 175"/>
                <a:gd name="T97" fmla="*/ 0 h 177"/>
                <a:gd name="T98" fmla="*/ 0 w 175"/>
                <a:gd name="T99" fmla="*/ 0 h 177"/>
                <a:gd name="T100" fmla="*/ 0 w 175"/>
                <a:gd name="T101" fmla="*/ 0 h 177"/>
                <a:gd name="T102" fmla="*/ 0 w 175"/>
                <a:gd name="T103" fmla="*/ 0 h 177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175"/>
                <a:gd name="T157" fmla="*/ 0 h 177"/>
                <a:gd name="T158" fmla="*/ 175 w 175"/>
                <a:gd name="T159" fmla="*/ 177 h 177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175" h="177">
                  <a:moveTo>
                    <a:pt x="32" y="15"/>
                  </a:moveTo>
                  <a:lnTo>
                    <a:pt x="47" y="8"/>
                  </a:lnTo>
                  <a:lnTo>
                    <a:pt x="59" y="4"/>
                  </a:lnTo>
                  <a:lnTo>
                    <a:pt x="80" y="0"/>
                  </a:lnTo>
                  <a:lnTo>
                    <a:pt x="96" y="0"/>
                  </a:lnTo>
                  <a:lnTo>
                    <a:pt x="112" y="0"/>
                  </a:lnTo>
                  <a:lnTo>
                    <a:pt x="128" y="3"/>
                  </a:lnTo>
                  <a:lnTo>
                    <a:pt x="139" y="3"/>
                  </a:lnTo>
                  <a:lnTo>
                    <a:pt x="151" y="7"/>
                  </a:lnTo>
                  <a:lnTo>
                    <a:pt x="161" y="15"/>
                  </a:lnTo>
                  <a:lnTo>
                    <a:pt x="168" y="24"/>
                  </a:lnTo>
                  <a:lnTo>
                    <a:pt x="170" y="37"/>
                  </a:lnTo>
                  <a:lnTo>
                    <a:pt x="172" y="54"/>
                  </a:lnTo>
                  <a:lnTo>
                    <a:pt x="175" y="78"/>
                  </a:lnTo>
                  <a:lnTo>
                    <a:pt x="173" y="99"/>
                  </a:lnTo>
                  <a:lnTo>
                    <a:pt x="168" y="117"/>
                  </a:lnTo>
                  <a:lnTo>
                    <a:pt x="165" y="133"/>
                  </a:lnTo>
                  <a:lnTo>
                    <a:pt x="160" y="144"/>
                  </a:lnTo>
                  <a:lnTo>
                    <a:pt x="155" y="156"/>
                  </a:lnTo>
                  <a:lnTo>
                    <a:pt x="150" y="166"/>
                  </a:lnTo>
                  <a:lnTo>
                    <a:pt x="143" y="177"/>
                  </a:lnTo>
                  <a:lnTo>
                    <a:pt x="137" y="177"/>
                  </a:lnTo>
                  <a:lnTo>
                    <a:pt x="139" y="161"/>
                  </a:lnTo>
                  <a:lnTo>
                    <a:pt x="136" y="151"/>
                  </a:lnTo>
                  <a:lnTo>
                    <a:pt x="133" y="144"/>
                  </a:lnTo>
                  <a:lnTo>
                    <a:pt x="137" y="134"/>
                  </a:lnTo>
                  <a:lnTo>
                    <a:pt x="139" y="117"/>
                  </a:lnTo>
                  <a:lnTo>
                    <a:pt x="134" y="112"/>
                  </a:lnTo>
                  <a:lnTo>
                    <a:pt x="127" y="120"/>
                  </a:lnTo>
                  <a:lnTo>
                    <a:pt x="121" y="129"/>
                  </a:lnTo>
                  <a:lnTo>
                    <a:pt x="122" y="112"/>
                  </a:lnTo>
                  <a:lnTo>
                    <a:pt x="118" y="91"/>
                  </a:lnTo>
                  <a:lnTo>
                    <a:pt x="118" y="68"/>
                  </a:lnTo>
                  <a:lnTo>
                    <a:pt x="117" y="56"/>
                  </a:lnTo>
                  <a:lnTo>
                    <a:pt x="123" y="50"/>
                  </a:lnTo>
                  <a:lnTo>
                    <a:pt x="111" y="53"/>
                  </a:lnTo>
                  <a:lnTo>
                    <a:pt x="101" y="57"/>
                  </a:lnTo>
                  <a:lnTo>
                    <a:pt x="92" y="58"/>
                  </a:lnTo>
                  <a:lnTo>
                    <a:pt x="74" y="60"/>
                  </a:lnTo>
                  <a:lnTo>
                    <a:pt x="64" y="63"/>
                  </a:lnTo>
                  <a:lnTo>
                    <a:pt x="79" y="57"/>
                  </a:lnTo>
                  <a:lnTo>
                    <a:pt x="70" y="57"/>
                  </a:lnTo>
                  <a:lnTo>
                    <a:pt x="50" y="57"/>
                  </a:lnTo>
                  <a:lnTo>
                    <a:pt x="35" y="54"/>
                  </a:lnTo>
                  <a:lnTo>
                    <a:pt x="16" y="56"/>
                  </a:lnTo>
                  <a:lnTo>
                    <a:pt x="11" y="67"/>
                  </a:lnTo>
                  <a:lnTo>
                    <a:pt x="9" y="81"/>
                  </a:lnTo>
                  <a:lnTo>
                    <a:pt x="5" y="63"/>
                  </a:lnTo>
                  <a:lnTo>
                    <a:pt x="0" y="44"/>
                  </a:lnTo>
                  <a:lnTo>
                    <a:pt x="9" y="31"/>
                  </a:lnTo>
                  <a:lnTo>
                    <a:pt x="19" y="21"/>
                  </a:lnTo>
                  <a:lnTo>
                    <a:pt x="32" y="1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/>
            </a:p>
          </p:txBody>
        </p:sp>
        <p:sp>
          <p:nvSpPr>
            <p:cNvPr id="5215" name="Freeform 95"/>
            <p:cNvSpPr>
              <a:spLocks/>
            </p:cNvSpPr>
            <p:nvPr/>
          </p:nvSpPr>
          <p:spPr bwMode="auto">
            <a:xfrm>
              <a:off x="930" y="1838"/>
              <a:ext cx="70" cy="76"/>
            </a:xfrm>
            <a:custGeom>
              <a:avLst/>
              <a:gdLst>
                <a:gd name="T0" fmla="*/ 0 w 211"/>
                <a:gd name="T1" fmla="*/ 0 h 226"/>
                <a:gd name="T2" fmla="*/ 0 w 211"/>
                <a:gd name="T3" fmla="*/ 0 h 226"/>
                <a:gd name="T4" fmla="*/ 0 w 211"/>
                <a:gd name="T5" fmla="*/ 0 h 226"/>
                <a:gd name="T6" fmla="*/ 0 w 211"/>
                <a:gd name="T7" fmla="*/ 0 h 226"/>
                <a:gd name="T8" fmla="*/ 0 w 211"/>
                <a:gd name="T9" fmla="*/ 0 h 226"/>
                <a:gd name="T10" fmla="*/ 0 w 211"/>
                <a:gd name="T11" fmla="*/ 0 h 226"/>
                <a:gd name="T12" fmla="*/ 0 w 211"/>
                <a:gd name="T13" fmla="*/ 0 h 226"/>
                <a:gd name="T14" fmla="*/ 0 w 211"/>
                <a:gd name="T15" fmla="*/ 0 h 226"/>
                <a:gd name="T16" fmla="*/ 0 w 211"/>
                <a:gd name="T17" fmla="*/ 0 h 226"/>
                <a:gd name="T18" fmla="*/ 0 w 211"/>
                <a:gd name="T19" fmla="*/ 0 h 226"/>
                <a:gd name="T20" fmla="*/ 0 w 211"/>
                <a:gd name="T21" fmla="*/ 0 h 226"/>
                <a:gd name="T22" fmla="*/ 0 w 211"/>
                <a:gd name="T23" fmla="*/ 0 h 226"/>
                <a:gd name="T24" fmla="*/ 0 w 211"/>
                <a:gd name="T25" fmla="*/ 0 h 226"/>
                <a:gd name="T26" fmla="*/ 0 w 211"/>
                <a:gd name="T27" fmla="*/ 0 h 226"/>
                <a:gd name="T28" fmla="*/ 0 w 211"/>
                <a:gd name="T29" fmla="*/ 0 h 226"/>
                <a:gd name="T30" fmla="*/ 0 w 211"/>
                <a:gd name="T31" fmla="*/ 0 h 226"/>
                <a:gd name="T32" fmla="*/ 0 w 211"/>
                <a:gd name="T33" fmla="*/ 0 h 226"/>
                <a:gd name="T34" fmla="*/ 0 w 211"/>
                <a:gd name="T35" fmla="*/ 0 h 226"/>
                <a:gd name="T36" fmla="*/ 0 w 211"/>
                <a:gd name="T37" fmla="*/ 0 h 226"/>
                <a:gd name="T38" fmla="*/ 0 w 211"/>
                <a:gd name="T39" fmla="*/ 0 h 226"/>
                <a:gd name="T40" fmla="*/ 0 w 211"/>
                <a:gd name="T41" fmla="*/ 0 h 226"/>
                <a:gd name="T42" fmla="*/ 0 w 211"/>
                <a:gd name="T43" fmla="*/ 0 h 226"/>
                <a:gd name="T44" fmla="*/ 0 w 211"/>
                <a:gd name="T45" fmla="*/ 0 h 226"/>
                <a:gd name="T46" fmla="*/ 0 w 211"/>
                <a:gd name="T47" fmla="*/ 0 h 226"/>
                <a:gd name="T48" fmla="*/ 0 w 211"/>
                <a:gd name="T49" fmla="*/ 0 h 226"/>
                <a:gd name="T50" fmla="*/ 0 w 211"/>
                <a:gd name="T51" fmla="*/ 0 h 226"/>
                <a:gd name="T52" fmla="*/ 0 w 211"/>
                <a:gd name="T53" fmla="*/ 0 h 226"/>
                <a:gd name="T54" fmla="*/ 0 w 211"/>
                <a:gd name="T55" fmla="*/ 0 h 226"/>
                <a:gd name="T56" fmla="*/ 0 w 211"/>
                <a:gd name="T57" fmla="*/ 0 h 226"/>
                <a:gd name="T58" fmla="*/ 0 w 211"/>
                <a:gd name="T59" fmla="*/ 0 h 226"/>
                <a:gd name="T60" fmla="*/ 0 w 211"/>
                <a:gd name="T61" fmla="*/ 0 h 226"/>
                <a:gd name="T62" fmla="*/ 0 w 211"/>
                <a:gd name="T63" fmla="*/ 0 h 226"/>
                <a:gd name="T64" fmla="*/ 0 w 211"/>
                <a:gd name="T65" fmla="*/ 0 h 226"/>
                <a:gd name="T66" fmla="*/ 0 w 211"/>
                <a:gd name="T67" fmla="*/ 0 h 226"/>
                <a:gd name="T68" fmla="*/ 0 w 211"/>
                <a:gd name="T69" fmla="*/ 0 h 226"/>
                <a:gd name="T70" fmla="*/ 0 w 211"/>
                <a:gd name="T71" fmla="*/ 0 h 226"/>
                <a:gd name="T72" fmla="*/ 0 w 211"/>
                <a:gd name="T73" fmla="*/ 0 h 226"/>
                <a:gd name="T74" fmla="*/ 0 w 211"/>
                <a:gd name="T75" fmla="*/ 0 h 226"/>
                <a:gd name="T76" fmla="*/ 0 w 211"/>
                <a:gd name="T77" fmla="*/ 0 h 226"/>
                <a:gd name="T78" fmla="*/ 0 w 211"/>
                <a:gd name="T79" fmla="*/ 0 h 226"/>
                <a:gd name="T80" fmla="*/ 0 w 211"/>
                <a:gd name="T81" fmla="*/ 0 h 226"/>
                <a:gd name="T82" fmla="*/ 0 w 211"/>
                <a:gd name="T83" fmla="*/ 0 h 226"/>
                <a:gd name="T84" fmla="*/ 0 w 211"/>
                <a:gd name="T85" fmla="*/ 0 h 226"/>
                <a:gd name="T86" fmla="*/ 0 w 211"/>
                <a:gd name="T87" fmla="*/ 0 h 226"/>
                <a:gd name="T88" fmla="*/ 0 w 211"/>
                <a:gd name="T89" fmla="*/ 0 h 226"/>
                <a:gd name="T90" fmla="*/ 0 w 211"/>
                <a:gd name="T91" fmla="*/ 0 h 226"/>
                <a:gd name="T92" fmla="*/ 0 w 211"/>
                <a:gd name="T93" fmla="*/ 0 h 22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w 211"/>
                <a:gd name="T142" fmla="*/ 0 h 226"/>
                <a:gd name="T143" fmla="*/ 211 w 211"/>
                <a:gd name="T144" fmla="*/ 226 h 226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T141" t="T142" r="T143" b="T144"/>
              <a:pathLst>
                <a:path w="211" h="226">
                  <a:moveTo>
                    <a:pt x="80" y="2"/>
                  </a:moveTo>
                  <a:lnTo>
                    <a:pt x="56" y="13"/>
                  </a:lnTo>
                  <a:lnTo>
                    <a:pt x="43" y="26"/>
                  </a:lnTo>
                  <a:lnTo>
                    <a:pt x="31" y="42"/>
                  </a:lnTo>
                  <a:lnTo>
                    <a:pt x="20" y="74"/>
                  </a:lnTo>
                  <a:lnTo>
                    <a:pt x="8" y="119"/>
                  </a:lnTo>
                  <a:lnTo>
                    <a:pt x="0" y="160"/>
                  </a:lnTo>
                  <a:lnTo>
                    <a:pt x="1" y="178"/>
                  </a:lnTo>
                  <a:lnTo>
                    <a:pt x="5" y="195"/>
                  </a:lnTo>
                  <a:lnTo>
                    <a:pt x="9" y="215"/>
                  </a:lnTo>
                  <a:lnTo>
                    <a:pt x="9" y="223"/>
                  </a:lnTo>
                  <a:lnTo>
                    <a:pt x="16" y="223"/>
                  </a:lnTo>
                  <a:lnTo>
                    <a:pt x="29" y="219"/>
                  </a:lnTo>
                  <a:lnTo>
                    <a:pt x="43" y="220"/>
                  </a:lnTo>
                  <a:lnTo>
                    <a:pt x="62" y="225"/>
                  </a:lnTo>
                  <a:lnTo>
                    <a:pt x="73" y="226"/>
                  </a:lnTo>
                  <a:lnTo>
                    <a:pt x="73" y="211"/>
                  </a:lnTo>
                  <a:lnTo>
                    <a:pt x="58" y="179"/>
                  </a:lnTo>
                  <a:lnTo>
                    <a:pt x="54" y="129"/>
                  </a:lnTo>
                  <a:lnTo>
                    <a:pt x="58" y="84"/>
                  </a:lnTo>
                  <a:lnTo>
                    <a:pt x="87" y="57"/>
                  </a:lnTo>
                  <a:lnTo>
                    <a:pt x="137" y="52"/>
                  </a:lnTo>
                  <a:lnTo>
                    <a:pt x="161" y="79"/>
                  </a:lnTo>
                  <a:lnTo>
                    <a:pt x="158" y="175"/>
                  </a:lnTo>
                  <a:lnTo>
                    <a:pt x="137" y="212"/>
                  </a:lnTo>
                  <a:lnTo>
                    <a:pt x="137" y="225"/>
                  </a:lnTo>
                  <a:lnTo>
                    <a:pt x="149" y="225"/>
                  </a:lnTo>
                  <a:lnTo>
                    <a:pt x="164" y="223"/>
                  </a:lnTo>
                  <a:lnTo>
                    <a:pt x="178" y="221"/>
                  </a:lnTo>
                  <a:lnTo>
                    <a:pt x="190" y="224"/>
                  </a:lnTo>
                  <a:lnTo>
                    <a:pt x="196" y="225"/>
                  </a:lnTo>
                  <a:lnTo>
                    <a:pt x="198" y="210"/>
                  </a:lnTo>
                  <a:lnTo>
                    <a:pt x="206" y="188"/>
                  </a:lnTo>
                  <a:lnTo>
                    <a:pt x="210" y="167"/>
                  </a:lnTo>
                  <a:lnTo>
                    <a:pt x="211" y="150"/>
                  </a:lnTo>
                  <a:lnTo>
                    <a:pt x="210" y="129"/>
                  </a:lnTo>
                  <a:lnTo>
                    <a:pt x="206" y="115"/>
                  </a:lnTo>
                  <a:lnTo>
                    <a:pt x="201" y="99"/>
                  </a:lnTo>
                  <a:lnTo>
                    <a:pt x="197" y="83"/>
                  </a:lnTo>
                  <a:lnTo>
                    <a:pt x="197" y="73"/>
                  </a:lnTo>
                  <a:lnTo>
                    <a:pt x="193" y="55"/>
                  </a:lnTo>
                  <a:lnTo>
                    <a:pt x="188" y="35"/>
                  </a:lnTo>
                  <a:lnTo>
                    <a:pt x="173" y="17"/>
                  </a:lnTo>
                  <a:lnTo>
                    <a:pt x="152" y="4"/>
                  </a:lnTo>
                  <a:lnTo>
                    <a:pt x="129" y="0"/>
                  </a:lnTo>
                  <a:lnTo>
                    <a:pt x="109" y="0"/>
                  </a:lnTo>
                  <a:lnTo>
                    <a:pt x="80" y="2"/>
                  </a:lnTo>
                  <a:close/>
                </a:path>
              </a:pathLst>
            </a:custGeom>
            <a:solidFill>
              <a:srgbClr val="BF3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/>
            </a:p>
          </p:txBody>
        </p:sp>
        <p:sp>
          <p:nvSpPr>
            <p:cNvPr id="5216" name="Freeform 96"/>
            <p:cNvSpPr>
              <a:spLocks/>
            </p:cNvSpPr>
            <p:nvPr/>
          </p:nvSpPr>
          <p:spPr bwMode="auto">
            <a:xfrm>
              <a:off x="945" y="1853"/>
              <a:ext cx="41" cy="82"/>
            </a:xfrm>
            <a:custGeom>
              <a:avLst/>
              <a:gdLst>
                <a:gd name="T0" fmla="*/ 0 w 122"/>
                <a:gd name="T1" fmla="*/ 0 h 248"/>
                <a:gd name="T2" fmla="*/ 0 w 122"/>
                <a:gd name="T3" fmla="*/ 0 h 248"/>
                <a:gd name="T4" fmla="*/ 0 w 122"/>
                <a:gd name="T5" fmla="*/ 0 h 248"/>
                <a:gd name="T6" fmla="*/ 0 w 122"/>
                <a:gd name="T7" fmla="*/ 0 h 248"/>
                <a:gd name="T8" fmla="*/ 0 w 122"/>
                <a:gd name="T9" fmla="*/ 0 h 248"/>
                <a:gd name="T10" fmla="*/ 0 w 122"/>
                <a:gd name="T11" fmla="*/ 0 h 248"/>
                <a:gd name="T12" fmla="*/ 0 w 122"/>
                <a:gd name="T13" fmla="*/ 0 h 248"/>
                <a:gd name="T14" fmla="*/ 0 w 122"/>
                <a:gd name="T15" fmla="*/ 0 h 248"/>
                <a:gd name="T16" fmla="*/ 0 w 122"/>
                <a:gd name="T17" fmla="*/ 0 h 248"/>
                <a:gd name="T18" fmla="*/ 0 w 122"/>
                <a:gd name="T19" fmla="*/ 0 h 248"/>
                <a:gd name="T20" fmla="*/ 0 w 122"/>
                <a:gd name="T21" fmla="*/ 0 h 248"/>
                <a:gd name="T22" fmla="*/ 0 w 122"/>
                <a:gd name="T23" fmla="*/ 0 h 248"/>
                <a:gd name="T24" fmla="*/ 0 w 122"/>
                <a:gd name="T25" fmla="*/ 0 h 248"/>
                <a:gd name="T26" fmla="*/ 0 w 122"/>
                <a:gd name="T27" fmla="*/ 0 h 248"/>
                <a:gd name="T28" fmla="*/ 0 w 122"/>
                <a:gd name="T29" fmla="*/ 0 h 248"/>
                <a:gd name="T30" fmla="*/ 0 w 122"/>
                <a:gd name="T31" fmla="*/ 0 h 248"/>
                <a:gd name="T32" fmla="*/ 0 w 122"/>
                <a:gd name="T33" fmla="*/ 0 h 248"/>
                <a:gd name="T34" fmla="*/ 0 w 122"/>
                <a:gd name="T35" fmla="*/ 0 h 248"/>
                <a:gd name="T36" fmla="*/ 0 w 122"/>
                <a:gd name="T37" fmla="*/ 0 h 248"/>
                <a:gd name="T38" fmla="*/ 0 w 122"/>
                <a:gd name="T39" fmla="*/ 0 h 248"/>
                <a:gd name="T40" fmla="*/ 0 w 122"/>
                <a:gd name="T41" fmla="*/ 0 h 248"/>
                <a:gd name="T42" fmla="*/ 0 w 122"/>
                <a:gd name="T43" fmla="*/ 0 h 248"/>
                <a:gd name="T44" fmla="*/ 0 w 122"/>
                <a:gd name="T45" fmla="*/ 0 h 248"/>
                <a:gd name="T46" fmla="*/ 0 w 122"/>
                <a:gd name="T47" fmla="*/ 0 h 248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w 122"/>
                <a:gd name="T73" fmla="*/ 0 h 248"/>
                <a:gd name="T74" fmla="*/ 122 w 122"/>
                <a:gd name="T75" fmla="*/ 248 h 248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T72" t="T73" r="T74" b="T75"/>
              <a:pathLst>
                <a:path w="122" h="248">
                  <a:moveTo>
                    <a:pt x="12" y="26"/>
                  </a:moveTo>
                  <a:lnTo>
                    <a:pt x="4" y="42"/>
                  </a:lnTo>
                  <a:lnTo>
                    <a:pt x="2" y="62"/>
                  </a:lnTo>
                  <a:lnTo>
                    <a:pt x="0" y="84"/>
                  </a:lnTo>
                  <a:lnTo>
                    <a:pt x="2" y="101"/>
                  </a:lnTo>
                  <a:lnTo>
                    <a:pt x="4" y="118"/>
                  </a:lnTo>
                  <a:lnTo>
                    <a:pt x="27" y="169"/>
                  </a:lnTo>
                  <a:lnTo>
                    <a:pt x="27" y="217"/>
                  </a:lnTo>
                  <a:lnTo>
                    <a:pt x="63" y="248"/>
                  </a:lnTo>
                  <a:lnTo>
                    <a:pt x="91" y="213"/>
                  </a:lnTo>
                  <a:lnTo>
                    <a:pt x="91" y="170"/>
                  </a:lnTo>
                  <a:lnTo>
                    <a:pt x="116" y="128"/>
                  </a:lnTo>
                  <a:lnTo>
                    <a:pt x="120" y="103"/>
                  </a:lnTo>
                  <a:lnTo>
                    <a:pt x="122" y="84"/>
                  </a:lnTo>
                  <a:lnTo>
                    <a:pt x="121" y="66"/>
                  </a:lnTo>
                  <a:lnTo>
                    <a:pt x="120" y="51"/>
                  </a:lnTo>
                  <a:lnTo>
                    <a:pt x="116" y="33"/>
                  </a:lnTo>
                  <a:lnTo>
                    <a:pt x="107" y="17"/>
                  </a:lnTo>
                  <a:lnTo>
                    <a:pt x="96" y="8"/>
                  </a:lnTo>
                  <a:lnTo>
                    <a:pt x="76" y="2"/>
                  </a:lnTo>
                  <a:lnTo>
                    <a:pt x="56" y="0"/>
                  </a:lnTo>
                  <a:lnTo>
                    <a:pt x="38" y="3"/>
                  </a:lnTo>
                  <a:lnTo>
                    <a:pt x="23" y="12"/>
                  </a:lnTo>
                  <a:lnTo>
                    <a:pt x="12" y="26"/>
                  </a:lnTo>
                  <a:close/>
                </a:path>
              </a:pathLst>
            </a:custGeom>
            <a:solidFill>
              <a:srgbClr val="FF7F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/>
            </a:p>
          </p:txBody>
        </p:sp>
        <p:sp>
          <p:nvSpPr>
            <p:cNvPr id="5217" name="Oval 97"/>
            <p:cNvSpPr>
              <a:spLocks noChangeArrowheads="1"/>
            </p:cNvSpPr>
            <p:nvPr/>
          </p:nvSpPr>
          <p:spPr bwMode="auto">
            <a:xfrm>
              <a:off x="941" y="1888"/>
              <a:ext cx="5" cy="9"/>
            </a:xfrm>
            <a:prstGeom prst="ellipse">
              <a:avLst/>
            </a:prstGeom>
            <a:solidFill>
              <a:srgbClr val="5F00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/>
            </a:p>
          </p:txBody>
        </p:sp>
        <p:sp>
          <p:nvSpPr>
            <p:cNvPr id="5218" name="Oval 98"/>
            <p:cNvSpPr>
              <a:spLocks noChangeArrowheads="1"/>
            </p:cNvSpPr>
            <p:nvPr/>
          </p:nvSpPr>
          <p:spPr bwMode="auto">
            <a:xfrm>
              <a:off x="942" y="1889"/>
              <a:ext cx="3" cy="7"/>
            </a:xfrm>
            <a:prstGeom prst="ellipse">
              <a:avLst/>
            </a:prstGeom>
            <a:solidFill>
              <a:srgbClr val="BF5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/>
            </a:p>
          </p:txBody>
        </p:sp>
        <p:sp>
          <p:nvSpPr>
            <p:cNvPr id="5219" name="Oval 99"/>
            <p:cNvSpPr>
              <a:spLocks noChangeArrowheads="1"/>
            </p:cNvSpPr>
            <p:nvPr/>
          </p:nvSpPr>
          <p:spPr bwMode="auto">
            <a:xfrm>
              <a:off x="981" y="1888"/>
              <a:ext cx="5" cy="9"/>
            </a:xfrm>
            <a:prstGeom prst="ellipse">
              <a:avLst/>
            </a:prstGeom>
            <a:solidFill>
              <a:srgbClr val="5F00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/>
            </a:p>
          </p:txBody>
        </p:sp>
        <p:sp>
          <p:nvSpPr>
            <p:cNvPr id="5220" name="Oval 100"/>
            <p:cNvSpPr>
              <a:spLocks noChangeArrowheads="1"/>
            </p:cNvSpPr>
            <p:nvPr/>
          </p:nvSpPr>
          <p:spPr bwMode="auto">
            <a:xfrm>
              <a:off x="982" y="1889"/>
              <a:ext cx="3" cy="7"/>
            </a:xfrm>
            <a:prstGeom prst="ellipse">
              <a:avLst/>
            </a:prstGeom>
            <a:solidFill>
              <a:srgbClr val="BF5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/>
            </a:p>
          </p:txBody>
        </p:sp>
        <p:sp>
          <p:nvSpPr>
            <p:cNvPr id="5221" name="Freeform 101"/>
            <p:cNvSpPr>
              <a:spLocks/>
            </p:cNvSpPr>
            <p:nvPr/>
          </p:nvSpPr>
          <p:spPr bwMode="auto">
            <a:xfrm>
              <a:off x="923" y="2165"/>
              <a:ext cx="78" cy="208"/>
            </a:xfrm>
            <a:custGeom>
              <a:avLst/>
              <a:gdLst>
                <a:gd name="T0" fmla="*/ 0 w 234"/>
                <a:gd name="T1" fmla="*/ 0 h 622"/>
                <a:gd name="T2" fmla="*/ 0 w 234"/>
                <a:gd name="T3" fmla="*/ 0 h 622"/>
                <a:gd name="T4" fmla="*/ 0 w 234"/>
                <a:gd name="T5" fmla="*/ 0 h 622"/>
                <a:gd name="T6" fmla="*/ 0 w 234"/>
                <a:gd name="T7" fmla="*/ 0 h 622"/>
                <a:gd name="T8" fmla="*/ 0 w 234"/>
                <a:gd name="T9" fmla="*/ 0 h 622"/>
                <a:gd name="T10" fmla="*/ 0 w 234"/>
                <a:gd name="T11" fmla="*/ 0 h 622"/>
                <a:gd name="T12" fmla="*/ 0 w 234"/>
                <a:gd name="T13" fmla="*/ 0 h 622"/>
                <a:gd name="T14" fmla="*/ 0 w 234"/>
                <a:gd name="T15" fmla="*/ 0 h 622"/>
                <a:gd name="T16" fmla="*/ 0 w 234"/>
                <a:gd name="T17" fmla="*/ 0 h 622"/>
                <a:gd name="T18" fmla="*/ 0 w 234"/>
                <a:gd name="T19" fmla="*/ 0 h 622"/>
                <a:gd name="T20" fmla="*/ 0 w 234"/>
                <a:gd name="T21" fmla="*/ 0 h 622"/>
                <a:gd name="T22" fmla="*/ 0 w 234"/>
                <a:gd name="T23" fmla="*/ 0 h 622"/>
                <a:gd name="T24" fmla="*/ 0 w 234"/>
                <a:gd name="T25" fmla="*/ 0 h 622"/>
                <a:gd name="T26" fmla="*/ 0 w 234"/>
                <a:gd name="T27" fmla="*/ 0 h 622"/>
                <a:gd name="T28" fmla="*/ 0 w 234"/>
                <a:gd name="T29" fmla="*/ 0 h 622"/>
                <a:gd name="T30" fmla="*/ 0 w 234"/>
                <a:gd name="T31" fmla="*/ 0 h 622"/>
                <a:gd name="T32" fmla="*/ 0 w 234"/>
                <a:gd name="T33" fmla="*/ 0 h 622"/>
                <a:gd name="T34" fmla="*/ 0 w 234"/>
                <a:gd name="T35" fmla="*/ 0 h 622"/>
                <a:gd name="T36" fmla="*/ 0 w 234"/>
                <a:gd name="T37" fmla="*/ 0 h 622"/>
                <a:gd name="T38" fmla="*/ 0 w 234"/>
                <a:gd name="T39" fmla="*/ 0 h 622"/>
                <a:gd name="T40" fmla="*/ 0 w 234"/>
                <a:gd name="T41" fmla="*/ 0 h 622"/>
                <a:gd name="T42" fmla="*/ 0 w 234"/>
                <a:gd name="T43" fmla="*/ 0 h 622"/>
                <a:gd name="T44" fmla="*/ 0 w 234"/>
                <a:gd name="T45" fmla="*/ 0 h 622"/>
                <a:gd name="T46" fmla="*/ 0 w 234"/>
                <a:gd name="T47" fmla="*/ 0 h 622"/>
                <a:gd name="T48" fmla="*/ 0 w 234"/>
                <a:gd name="T49" fmla="*/ 0 h 622"/>
                <a:gd name="T50" fmla="*/ 0 w 234"/>
                <a:gd name="T51" fmla="*/ 0 h 622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234"/>
                <a:gd name="T79" fmla="*/ 0 h 622"/>
                <a:gd name="T80" fmla="*/ 234 w 234"/>
                <a:gd name="T81" fmla="*/ 622 h 622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234" h="622">
                  <a:moveTo>
                    <a:pt x="42" y="12"/>
                  </a:moveTo>
                  <a:lnTo>
                    <a:pt x="45" y="192"/>
                  </a:lnTo>
                  <a:lnTo>
                    <a:pt x="44" y="343"/>
                  </a:lnTo>
                  <a:lnTo>
                    <a:pt x="54" y="490"/>
                  </a:lnTo>
                  <a:lnTo>
                    <a:pt x="27" y="553"/>
                  </a:lnTo>
                  <a:lnTo>
                    <a:pt x="6" y="595"/>
                  </a:lnTo>
                  <a:lnTo>
                    <a:pt x="0" y="607"/>
                  </a:lnTo>
                  <a:lnTo>
                    <a:pt x="10" y="622"/>
                  </a:lnTo>
                  <a:lnTo>
                    <a:pt x="51" y="619"/>
                  </a:lnTo>
                  <a:lnTo>
                    <a:pt x="89" y="537"/>
                  </a:lnTo>
                  <a:lnTo>
                    <a:pt x="91" y="485"/>
                  </a:lnTo>
                  <a:lnTo>
                    <a:pt x="119" y="312"/>
                  </a:lnTo>
                  <a:lnTo>
                    <a:pt x="123" y="273"/>
                  </a:lnTo>
                  <a:lnTo>
                    <a:pt x="121" y="353"/>
                  </a:lnTo>
                  <a:lnTo>
                    <a:pt x="134" y="468"/>
                  </a:lnTo>
                  <a:lnTo>
                    <a:pt x="130" y="522"/>
                  </a:lnTo>
                  <a:lnTo>
                    <a:pt x="149" y="575"/>
                  </a:lnTo>
                  <a:lnTo>
                    <a:pt x="174" y="612"/>
                  </a:lnTo>
                  <a:lnTo>
                    <a:pt x="212" y="615"/>
                  </a:lnTo>
                  <a:lnTo>
                    <a:pt x="223" y="602"/>
                  </a:lnTo>
                  <a:lnTo>
                    <a:pt x="183" y="519"/>
                  </a:lnTo>
                  <a:lnTo>
                    <a:pt x="179" y="481"/>
                  </a:lnTo>
                  <a:lnTo>
                    <a:pt x="187" y="398"/>
                  </a:lnTo>
                  <a:lnTo>
                    <a:pt x="202" y="261"/>
                  </a:lnTo>
                  <a:lnTo>
                    <a:pt x="234" y="0"/>
                  </a:lnTo>
                  <a:lnTo>
                    <a:pt x="42" y="12"/>
                  </a:lnTo>
                  <a:close/>
                </a:path>
              </a:pathLst>
            </a:custGeom>
            <a:solidFill>
              <a:srgbClr val="FF7F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/>
            </a:p>
          </p:txBody>
        </p:sp>
        <p:sp>
          <p:nvSpPr>
            <p:cNvPr id="5222" name="Freeform 102"/>
            <p:cNvSpPr>
              <a:spLocks/>
            </p:cNvSpPr>
            <p:nvPr/>
          </p:nvSpPr>
          <p:spPr bwMode="auto">
            <a:xfrm>
              <a:off x="1013" y="2108"/>
              <a:ext cx="19" cy="26"/>
            </a:xfrm>
            <a:custGeom>
              <a:avLst/>
              <a:gdLst>
                <a:gd name="T0" fmla="*/ 0 w 55"/>
                <a:gd name="T1" fmla="*/ 0 h 78"/>
                <a:gd name="T2" fmla="*/ 0 w 55"/>
                <a:gd name="T3" fmla="*/ 0 h 78"/>
                <a:gd name="T4" fmla="*/ 0 w 55"/>
                <a:gd name="T5" fmla="*/ 0 h 78"/>
                <a:gd name="T6" fmla="*/ 0 w 55"/>
                <a:gd name="T7" fmla="*/ 0 h 78"/>
                <a:gd name="T8" fmla="*/ 0 w 55"/>
                <a:gd name="T9" fmla="*/ 0 h 7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5"/>
                <a:gd name="T16" fmla="*/ 0 h 78"/>
                <a:gd name="T17" fmla="*/ 55 w 55"/>
                <a:gd name="T18" fmla="*/ 78 h 7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5" h="78">
                  <a:moveTo>
                    <a:pt x="55" y="0"/>
                  </a:moveTo>
                  <a:lnTo>
                    <a:pt x="55" y="41"/>
                  </a:lnTo>
                  <a:lnTo>
                    <a:pt x="0" y="78"/>
                  </a:lnTo>
                  <a:lnTo>
                    <a:pt x="25" y="6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rgbClr val="FF7F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/>
            </a:p>
          </p:txBody>
        </p:sp>
        <p:sp>
          <p:nvSpPr>
            <p:cNvPr id="5223" name="Freeform 103"/>
            <p:cNvSpPr>
              <a:spLocks/>
            </p:cNvSpPr>
            <p:nvPr/>
          </p:nvSpPr>
          <p:spPr bwMode="auto">
            <a:xfrm>
              <a:off x="963" y="2167"/>
              <a:ext cx="7" cy="92"/>
            </a:xfrm>
            <a:custGeom>
              <a:avLst/>
              <a:gdLst>
                <a:gd name="T0" fmla="*/ 0 w 21"/>
                <a:gd name="T1" fmla="*/ 0 h 277"/>
                <a:gd name="T2" fmla="*/ 0 w 21"/>
                <a:gd name="T3" fmla="*/ 0 h 277"/>
                <a:gd name="T4" fmla="*/ 0 w 21"/>
                <a:gd name="T5" fmla="*/ 0 h 277"/>
                <a:gd name="T6" fmla="*/ 0 w 21"/>
                <a:gd name="T7" fmla="*/ 0 h 277"/>
                <a:gd name="T8" fmla="*/ 0 w 21"/>
                <a:gd name="T9" fmla="*/ 0 h 277"/>
                <a:gd name="T10" fmla="*/ 0 w 21"/>
                <a:gd name="T11" fmla="*/ 0 h 277"/>
                <a:gd name="T12" fmla="*/ 0 w 21"/>
                <a:gd name="T13" fmla="*/ 0 h 27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1"/>
                <a:gd name="T22" fmla="*/ 0 h 277"/>
                <a:gd name="T23" fmla="*/ 21 w 21"/>
                <a:gd name="T24" fmla="*/ 277 h 27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1" h="277">
                  <a:moveTo>
                    <a:pt x="21" y="0"/>
                  </a:moveTo>
                  <a:lnTo>
                    <a:pt x="21" y="92"/>
                  </a:lnTo>
                  <a:lnTo>
                    <a:pt x="17" y="147"/>
                  </a:lnTo>
                  <a:lnTo>
                    <a:pt x="12" y="206"/>
                  </a:lnTo>
                  <a:lnTo>
                    <a:pt x="0" y="263"/>
                  </a:lnTo>
                  <a:lnTo>
                    <a:pt x="3" y="277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rgbClr val="FF5F1F"/>
            </a:solidFill>
            <a:ln w="4763">
              <a:solidFill>
                <a:srgbClr val="FF5F1F"/>
              </a:solidFill>
              <a:round/>
              <a:headEnd/>
              <a:tailEnd/>
            </a:ln>
          </p:spPr>
          <p:txBody>
            <a:bodyPr/>
            <a:lstStyle/>
            <a:p>
              <a:endParaRPr lang="es-PE"/>
            </a:p>
          </p:txBody>
        </p:sp>
        <p:sp>
          <p:nvSpPr>
            <p:cNvPr id="5224" name="Freeform 104"/>
            <p:cNvSpPr>
              <a:spLocks/>
            </p:cNvSpPr>
            <p:nvPr/>
          </p:nvSpPr>
          <p:spPr bwMode="auto">
            <a:xfrm>
              <a:off x="901" y="1923"/>
              <a:ext cx="133" cy="249"/>
            </a:xfrm>
            <a:custGeom>
              <a:avLst/>
              <a:gdLst>
                <a:gd name="T0" fmla="*/ 0 w 399"/>
                <a:gd name="T1" fmla="*/ 0 h 749"/>
                <a:gd name="T2" fmla="*/ 0 w 399"/>
                <a:gd name="T3" fmla="*/ 0 h 749"/>
                <a:gd name="T4" fmla="*/ 0 w 399"/>
                <a:gd name="T5" fmla="*/ 0 h 749"/>
                <a:gd name="T6" fmla="*/ 0 w 399"/>
                <a:gd name="T7" fmla="*/ 0 h 749"/>
                <a:gd name="T8" fmla="*/ 0 w 399"/>
                <a:gd name="T9" fmla="*/ 0 h 749"/>
                <a:gd name="T10" fmla="*/ 0 w 399"/>
                <a:gd name="T11" fmla="*/ 0 h 749"/>
                <a:gd name="T12" fmla="*/ 0 w 399"/>
                <a:gd name="T13" fmla="*/ 0 h 749"/>
                <a:gd name="T14" fmla="*/ 0 w 399"/>
                <a:gd name="T15" fmla="*/ 0 h 749"/>
                <a:gd name="T16" fmla="*/ 0 w 399"/>
                <a:gd name="T17" fmla="*/ 0 h 749"/>
                <a:gd name="T18" fmla="*/ 0 w 399"/>
                <a:gd name="T19" fmla="*/ 0 h 749"/>
                <a:gd name="T20" fmla="*/ 0 w 399"/>
                <a:gd name="T21" fmla="*/ 0 h 749"/>
                <a:gd name="T22" fmla="*/ 0 w 399"/>
                <a:gd name="T23" fmla="*/ 0 h 749"/>
                <a:gd name="T24" fmla="*/ 0 w 399"/>
                <a:gd name="T25" fmla="*/ 0 h 749"/>
                <a:gd name="T26" fmla="*/ 0 w 399"/>
                <a:gd name="T27" fmla="*/ 0 h 749"/>
                <a:gd name="T28" fmla="*/ 0 w 399"/>
                <a:gd name="T29" fmla="*/ 0 h 749"/>
                <a:gd name="T30" fmla="*/ 0 w 399"/>
                <a:gd name="T31" fmla="*/ 0 h 749"/>
                <a:gd name="T32" fmla="*/ 0 w 399"/>
                <a:gd name="T33" fmla="*/ 0 h 749"/>
                <a:gd name="T34" fmla="*/ 0 w 399"/>
                <a:gd name="T35" fmla="*/ 0 h 749"/>
                <a:gd name="T36" fmla="*/ 0 w 399"/>
                <a:gd name="T37" fmla="*/ 0 h 749"/>
                <a:gd name="T38" fmla="*/ 0 w 399"/>
                <a:gd name="T39" fmla="*/ 0 h 749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399"/>
                <a:gd name="T61" fmla="*/ 0 h 749"/>
                <a:gd name="T62" fmla="*/ 399 w 399"/>
                <a:gd name="T63" fmla="*/ 749 h 749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399" h="749">
                  <a:moveTo>
                    <a:pt x="158" y="6"/>
                  </a:moveTo>
                  <a:lnTo>
                    <a:pt x="35" y="76"/>
                  </a:lnTo>
                  <a:lnTo>
                    <a:pt x="15" y="109"/>
                  </a:lnTo>
                  <a:lnTo>
                    <a:pt x="0" y="390"/>
                  </a:lnTo>
                  <a:lnTo>
                    <a:pt x="6" y="456"/>
                  </a:lnTo>
                  <a:lnTo>
                    <a:pt x="54" y="450"/>
                  </a:lnTo>
                  <a:lnTo>
                    <a:pt x="51" y="616"/>
                  </a:lnTo>
                  <a:lnTo>
                    <a:pt x="74" y="616"/>
                  </a:lnTo>
                  <a:lnTo>
                    <a:pt x="95" y="745"/>
                  </a:lnTo>
                  <a:lnTo>
                    <a:pt x="179" y="746"/>
                  </a:lnTo>
                  <a:lnTo>
                    <a:pt x="249" y="739"/>
                  </a:lnTo>
                  <a:lnTo>
                    <a:pt x="298" y="749"/>
                  </a:lnTo>
                  <a:lnTo>
                    <a:pt x="367" y="563"/>
                  </a:lnTo>
                  <a:lnTo>
                    <a:pt x="399" y="560"/>
                  </a:lnTo>
                  <a:lnTo>
                    <a:pt x="370" y="300"/>
                  </a:lnTo>
                  <a:lnTo>
                    <a:pt x="369" y="97"/>
                  </a:lnTo>
                  <a:lnTo>
                    <a:pt x="351" y="74"/>
                  </a:lnTo>
                  <a:lnTo>
                    <a:pt x="219" y="0"/>
                  </a:lnTo>
                  <a:lnTo>
                    <a:pt x="194" y="31"/>
                  </a:lnTo>
                  <a:lnTo>
                    <a:pt x="158" y="6"/>
                  </a:lnTo>
                  <a:close/>
                </a:path>
              </a:pathLst>
            </a:custGeom>
            <a:solidFill>
              <a:srgbClr val="5F00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/>
            </a:p>
          </p:txBody>
        </p:sp>
        <p:sp>
          <p:nvSpPr>
            <p:cNvPr id="5225" name="Freeform 105"/>
            <p:cNvSpPr>
              <a:spLocks/>
            </p:cNvSpPr>
            <p:nvPr/>
          </p:nvSpPr>
          <p:spPr bwMode="auto">
            <a:xfrm>
              <a:off x="929" y="2043"/>
              <a:ext cx="50" cy="85"/>
            </a:xfrm>
            <a:custGeom>
              <a:avLst/>
              <a:gdLst>
                <a:gd name="T0" fmla="*/ 0 w 152"/>
                <a:gd name="T1" fmla="*/ 0 h 255"/>
                <a:gd name="T2" fmla="*/ 0 w 152"/>
                <a:gd name="T3" fmla="*/ 0 h 255"/>
                <a:gd name="T4" fmla="*/ 0 w 152"/>
                <a:gd name="T5" fmla="*/ 0 h 255"/>
                <a:gd name="T6" fmla="*/ 0 60000 65536"/>
                <a:gd name="T7" fmla="*/ 0 60000 65536"/>
                <a:gd name="T8" fmla="*/ 0 60000 65536"/>
                <a:gd name="T9" fmla="*/ 0 w 152"/>
                <a:gd name="T10" fmla="*/ 0 h 255"/>
                <a:gd name="T11" fmla="*/ 152 w 152"/>
                <a:gd name="T12" fmla="*/ 255 h 25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52" h="255">
                  <a:moveTo>
                    <a:pt x="0" y="255"/>
                  </a:moveTo>
                  <a:lnTo>
                    <a:pt x="149" y="242"/>
                  </a:lnTo>
                  <a:lnTo>
                    <a:pt x="152" y="0"/>
                  </a:lnTo>
                </a:path>
              </a:pathLst>
            </a:custGeom>
            <a:noFill/>
            <a:ln w="4763">
              <a:solidFill>
                <a:srgbClr val="9F3FD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s-PE"/>
            </a:p>
          </p:txBody>
        </p:sp>
        <p:sp>
          <p:nvSpPr>
            <p:cNvPr id="5226" name="Freeform 106"/>
            <p:cNvSpPr>
              <a:spLocks/>
            </p:cNvSpPr>
            <p:nvPr/>
          </p:nvSpPr>
          <p:spPr bwMode="auto">
            <a:xfrm>
              <a:off x="921" y="2053"/>
              <a:ext cx="57" cy="21"/>
            </a:xfrm>
            <a:custGeom>
              <a:avLst/>
              <a:gdLst>
                <a:gd name="T0" fmla="*/ 0 w 171"/>
                <a:gd name="T1" fmla="*/ 0 h 64"/>
                <a:gd name="T2" fmla="*/ 0 w 171"/>
                <a:gd name="T3" fmla="*/ 0 h 64"/>
                <a:gd name="T4" fmla="*/ 0 w 171"/>
                <a:gd name="T5" fmla="*/ 0 h 64"/>
                <a:gd name="T6" fmla="*/ 0 60000 65536"/>
                <a:gd name="T7" fmla="*/ 0 60000 65536"/>
                <a:gd name="T8" fmla="*/ 0 60000 65536"/>
                <a:gd name="T9" fmla="*/ 0 w 171"/>
                <a:gd name="T10" fmla="*/ 0 h 64"/>
                <a:gd name="T11" fmla="*/ 171 w 171"/>
                <a:gd name="T12" fmla="*/ 64 h 6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71" h="64">
                  <a:moveTo>
                    <a:pt x="0" y="64"/>
                  </a:moveTo>
                  <a:lnTo>
                    <a:pt x="60" y="46"/>
                  </a:lnTo>
                  <a:lnTo>
                    <a:pt x="171" y="0"/>
                  </a:lnTo>
                </a:path>
              </a:pathLst>
            </a:custGeom>
            <a:noFill/>
            <a:ln w="4763">
              <a:solidFill>
                <a:srgbClr val="9F3FD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s-PE"/>
            </a:p>
          </p:txBody>
        </p:sp>
        <p:sp>
          <p:nvSpPr>
            <p:cNvPr id="5227" name="Freeform 107"/>
            <p:cNvSpPr>
              <a:spLocks/>
            </p:cNvSpPr>
            <p:nvPr/>
          </p:nvSpPr>
          <p:spPr bwMode="auto">
            <a:xfrm>
              <a:off x="925" y="1973"/>
              <a:ext cx="70" cy="76"/>
            </a:xfrm>
            <a:custGeom>
              <a:avLst/>
              <a:gdLst>
                <a:gd name="T0" fmla="*/ 0 w 211"/>
                <a:gd name="T1" fmla="*/ 0 h 229"/>
                <a:gd name="T2" fmla="*/ 0 w 211"/>
                <a:gd name="T3" fmla="*/ 0 h 229"/>
                <a:gd name="T4" fmla="*/ 0 w 211"/>
                <a:gd name="T5" fmla="*/ 0 h 229"/>
                <a:gd name="T6" fmla="*/ 0 w 211"/>
                <a:gd name="T7" fmla="*/ 0 h 229"/>
                <a:gd name="T8" fmla="*/ 0 w 211"/>
                <a:gd name="T9" fmla="*/ 0 h 2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11"/>
                <a:gd name="T16" fmla="*/ 0 h 229"/>
                <a:gd name="T17" fmla="*/ 211 w 211"/>
                <a:gd name="T18" fmla="*/ 229 h 22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11" h="229">
                  <a:moveTo>
                    <a:pt x="0" y="81"/>
                  </a:moveTo>
                  <a:lnTo>
                    <a:pt x="136" y="0"/>
                  </a:lnTo>
                  <a:lnTo>
                    <a:pt x="211" y="154"/>
                  </a:lnTo>
                  <a:lnTo>
                    <a:pt x="76" y="229"/>
                  </a:lnTo>
                  <a:lnTo>
                    <a:pt x="0" y="81"/>
                  </a:lnTo>
                  <a:close/>
                </a:path>
              </a:pathLst>
            </a:custGeom>
            <a:solidFill>
              <a:srgbClr val="DFD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/>
            </a:p>
          </p:txBody>
        </p:sp>
        <p:sp>
          <p:nvSpPr>
            <p:cNvPr id="5228" name="Freeform 108"/>
            <p:cNvSpPr>
              <a:spLocks/>
            </p:cNvSpPr>
            <p:nvPr/>
          </p:nvSpPr>
          <p:spPr bwMode="auto">
            <a:xfrm>
              <a:off x="970" y="2005"/>
              <a:ext cx="31" cy="41"/>
            </a:xfrm>
            <a:custGeom>
              <a:avLst/>
              <a:gdLst>
                <a:gd name="T0" fmla="*/ 0 w 91"/>
                <a:gd name="T1" fmla="*/ 0 h 123"/>
                <a:gd name="T2" fmla="*/ 0 w 91"/>
                <a:gd name="T3" fmla="*/ 0 h 123"/>
                <a:gd name="T4" fmla="*/ 0 w 91"/>
                <a:gd name="T5" fmla="*/ 0 h 123"/>
                <a:gd name="T6" fmla="*/ 0 w 91"/>
                <a:gd name="T7" fmla="*/ 0 h 123"/>
                <a:gd name="T8" fmla="*/ 0 w 91"/>
                <a:gd name="T9" fmla="*/ 0 h 123"/>
                <a:gd name="T10" fmla="*/ 0 w 91"/>
                <a:gd name="T11" fmla="*/ 0 h 123"/>
                <a:gd name="T12" fmla="*/ 0 w 91"/>
                <a:gd name="T13" fmla="*/ 0 h 123"/>
                <a:gd name="T14" fmla="*/ 0 w 91"/>
                <a:gd name="T15" fmla="*/ 0 h 123"/>
                <a:gd name="T16" fmla="*/ 0 w 91"/>
                <a:gd name="T17" fmla="*/ 0 h 123"/>
                <a:gd name="T18" fmla="*/ 0 w 91"/>
                <a:gd name="T19" fmla="*/ 0 h 123"/>
                <a:gd name="T20" fmla="*/ 0 w 91"/>
                <a:gd name="T21" fmla="*/ 0 h 123"/>
                <a:gd name="T22" fmla="*/ 0 w 91"/>
                <a:gd name="T23" fmla="*/ 0 h 123"/>
                <a:gd name="T24" fmla="*/ 0 w 91"/>
                <a:gd name="T25" fmla="*/ 0 h 123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91"/>
                <a:gd name="T40" fmla="*/ 0 h 123"/>
                <a:gd name="T41" fmla="*/ 91 w 91"/>
                <a:gd name="T42" fmla="*/ 123 h 123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91" h="123">
                  <a:moveTo>
                    <a:pt x="0" y="75"/>
                  </a:moveTo>
                  <a:lnTo>
                    <a:pt x="22" y="57"/>
                  </a:lnTo>
                  <a:lnTo>
                    <a:pt x="35" y="20"/>
                  </a:lnTo>
                  <a:lnTo>
                    <a:pt x="53" y="9"/>
                  </a:lnTo>
                  <a:lnTo>
                    <a:pt x="61" y="0"/>
                  </a:lnTo>
                  <a:lnTo>
                    <a:pt x="68" y="3"/>
                  </a:lnTo>
                  <a:lnTo>
                    <a:pt x="69" y="12"/>
                  </a:lnTo>
                  <a:lnTo>
                    <a:pt x="86" y="29"/>
                  </a:lnTo>
                  <a:lnTo>
                    <a:pt x="91" y="60"/>
                  </a:lnTo>
                  <a:lnTo>
                    <a:pt x="86" y="82"/>
                  </a:lnTo>
                  <a:lnTo>
                    <a:pt x="60" y="106"/>
                  </a:lnTo>
                  <a:lnTo>
                    <a:pt x="9" y="123"/>
                  </a:lnTo>
                  <a:lnTo>
                    <a:pt x="0" y="75"/>
                  </a:lnTo>
                  <a:close/>
                </a:path>
              </a:pathLst>
            </a:custGeom>
            <a:solidFill>
              <a:srgbClr val="FF7F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/>
            </a:p>
          </p:txBody>
        </p:sp>
        <p:sp>
          <p:nvSpPr>
            <p:cNvPr id="5229" name="Freeform 109"/>
            <p:cNvSpPr>
              <a:spLocks/>
            </p:cNvSpPr>
            <p:nvPr/>
          </p:nvSpPr>
          <p:spPr bwMode="auto">
            <a:xfrm>
              <a:off x="919" y="2028"/>
              <a:ext cx="57" cy="45"/>
            </a:xfrm>
            <a:custGeom>
              <a:avLst/>
              <a:gdLst>
                <a:gd name="T0" fmla="*/ 0 w 171"/>
                <a:gd name="T1" fmla="*/ 0 h 136"/>
                <a:gd name="T2" fmla="*/ 0 w 171"/>
                <a:gd name="T3" fmla="*/ 0 h 136"/>
                <a:gd name="T4" fmla="*/ 0 w 171"/>
                <a:gd name="T5" fmla="*/ 0 h 136"/>
                <a:gd name="T6" fmla="*/ 0 w 171"/>
                <a:gd name="T7" fmla="*/ 0 h 136"/>
                <a:gd name="T8" fmla="*/ 0 w 171"/>
                <a:gd name="T9" fmla="*/ 0 h 136"/>
                <a:gd name="T10" fmla="*/ 0 w 171"/>
                <a:gd name="T11" fmla="*/ 0 h 136"/>
                <a:gd name="T12" fmla="*/ 0 w 171"/>
                <a:gd name="T13" fmla="*/ 0 h 136"/>
                <a:gd name="T14" fmla="*/ 0 w 171"/>
                <a:gd name="T15" fmla="*/ 0 h 136"/>
                <a:gd name="T16" fmla="*/ 0 w 171"/>
                <a:gd name="T17" fmla="*/ 0 h 1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71"/>
                <a:gd name="T28" fmla="*/ 0 h 136"/>
                <a:gd name="T29" fmla="*/ 171 w 171"/>
                <a:gd name="T30" fmla="*/ 136 h 1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71" h="136">
                  <a:moveTo>
                    <a:pt x="0" y="136"/>
                  </a:moveTo>
                  <a:lnTo>
                    <a:pt x="69" y="112"/>
                  </a:lnTo>
                  <a:lnTo>
                    <a:pt x="122" y="86"/>
                  </a:lnTo>
                  <a:lnTo>
                    <a:pt x="171" y="59"/>
                  </a:lnTo>
                  <a:lnTo>
                    <a:pt x="152" y="0"/>
                  </a:lnTo>
                  <a:lnTo>
                    <a:pt x="62" y="38"/>
                  </a:lnTo>
                  <a:lnTo>
                    <a:pt x="8" y="56"/>
                  </a:lnTo>
                  <a:lnTo>
                    <a:pt x="5" y="46"/>
                  </a:lnTo>
                  <a:lnTo>
                    <a:pt x="0" y="136"/>
                  </a:lnTo>
                  <a:close/>
                </a:path>
              </a:pathLst>
            </a:custGeom>
            <a:solidFill>
              <a:srgbClr val="5F00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/>
            </a:p>
          </p:txBody>
        </p:sp>
        <p:sp>
          <p:nvSpPr>
            <p:cNvPr id="5230" name="Freeform 110"/>
            <p:cNvSpPr>
              <a:spLocks/>
            </p:cNvSpPr>
            <p:nvPr/>
          </p:nvSpPr>
          <p:spPr bwMode="auto">
            <a:xfrm>
              <a:off x="964" y="2339"/>
              <a:ext cx="38" cy="55"/>
            </a:xfrm>
            <a:custGeom>
              <a:avLst/>
              <a:gdLst>
                <a:gd name="T0" fmla="*/ 0 w 113"/>
                <a:gd name="T1" fmla="*/ 0 h 165"/>
                <a:gd name="T2" fmla="*/ 0 w 113"/>
                <a:gd name="T3" fmla="*/ 0 h 165"/>
                <a:gd name="T4" fmla="*/ 0 w 113"/>
                <a:gd name="T5" fmla="*/ 0 h 165"/>
                <a:gd name="T6" fmla="*/ 0 w 113"/>
                <a:gd name="T7" fmla="*/ 0 h 165"/>
                <a:gd name="T8" fmla="*/ 0 w 113"/>
                <a:gd name="T9" fmla="*/ 0 h 165"/>
                <a:gd name="T10" fmla="*/ 0 w 113"/>
                <a:gd name="T11" fmla="*/ 0 h 165"/>
                <a:gd name="T12" fmla="*/ 0 w 113"/>
                <a:gd name="T13" fmla="*/ 0 h 165"/>
                <a:gd name="T14" fmla="*/ 0 w 113"/>
                <a:gd name="T15" fmla="*/ 0 h 165"/>
                <a:gd name="T16" fmla="*/ 0 w 113"/>
                <a:gd name="T17" fmla="*/ 0 h 165"/>
                <a:gd name="T18" fmla="*/ 0 w 113"/>
                <a:gd name="T19" fmla="*/ 0 h 165"/>
                <a:gd name="T20" fmla="*/ 0 w 113"/>
                <a:gd name="T21" fmla="*/ 0 h 165"/>
                <a:gd name="T22" fmla="*/ 0 w 113"/>
                <a:gd name="T23" fmla="*/ 0 h 165"/>
                <a:gd name="T24" fmla="*/ 0 w 113"/>
                <a:gd name="T25" fmla="*/ 0 h 165"/>
                <a:gd name="T26" fmla="*/ 0 w 113"/>
                <a:gd name="T27" fmla="*/ 0 h 165"/>
                <a:gd name="T28" fmla="*/ 0 w 113"/>
                <a:gd name="T29" fmla="*/ 0 h 165"/>
                <a:gd name="T30" fmla="*/ 0 w 113"/>
                <a:gd name="T31" fmla="*/ 0 h 165"/>
                <a:gd name="T32" fmla="*/ 0 w 113"/>
                <a:gd name="T33" fmla="*/ 0 h 165"/>
                <a:gd name="T34" fmla="*/ 0 w 113"/>
                <a:gd name="T35" fmla="*/ 0 h 16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13"/>
                <a:gd name="T55" fmla="*/ 0 h 165"/>
                <a:gd name="T56" fmla="*/ 113 w 113"/>
                <a:gd name="T57" fmla="*/ 165 h 16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13" h="165">
                  <a:moveTo>
                    <a:pt x="7" y="0"/>
                  </a:moveTo>
                  <a:lnTo>
                    <a:pt x="0" y="25"/>
                  </a:lnTo>
                  <a:lnTo>
                    <a:pt x="0" y="74"/>
                  </a:lnTo>
                  <a:lnTo>
                    <a:pt x="11" y="56"/>
                  </a:lnTo>
                  <a:lnTo>
                    <a:pt x="24" y="80"/>
                  </a:lnTo>
                  <a:lnTo>
                    <a:pt x="28" y="113"/>
                  </a:lnTo>
                  <a:lnTo>
                    <a:pt x="45" y="144"/>
                  </a:lnTo>
                  <a:lnTo>
                    <a:pt x="73" y="161"/>
                  </a:lnTo>
                  <a:lnTo>
                    <a:pt x="94" y="165"/>
                  </a:lnTo>
                  <a:lnTo>
                    <a:pt x="113" y="162"/>
                  </a:lnTo>
                  <a:lnTo>
                    <a:pt x="113" y="129"/>
                  </a:lnTo>
                  <a:lnTo>
                    <a:pt x="98" y="81"/>
                  </a:lnTo>
                  <a:lnTo>
                    <a:pt x="89" y="92"/>
                  </a:lnTo>
                  <a:lnTo>
                    <a:pt x="73" y="92"/>
                  </a:lnTo>
                  <a:lnTo>
                    <a:pt x="50" y="90"/>
                  </a:lnTo>
                  <a:lnTo>
                    <a:pt x="35" y="70"/>
                  </a:lnTo>
                  <a:lnTo>
                    <a:pt x="21" y="44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DF3F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/>
            </a:p>
          </p:txBody>
        </p:sp>
        <p:sp>
          <p:nvSpPr>
            <p:cNvPr id="5231" name="Freeform 111"/>
            <p:cNvSpPr>
              <a:spLocks/>
            </p:cNvSpPr>
            <p:nvPr/>
          </p:nvSpPr>
          <p:spPr bwMode="auto">
            <a:xfrm>
              <a:off x="918" y="2340"/>
              <a:ext cx="35" cy="57"/>
            </a:xfrm>
            <a:custGeom>
              <a:avLst/>
              <a:gdLst>
                <a:gd name="T0" fmla="*/ 0 w 104"/>
                <a:gd name="T1" fmla="*/ 0 h 170"/>
                <a:gd name="T2" fmla="*/ 0 w 104"/>
                <a:gd name="T3" fmla="*/ 0 h 170"/>
                <a:gd name="T4" fmla="*/ 0 w 104"/>
                <a:gd name="T5" fmla="*/ 0 h 170"/>
                <a:gd name="T6" fmla="*/ 0 w 104"/>
                <a:gd name="T7" fmla="*/ 0 h 170"/>
                <a:gd name="T8" fmla="*/ 0 w 104"/>
                <a:gd name="T9" fmla="*/ 0 h 170"/>
                <a:gd name="T10" fmla="*/ 0 w 104"/>
                <a:gd name="T11" fmla="*/ 0 h 170"/>
                <a:gd name="T12" fmla="*/ 0 w 104"/>
                <a:gd name="T13" fmla="*/ 0 h 170"/>
                <a:gd name="T14" fmla="*/ 0 w 104"/>
                <a:gd name="T15" fmla="*/ 0 h 170"/>
                <a:gd name="T16" fmla="*/ 0 w 104"/>
                <a:gd name="T17" fmla="*/ 0 h 170"/>
                <a:gd name="T18" fmla="*/ 0 w 104"/>
                <a:gd name="T19" fmla="*/ 0 h 170"/>
                <a:gd name="T20" fmla="*/ 0 w 104"/>
                <a:gd name="T21" fmla="*/ 0 h 170"/>
                <a:gd name="T22" fmla="*/ 0 w 104"/>
                <a:gd name="T23" fmla="*/ 0 h 170"/>
                <a:gd name="T24" fmla="*/ 0 w 104"/>
                <a:gd name="T25" fmla="*/ 0 h 170"/>
                <a:gd name="T26" fmla="*/ 0 w 104"/>
                <a:gd name="T27" fmla="*/ 0 h 170"/>
                <a:gd name="T28" fmla="*/ 0 w 104"/>
                <a:gd name="T29" fmla="*/ 0 h 170"/>
                <a:gd name="T30" fmla="*/ 0 w 104"/>
                <a:gd name="T31" fmla="*/ 0 h 170"/>
                <a:gd name="T32" fmla="*/ 0 w 104"/>
                <a:gd name="T33" fmla="*/ 0 h 170"/>
                <a:gd name="T34" fmla="*/ 0 w 104"/>
                <a:gd name="T35" fmla="*/ 0 h 170"/>
                <a:gd name="T36" fmla="*/ 0 w 104"/>
                <a:gd name="T37" fmla="*/ 0 h 170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04"/>
                <a:gd name="T58" fmla="*/ 0 h 170"/>
                <a:gd name="T59" fmla="*/ 104 w 104"/>
                <a:gd name="T60" fmla="*/ 170 h 170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04" h="170">
                  <a:moveTo>
                    <a:pt x="103" y="0"/>
                  </a:moveTo>
                  <a:lnTo>
                    <a:pt x="104" y="68"/>
                  </a:lnTo>
                  <a:lnTo>
                    <a:pt x="98" y="51"/>
                  </a:lnTo>
                  <a:lnTo>
                    <a:pt x="89" y="73"/>
                  </a:lnTo>
                  <a:lnTo>
                    <a:pt x="82" y="104"/>
                  </a:lnTo>
                  <a:lnTo>
                    <a:pt x="73" y="132"/>
                  </a:lnTo>
                  <a:lnTo>
                    <a:pt x="52" y="153"/>
                  </a:lnTo>
                  <a:lnTo>
                    <a:pt x="33" y="166"/>
                  </a:lnTo>
                  <a:lnTo>
                    <a:pt x="14" y="170"/>
                  </a:lnTo>
                  <a:lnTo>
                    <a:pt x="8" y="162"/>
                  </a:lnTo>
                  <a:lnTo>
                    <a:pt x="1" y="146"/>
                  </a:lnTo>
                  <a:lnTo>
                    <a:pt x="0" y="129"/>
                  </a:lnTo>
                  <a:lnTo>
                    <a:pt x="3" y="112"/>
                  </a:lnTo>
                  <a:lnTo>
                    <a:pt x="11" y="83"/>
                  </a:lnTo>
                  <a:lnTo>
                    <a:pt x="26" y="93"/>
                  </a:lnTo>
                  <a:lnTo>
                    <a:pt x="49" y="93"/>
                  </a:lnTo>
                  <a:lnTo>
                    <a:pt x="64" y="92"/>
                  </a:lnTo>
                  <a:lnTo>
                    <a:pt x="92" y="35"/>
                  </a:lnTo>
                  <a:lnTo>
                    <a:pt x="103" y="0"/>
                  </a:lnTo>
                  <a:close/>
                </a:path>
              </a:pathLst>
            </a:custGeom>
            <a:solidFill>
              <a:srgbClr val="DF3F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/>
            </a:p>
          </p:txBody>
        </p:sp>
        <p:sp>
          <p:nvSpPr>
            <p:cNvPr id="5232" name="Freeform 112"/>
            <p:cNvSpPr>
              <a:spLocks/>
            </p:cNvSpPr>
            <p:nvPr/>
          </p:nvSpPr>
          <p:spPr bwMode="auto">
            <a:xfrm>
              <a:off x="1654" y="2149"/>
              <a:ext cx="19" cy="44"/>
            </a:xfrm>
            <a:custGeom>
              <a:avLst/>
              <a:gdLst>
                <a:gd name="T0" fmla="*/ 0 w 57"/>
                <a:gd name="T1" fmla="*/ 0 h 130"/>
                <a:gd name="T2" fmla="*/ 0 w 57"/>
                <a:gd name="T3" fmla="*/ 0 h 130"/>
                <a:gd name="T4" fmla="*/ 0 w 57"/>
                <a:gd name="T5" fmla="*/ 0 h 130"/>
                <a:gd name="T6" fmla="*/ 0 w 57"/>
                <a:gd name="T7" fmla="*/ 0 h 130"/>
                <a:gd name="T8" fmla="*/ 0 w 57"/>
                <a:gd name="T9" fmla="*/ 0 h 130"/>
                <a:gd name="T10" fmla="*/ 0 w 57"/>
                <a:gd name="T11" fmla="*/ 0 h 130"/>
                <a:gd name="T12" fmla="*/ 0 w 57"/>
                <a:gd name="T13" fmla="*/ 0 h 130"/>
                <a:gd name="T14" fmla="*/ 0 w 57"/>
                <a:gd name="T15" fmla="*/ 0 h 130"/>
                <a:gd name="T16" fmla="*/ 0 w 57"/>
                <a:gd name="T17" fmla="*/ 0 h 130"/>
                <a:gd name="T18" fmla="*/ 0 w 57"/>
                <a:gd name="T19" fmla="*/ 0 h 130"/>
                <a:gd name="T20" fmla="*/ 0 w 57"/>
                <a:gd name="T21" fmla="*/ 0 h 13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57"/>
                <a:gd name="T34" fmla="*/ 0 h 130"/>
                <a:gd name="T35" fmla="*/ 57 w 57"/>
                <a:gd name="T36" fmla="*/ 130 h 130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57" h="130">
                  <a:moveTo>
                    <a:pt x="54" y="1"/>
                  </a:moveTo>
                  <a:lnTo>
                    <a:pt x="57" y="72"/>
                  </a:lnTo>
                  <a:lnTo>
                    <a:pt x="28" y="116"/>
                  </a:lnTo>
                  <a:lnTo>
                    <a:pt x="13" y="130"/>
                  </a:lnTo>
                  <a:lnTo>
                    <a:pt x="15" y="67"/>
                  </a:lnTo>
                  <a:lnTo>
                    <a:pt x="9" y="74"/>
                  </a:lnTo>
                  <a:lnTo>
                    <a:pt x="1" y="94"/>
                  </a:lnTo>
                  <a:lnTo>
                    <a:pt x="0" y="72"/>
                  </a:lnTo>
                  <a:lnTo>
                    <a:pt x="8" y="34"/>
                  </a:lnTo>
                  <a:lnTo>
                    <a:pt x="26" y="0"/>
                  </a:lnTo>
                  <a:lnTo>
                    <a:pt x="54" y="1"/>
                  </a:lnTo>
                  <a:close/>
                </a:path>
              </a:pathLst>
            </a:custGeom>
            <a:solidFill>
              <a:srgbClr val="FF7F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/>
            </a:p>
          </p:txBody>
        </p:sp>
        <p:sp>
          <p:nvSpPr>
            <p:cNvPr id="5233" name="Freeform 113"/>
            <p:cNvSpPr>
              <a:spLocks/>
            </p:cNvSpPr>
            <p:nvPr/>
          </p:nvSpPr>
          <p:spPr bwMode="auto">
            <a:xfrm>
              <a:off x="1560" y="2138"/>
              <a:ext cx="21" cy="41"/>
            </a:xfrm>
            <a:custGeom>
              <a:avLst/>
              <a:gdLst>
                <a:gd name="T0" fmla="*/ 0 w 63"/>
                <a:gd name="T1" fmla="*/ 0 h 123"/>
                <a:gd name="T2" fmla="*/ 0 w 63"/>
                <a:gd name="T3" fmla="*/ 0 h 123"/>
                <a:gd name="T4" fmla="*/ 0 w 63"/>
                <a:gd name="T5" fmla="*/ 0 h 123"/>
                <a:gd name="T6" fmla="*/ 0 w 63"/>
                <a:gd name="T7" fmla="*/ 0 h 123"/>
                <a:gd name="T8" fmla="*/ 0 w 63"/>
                <a:gd name="T9" fmla="*/ 0 h 123"/>
                <a:gd name="T10" fmla="*/ 0 w 63"/>
                <a:gd name="T11" fmla="*/ 0 h 123"/>
                <a:gd name="T12" fmla="*/ 0 w 63"/>
                <a:gd name="T13" fmla="*/ 0 h 123"/>
                <a:gd name="T14" fmla="*/ 0 w 63"/>
                <a:gd name="T15" fmla="*/ 0 h 123"/>
                <a:gd name="T16" fmla="*/ 0 w 63"/>
                <a:gd name="T17" fmla="*/ 0 h 123"/>
                <a:gd name="T18" fmla="*/ 0 w 63"/>
                <a:gd name="T19" fmla="*/ 0 h 12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63"/>
                <a:gd name="T31" fmla="*/ 0 h 123"/>
                <a:gd name="T32" fmla="*/ 63 w 63"/>
                <a:gd name="T33" fmla="*/ 123 h 123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63" h="123">
                  <a:moveTo>
                    <a:pt x="44" y="0"/>
                  </a:moveTo>
                  <a:lnTo>
                    <a:pt x="63" y="65"/>
                  </a:lnTo>
                  <a:lnTo>
                    <a:pt x="30" y="123"/>
                  </a:lnTo>
                  <a:lnTo>
                    <a:pt x="19" y="116"/>
                  </a:lnTo>
                  <a:lnTo>
                    <a:pt x="0" y="110"/>
                  </a:lnTo>
                  <a:lnTo>
                    <a:pt x="7" y="91"/>
                  </a:lnTo>
                  <a:lnTo>
                    <a:pt x="10" y="69"/>
                  </a:lnTo>
                  <a:lnTo>
                    <a:pt x="0" y="45"/>
                  </a:lnTo>
                  <a:lnTo>
                    <a:pt x="7" y="4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FF7F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/>
            </a:p>
          </p:txBody>
        </p:sp>
        <p:sp>
          <p:nvSpPr>
            <p:cNvPr id="5234" name="Freeform 114"/>
            <p:cNvSpPr>
              <a:spLocks/>
            </p:cNvSpPr>
            <p:nvPr/>
          </p:nvSpPr>
          <p:spPr bwMode="auto">
            <a:xfrm>
              <a:off x="1631" y="2350"/>
              <a:ext cx="64" cy="35"/>
            </a:xfrm>
            <a:custGeom>
              <a:avLst/>
              <a:gdLst>
                <a:gd name="T0" fmla="*/ 0 w 190"/>
                <a:gd name="T1" fmla="*/ 0 h 104"/>
                <a:gd name="T2" fmla="*/ 0 w 190"/>
                <a:gd name="T3" fmla="*/ 0 h 104"/>
                <a:gd name="T4" fmla="*/ 0 w 190"/>
                <a:gd name="T5" fmla="*/ 0 h 104"/>
                <a:gd name="T6" fmla="*/ 0 w 190"/>
                <a:gd name="T7" fmla="*/ 0 h 104"/>
                <a:gd name="T8" fmla="*/ 0 w 190"/>
                <a:gd name="T9" fmla="*/ 0 h 104"/>
                <a:gd name="T10" fmla="*/ 0 w 190"/>
                <a:gd name="T11" fmla="*/ 0 h 104"/>
                <a:gd name="T12" fmla="*/ 0 w 190"/>
                <a:gd name="T13" fmla="*/ 0 h 104"/>
                <a:gd name="T14" fmla="*/ 0 w 190"/>
                <a:gd name="T15" fmla="*/ 0 h 104"/>
                <a:gd name="T16" fmla="*/ 0 w 190"/>
                <a:gd name="T17" fmla="*/ 0 h 104"/>
                <a:gd name="T18" fmla="*/ 0 w 190"/>
                <a:gd name="T19" fmla="*/ 0 h 104"/>
                <a:gd name="T20" fmla="*/ 0 w 190"/>
                <a:gd name="T21" fmla="*/ 0 h 104"/>
                <a:gd name="T22" fmla="*/ 0 w 190"/>
                <a:gd name="T23" fmla="*/ 0 h 104"/>
                <a:gd name="T24" fmla="*/ 0 w 190"/>
                <a:gd name="T25" fmla="*/ 0 h 10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90"/>
                <a:gd name="T40" fmla="*/ 0 h 104"/>
                <a:gd name="T41" fmla="*/ 190 w 190"/>
                <a:gd name="T42" fmla="*/ 104 h 104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90" h="104">
                  <a:moveTo>
                    <a:pt x="95" y="0"/>
                  </a:moveTo>
                  <a:lnTo>
                    <a:pt x="125" y="27"/>
                  </a:lnTo>
                  <a:lnTo>
                    <a:pt x="151" y="56"/>
                  </a:lnTo>
                  <a:lnTo>
                    <a:pt x="186" y="83"/>
                  </a:lnTo>
                  <a:lnTo>
                    <a:pt x="190" y="96"/>
                  </a:lnTo>
                  <a:lnTo>
                    <a:pt x="156" y="104"/>
                  </a:lnTo>
                  <a:lnTo>
                    <a:pt x="121" y="101"/>
                  </a:lnTo>
                  <a:lnTo>
                    <a:pt x="77" y="83"/>
                  </a:lnTo>
                  <a:lnTo>
                    <a:pt x="46" y="65"/>
                  </a:lnTo>
                  <a:lnTo>
                    <a:pt x="12" y="62"/>
                  </a:lnTo>
                  <a:lnTo>
                    <a:pt x="0" y="53"/>
                  </a:lnTo>
                  <a:lnTo>
                    <a:pt x="4" y="5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/>
            </a:p>
          </p:txBody>
        </p:sp>
        <p:sp>
          <p:nvSpPr>
            <p:cNvPr id="5235" name="Freeform 115"/>
            <p:cNvSpPr>
              <a:spLocks/>
            </p:cNvSpPr>
            <p:nvPr/>
          </p:nvSpPr>
          <p:spPr bwMode="auto">
            <a:xfrm>
              <a:off x="1543" y="2368"/>
              <a:ext cx="39" cy="39"/>
            </a:xfrm>
            <a:custGeom>
              <a:avLst/>
              <a:gdLst>
                <a:gd name="T0" fmla="*/ 0 w 118"/>
                <a:gd name="T1" fmla="*/ 0 h 117"/>
                <a:gd name="T2" fmla="*/ 0 w 118"/>
                <a:gd name="T3" fmla="*/ 0 h 117"/>
                <a:gd name="T4" fmla="*/ 0 w 118"/>
                <a:gd name="T5" fmla="*/ 0 h 117"/>
                <a:gd name="T6" fmla="*/ 0 w 118"/>
                <a:gd name="T7" fmla="*/ 0 h 117"/>
                <a:gd name="T8" fmla="*/ 0 w 118"/>
                <a:gd name="T9" fmla="*/ 0 h 117"/>
                <a:gd name="T10" fmla="*/ 0 w 118"/>
                <a:gd name="T11" fmla="*/ 0 h 117"/>
                <a:gd name="T12" fmla="*/ 0 w 118"/>
                <a:gd name="T13" fmla="*/ 0 h 117"/>
                <a:gd name="T14" fmla="*/ 0 w 118"/>
                <a:gd name="T15" fmla="*/ 0 h 117"/>
                <a:gd name="T16" fmla="*/ 0 w 118"/>
                <a:gd name="T17" fmla="*/ 0 h 117"/>
                <a:gd name="T18" fmla="*/ 0 w 118"/>
                <a:gd name="T19" fmla="*/ 0 h 117"/>
                <a:gd name="T20" fmla="*/ 0 w 118"/>
                <a:gd name="T21" fmla="*/ 0 h 117"/>
                <a:gd name="T22" fmla="*/ 0 w 118"/>
                <a:gd name="T23" fmla="*/ 0 h 117"/>
                <a:gd name="T24" fmla="*/ 0 w 118"/>
                <a:gd name="T25" fmla="*/ 0 h 117"/>
                <a:gd name="T26" fmla="*/ 0 w 118"/>
                <a:gd name="T27" fmla="*/ 0 h 117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118"/>
                <a:gd name="T43" fmla="*/ 0 h 117"/>
                <a:gd name="T44" fmla="*/ 118 w 118"/>
                <a:gd name="T45" fmla="*/ 117 h 117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118" h="117">
                  <a:moveTo>
                    <a:pt x="117" y="2"/>
                  </a:moveTo>
                  <a:lnTo>
                    <a:pt x="118" y="33"/>
                  </a:lnTo>
                  <a:lnTo>
                    <a:pt x="102" y="49"/>
                  </a:lnTo>
                  <a:lnTo>
                    <a:pt x="98" y="75"/>
                  </a:lnTo>
                  <a:lnTo>
                    <a:pt x="72" y="100"/>
                  </a:lnTo>
                  <a:lnTo>
                    <a:pt x="49" y="113"/>
                  </a:lnTo>
                  <a:lnTo>
                    <a:pt x="29" y="117"/>
                  </a:lnTo>
                  <a:lnTo>
                    <a:pt x="10" y="116"/>
                  </a:lnTo>
                  <a:lnTo>
                    <a:pt x="0" y="98"/>
                  </a:lnTo>
                  <a:lnTo>
                    <a:pt x="3" y="71"/>
                  </a:lnTo>
                  <a:lnTo>
                    <a:pt x="23" y="42"/>
                  </a:lnTo>
                  <a:lnTo>
                    <a:pt x="52" y="10"/>
                  </a:lnTo>
                  <a:lnTo>
                    <a:pt x="53" y="0"/>
                  </a:lnTo>
                  <a:lnTo>
                    <a:pt x="117" y="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/>
            </a:p>
          </p:txBody>
        </p:sp>
        <p:sp>
          <p:nvSpPr>
            <p:cNvPr id="5236" name="Freeform 116"/>
            <p:cNvSpPr>
              <a:spLocks/>
            </p:cNvSpPr>
            <p:nvPr/>
          </p:nvSpPr>
          <p:spPr bwMode="auto">
            <a:xfrm>
              <a:off x="1657" y="2143"/>
              <a:ext cx="19" cy="43"/>
            </a:xfrm>
            <a:custGeom>
              <a:avLst/>
              <a:gdLst>
                <a:gd name="T0" fmla="*/ 0 w 57"/>
                <a:gd name="T1" fmla="*/ 0 h 129"/>
                <a:gd name="T2" fmla="*/ 0 w 57"/>
                <a:gd name="T3" fmla="*/ 0 h 129"/>
                <a:gd name="T4" fmla="*/ 0 w 57"/>
                <a:gd name="T5" fmla="*/ 0 h 129"/>
                <a:gd name="T6" fmla="*/ 0 w 57"/>
                <a:gd name="T7" fmla="*/ 0 h 129"/>
                <a:gd name="T8" fmla="*/ 0 w 57"/>
                <a:gd name="T9" fmla="*/ 0 h 129"/>
                <a:gd name="T10" fmla="*/ 0 w 57"/>
                <a:gd name="T11" fmla="*/ 0 h 129"/>
                <a:gd name="T12" fmla="*/ 0 w 57"/>
                <a:gd name="T13" fmla="*/ 0 h 129"/>
                <a:gd name="T14" fmla="*/ 0 w 57"/>
                <a:gd name="T15" fmla="*/ 0 h 129"/>
                <a:gd name="T16" fmla="*/ 0 w 57"/>
                <a:gd name="T17" fmla="*/ 0 h 129"/>
                <a:gd name="T18" fmla="*/ 0 w 57"/>
                <a:gd name="T19" fmla="*/ 0 h 129"/>
                <a:gd name="T20" fmla="*/ 0 w 57"/>
                <a:gd name="T21" fmla="*/ 0 h 12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57"/>
                <a:gd name="T34" fmla="*/ 0 h 129"/>
                <a:gd name="T35" fmla="*/ 57 w 57"/>
                <a:gd name="T36" fmla="*/ 129 h 129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57" h="129">
                  <a:moveTo>
                    <a:pt x="54" y="1"/>
                  </a:moveTo>
                  <a:lnTo>
                    <a:pt x="57" y="71"/>
                  </a:lnTo>
                  <a:lnTo>
                    <a:pt x="28" y="116"/>
                  </a:lnTo>
                  <a:lnTo>
                    <a:pt x="13" y="129"/>
                  </a:lnTo>
                  <a:lnTo>
                    <a:pt x="15" y="68"/>
                  </a:lnTo>
                  <a:lnTo>
                    <a:pt x="9" y="73"/>
                  </a:lnTo>
                  <a:lnTo>
                    <a:pt x="1" y="94"/>
                  </a:lnTo>
                  <a:lnTo>
                    <a:pt x="0" y="71"/>
                  </a:lnTo>
                  <a:lnTo>
                    <a:pt x="8" y="34"/>
                  </a:lnTo>
                  <a:lnTo>
                    <a:pt x="26" y="0"/>
                  </a:lnTo>
                  <a:lnTo>
                    <a:pt x="54" y="1"/>
                  </a:lnTo>
                  <a:close/>
                </a:path>
              </a:pathLst>
            </a:custGeom>
            <a:solidFill>
              <a:srgbClr val="FF7F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/>
            </a:p>
          </p:txBody>
        </p:sp>
        <p:sp>
          <p:nvSpPr>
            <p:cNvPr id="5237" name="Freeform 117"/>
            <p:cNvSpPr>
              <a:spLocks/>
            </p:cNvSpPr>
            <p:nvPr/>
          </p:nvSpPr>
          <p:spPr bwMode="auto">
            <a:xfrm>
              <a:off x="1557" y="2048"/>
              <a:ext cx="110" cy="320"/>
            </a:xfrm>
            <a:custGeom>
              <a:avLst/>
              <a:gdLst>
                <a:gd name="T0" fmla="*/ 0 w 328"/>
                <a:gd name="T1" fmla="*/ 0 h 962"/>
                <a:gd name="T2" fmla="*/ 0 w 328"/>
                <a:gd name="T3" fmla="*/ 0 h 962"/>
                <a:gd name="T4" fmla="*/ 0 w 328"/>
                <a:gd name="T5" fmla="*/ 0 h 962"/>
                <a:gd name="T6" fmla="*/ 0 w 328"/>
                <a:gd name="T7" fmla="*/ 0 h 962"/>
                <a:gd name="T8" fmla="*/ 0 w 328"/>
                <a:gd name="T9" fmla="*/ 0 h 962"/>
                <a:gd name="T10" fmla="*/ 0 w 328"/>
                <a:gd name="T11" fmla="*/ 0 h 962"/>
                <a:gd name="T12" fmla="*/ 0 w 328"/>
                <a:gd name="T13" fmla="*/ 0 h 962"/>
                <a:gd name="T14" fmla="*/ 0 w 328"/>
                <a:gd name="T15" fmla="*/ 0 h 962"/>
                <a:gd name="T16" fmla="*/ 0 w 328"/>
                <a:gd name="T17" fmla="*/ 0 h 962"/>
                <a:gd name="T18" fmla="*/ 0 w 328"/>
                <a:gd name="T19" fmla="*/ 0 h 962"/>
                <a:gd name="T20" fmla="*/ 0 w 328"/>
                <a:gd name="T21" fmla="*/ 0 h 962"/>
                <a:gd name="T22" fmla="*/ 0 w 328"/>
                <a:gd name="T23" fmla="*/ 0 h 962"/>
                <a:gd name="T24" fmla="*/ 0 w 328"/>
                <a:gd name="T25" fmla="*/ 0 h 962"/>
                <a:gd name="T26" fmla="*/ 0 w 328"/>
                <a:gd name="T27" fmla="*/ 0 h 962"/>
                <a:gd name="T28" fmla="*/ 0 w 328"/>
                <a:gd name="T29" fmla="*/ 0 h 962"/>
                <a:gd name="T30" fmla="*/ 0 w 328"/>
                <a:gd name="T31" fmla="*/ 0 h 962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328"/>
                <a:gd name="T49" fmla="*/ 0 h 962"/>
                <a:gd name="T50" fmla="*/ 328 w 328"/>
                <a:gd name="T51" fmla="*/ 962 h 962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328" h="962">
                  <a:moveTo>
                    <a:pt x="324" y="0"/>
                  </a:moveTo>
                  <a:lnTo>
                    <a:pt x="328" y="523"/>
                  </a:lnTo>
                  <a:lnTo>
                    <a:pt x="324" y="912"/>
                  </a:lnTo>
                  <a:lnTo>
                    <a:pt x="226" y="929"/>
                  </a:lnTo>
                  <a:lnTo>
                    <a:pt x="211" y="612"/>
                  </a:lnTo>
                  <a:lnTo>
                    <a:pt x="222" y="581"/>
                  </a:lnTo>
                  <a:lnTo>
                    <a:pt x="211" y="564"/>
                  </a:lnTo>
                  <a:lnTo>
                    <a:pt x="211" y="370"/>
                  </a:lnTo>
                  <a:lnTo>
                    <a:pt x="189" y="431"/>
                  </a:lnTo>
                  <a:lnTo>
                    <a:pt x="132" y="694"/>
                  </a:lnTo>
                  <a:lnTo>
                    <a:pt x="83" y="962"/>
                  </a:lnTo>
                  <a:lnTo>
                    <a:pt x="0" y="962"/>
                  </a:lnTo>
                  <a:lnTo>
                    <a:pt x="38" y="602"/>
                  </a:lnTo>
                  <a:lnTo>
                    <a:pt x="53" y="296"/>
                  </a:lnTo>
                  <a:lnTo>
                    <a:pt x="45" y="7"/>
                  </a:lnTo>
                  <a:lnTo>
                    <a:pt x="324" y="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/>
            </a:p>
          </p:txBody>
        </p:sp>
        <p:sp>
          <p:nvSpPr>
            <p:cNvPr id="5238" name="Freeform 118"/>
            <p:cNvSpPr>
              <a:spLocks/>
            </p:cNvSpPr>
            <p:nvPr/>
          </p:nvSpPr>
          <p:spPr bwMode="auto">
            <a:xfrm>
              <a:off x="1540" y="1900"/>
              <a:ext cx="139" cy="245"/>
            </a:xfrm>
            <a:custGeom>
              <a:avLst/>
              <a:gdLst>
                <a:gd name="T0" fmla="*/ 0 w 418"/>
                <a:gd name="T1" fmla="*/ 0 h 736"/>
                <a:gd name="T2" fmla="*/ 0 w 418"/>
                <a:gd name="T3" fmla="*/ 0 h 736"/>
                <a:gd name="T4" fmla="*/ 0 w 418"/>
                <a:gd name="T5" fmla="*/ 0 h 736"/>
                <a:gd name="T6" fmla="*/ 0 w 418"/>
                <a:gd name="T7" fmla="*/ 0 h 736"/>
                <a:gd name="T8" fmla="*/ 0 w 418"/>
                <a:gd name="T9" fmla="*/ 0 h 736"/>
                <a:gd name="T10" fmla="*/ 0 w 418"/>
                <a:gd name="T11" fmla="*/ 0 h 736"/>
                <a:gd name="T12" fmla="*/ 0 w 418"/>
                <a:gd name="T13" fmla="*/ 0 h 736"/>
                <a:gd name="T14" fmla="*/ 0 w 418"/>
                <a:gd name="T15" fmla="*/ 0 h 736"/>
                <a:gd name="T16" fmla="*/ 0 w 418"/>
                <a:gd name="T17" fmla="*/ 0 h 736"/>
                <a:gd name="T18" fmla="*/ 0 w 418"/>
                <a:gd name="T19" fmla="*/ 0 h 736"/>
                <a:gd name="T20" fmla="*/ 0 w 418"/>
                <a:gd name="T21" fmla="*/ 0 h 736"/>
                <a:gd name="T22" fmla="*/ 0 w 418"/>
                <a:gd name="T23" fmla="*/ 0 h 736"/>
                <a:gd name="T24" fmla="*/ 0 w 418"/>
                <a:gd name="T25" fmla="*/ 0 h 736"/>
                <a:gd name="T26" fmla="*/ 0 w 418"/>
                <a:gd name="T27" fmla="*/ 0 h 736"/>
                <a:gd name="T28" fmla="*/ 0 w 418"/>
                <a:gd name="T29" fmla="*/ 0 h 736"/>
                <a:gd name="T30" fmla="*/ 0 w 418"/>
                <a:gd name="T31" fmla="*/ 0 h 736"/>
                <a:gd name="T32" fmla="*/ 0 w 418"/>
                <a:gd name="T33" fmla="*/ 0 h 736"/>
                <a:gd name="T34" fmla="*/ 0 w 418"/>
                <a:gd name="T35" fmla="*/ 0 h 7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418"/>
                <a:gd name="T55" fmla="*/ 0 h 736"/>
                <a:gd name="T56" fmla="*/ 418 w 418"/>
                <a:gd name="T57" fmla="*/ 736 h 7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418" h="736">
                  <a:moveTo>
                    <a:pt x="280" y="9"/>
                  </a:moveTo>
                  <a:lnTo>
                    <a:pt x="406" y="99"/>
                  </a:lnTo>
                  <a:lnTo>
                    <a:pt x="415" y="334"/>
                  </a:lnTo>
                  <a:lnTo>
                    <a:pt x="418" y="454"/>
                  </a:lnTo>
                  <a:lnTo>
                    <a:pt x="410" y="736"/>
                  </a:lnTo>
                  <a:lnTo>
                    <a:pt x="381" y="736"/>
                  </a:lnTo>
                  <a:lnTo>
                    <a:pt x="367" y="447"/>
                  </a:lnTo>
                  <a:lnTo>
                    <a:pt x="100" y="447"/>
                  </a:lnTo>
                  <a:lnTo>
                    <a:pt x="92" y="374"/>
                  </a:lnTo>
                  <a:lnTo>
                    <a:pt x="84" y="425"/>
                  </a:lnTo>
                  <a:lnTo>
                    <a:pt x="102" y="534"/>
                  </a:lnTo>
                  <a:lnTo>
                    <a:pt x="120" y="698"/>
                  </a:lnTo>
                  <a:lnTo>
                    <a:pt x="75" y="708"/>
                  </a:lnTo>
                  <a:lnTo>
                    <a:pt x="0" y="421"/>
                  </a:lnTo>
                  <a:lnTo>
                    <a:pt x="47" y="83"/>
                  </a:lnTo>
                  <a:lnTo>
                    <a:pt x="190" y="0"/>
                  </a:lnTo>
                  <a:lnTo>
                    <a:pt x="253" y="38"/>
                  </a:lnTo>
                  <a:lnTo>
                    <a:pt x="280" y="9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/>
            </a:p>
          </p:txBody>
        </p:sp>
        <p:sp>
          <p:nvSpPr>
            <p:cNvPr id="5239" name="Freeform 119"/>
            <p:cNvSpPr>
              <a:spLocks/>
            </p:cNvSpPr>
            <p:nvPr/>
          </p:nvSpPr>
          <p:spPr bwMode="auto">
            <a:xfrm>
              <a:off x="1563" y="2131"/>
              <a:ext cx="21" cy="41"/>
            </a:xfrm>
            <a:custGeom>
              <a:avLst/>
              <a:gdLst>
                <a:gd name="T0" fmla="*/ 0 w 63"/>
                <a:gd name="T1" fmla="*/ 0 h 123"/>
                <a:gd name="T2" fmla="*/ 0 w 63"/>
                <a:gd name="T3" fmla="*/ 0 h 123"/>
                <a:gd name="T4" fmla="*/ 0 w 63"/>
                <a:gd name="T5" fmla="*/ 0 h 123"/>
                <a:gd name="T6" fmla="*/ 0 w 63"/>
                <a:gd name="T7" fmla="*/ 0 h 123"/>
                <a:gd name="T8" fmla="*/ 0 w 63"/>
                <a:gd name="T9" fmla="*/ 0 h 123"/>
                <a:gd name="T10" fmla="*/ 0 w 63"/>
                <a:gd name="T11" fmla="*/ 0 h 123"/>
                <a:gd name="T12" fmla="*/ 0 w 63"/>
                <a:gd name="T13" fmla="*/ 0 h 123"/>
                <a:gd name="T14" fmla="*/ 0 w 63"/>
                <a:gd name="T15" fmla="*/ 0 h 123"/>
                <a:gd name="T16" fmla="*/ 0 w 63"/>
                <a:gd name="T17" fmla="*/ 0 h 123"/>
                <a:gd name="T18" fmla="*/ 0 w 63"/>
                <a:gd name="T19" fmla="*/ 0 h 12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63"/>
                <a:gd name="T31" fmla="*/ 0 h 123"/>
                <a:gd name="T32" fmla="*/ 63 w 63"/>
                <a:gd name="T33" fmla="*/ 123 h 123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63" h="123">
                  <a:moveTo>
                    <a:pt x="44" y="0"/>
                  </a:moveTo>
                  <a:lnTo>
                    <a:pt x="63" y="65"/>
                  </a:lnTo>
                  <a:lnTo>
                    <a:pt x="30" y="123"/>
                  </a:lnTo>
                  <a:lnTo>
                    <a:pt x="19" y="116"/>
                  </a:lnTo>
                  <a:lnTo>
                    <a:pt x="0" y="111"/>
                  </a:lnTo>
                  <a:lnTo>
                    <a:pt x="7" y="93"/>
                  </a:lnTo>
                  <a:lnTo>
                    <a:pt x="10" y="70"/>
                  </a:lnTo>
                  <a:lnTo>
                    <a:pt x="0" y="46"/>
                  </a:lnTo>
                  <a:lnTo>
                    <a:pt x="7" y="5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FF7F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/>
            </a:p>
          </p:txBody>
        </p:sp>
        <p:sp>
          <p:nvSpPr>
            <p:cNvPr id="5240" name="Line 120"/>
            <p:cNvSpPr>
              <a:spLocks noChangeShapeType="1"/>
            </p:cNvSpPr>
            <p:nvPr/>
          </p:nvSpPr>
          <p:spPr bwMode="auto">
            <a:xfrm flipH="1">
              <a:off x="1573" y="2057"/>
              <a:ext cx="90" cy="1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PE"/>
            </a:p>
          </p:txBody>
        </p:sp>
        <p:sp>
          <p:nvSpPr>
            <p:cNvPr id="5241" name="Line 121"/>
            <p:cNvSpPr>
              <a:spLocks noChangeShapeType="1"/>
            </p:cNvSpPr>
            <p:nvPr/>
          </p:nvSpPr>
          <p:spPr bwMode="auto">
            <a:xfrm flipH="1">
              <a:off x="1573" y="2050"/>
              <a:ext cx="90" cy="1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PE"/>
            </a:p>
          </p:txBody>
        </p:sp>
        <p:sp>
          <p:nvSpPr>
            <p:cNvPr id="5242" name="Freeform 122"/>
            <p:cNvSpPr>
              <a:spLocks/>
            </p:cNvSpPr>
            <p:nvPr/>
          </p:nvSpPr>
          <p:spPr bwMode="auto">
            <a:xfrm>
              <a:off x="1597" y="1905"/>
              <a:ext cx="41" cy="22"/>
            </a:xfrm>
            <a:custGeom>
              <a:avLst/>
              <a:gdLst>
                <a:gd name="T0" fmla="*/ 0 w 123"/>
                <a:gd name="T1" fmla="*/ 0 h 66"/>
                <a:gd name="T2" fmla="*/ 0 w 123"/>
                <a:gd name="T3" fmla="*/ 0 h 66"/>
                <a:gd name="T4" fmla="*/ 0 w 123"/>
                <a:gd name="T5" fmla="*/ 0 h 66"/>
                <a:gd name="T6" fmla="*/ 0 w 123"/>
                <a:gd name="T7" fmla="*/ 0 h 66"/>
                <a:gd name="T8" fmla="*/ 0 w 123"/>
                <a:gd name="T9" fmla="*/ 0 h 6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23"/>
                <a:gd name="T16" fmla="*/ 0 h 66"/>
                <a:gd name="T17" fmla="*/ 123 w 123"/>
                <a:gd name="T18" fmla="*/ 66 h 6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23" h="66">
                  <a:moveTo>
                    <a:pt x="123" y="8"/>
                  </a:moveTo>
                  <a:lnTo>
                    <a:pt x="118" y="66"/>
                  </a:lnTo>
                  <a:lnTo>
                    <a:pt x="84" y="24"/>
                  </a:lnTo>
                  <a:lnTo>
                    <a:pt x="61" y="65"/>
                  </a:lnTo>
                  <a:lnTo>
                    <a:pt x="0" y="0"/>
                  </a:lnTo>
                </a:path>
              </a:pathLst>
            </a:cu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s-PE"/>
            </a:p>
          </p:txBody>
        </p:sp>
        <p:sp>
          <p:nvSpPr>
            <p:cNvPr id="5243" name="Line 123"/>
            <p:cNvSpPr>
              <a:spLocks noChangeShapeType="1"/>
            </p:cNvSpPr>
            <p:nvPr/>
          </p:nvSpPr>
          <p:spPr bwMode="auto">
            <a:xfrm>
              <a:off x="1625" y="1916"/>
              <a:ext cx="1" cy="141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PE"/>
            </a:p>
          </p:txBody>
        </p:sp>
        <p:sp>
          <p:nvSpPr>
            <p:cNvPr id="5244" name="Freeform 124"/>
            <p:cNvSpPr>
              <a:spLocks/>
            </p:cNvSpPr>
            <p:nvPr/>
          </p:nvSpPr>
          <p:spPr bwMode="auto">
            <a:xfrm>
              <a:off x="1595" y="1831"/>
              <a:ext cx="54" cy="82"/>
            </a:xfrm>
            <a:custGeom>
              <a:avLst/>
              <a:gdLst>
                <a:gd name="T0" fmla="*/ 0 w 162"/>
                <a:gd name="T1" fmla="*/ 0 h 246"/>
                <a:gd name="T2" fmla="*/ 0 w 162"/>
                <a:gd name="T3" fmla="*/ 0 h 246"/>
                <a:gd name="T4" fmla="*/ 0 w 162"/>
                <a:gd name="T5" fmla="*/ 0 h 246"/>
                <a:gd name="T6" fmla="*/ 0 w 162"/>
                <a:gd name="T7" fmla="*/ 0 h 246"/>
                <a:gd name="T8" fmla="*/ 0 w 162"/>
                <a:gd name="T9" fmla="*/ 0 h 246"/>
                <a:gd name="T10" fmla="*/ 0 w 162"/>
                <a:gd name="T11" fmla="*/ 0 h 246"/>
                <a:gd name="T12" fmla="*/ 0 w 162"/>
                <a:gd name="T13" fmla="*/ 0 h 246"/>
                <a:gd name="T14" fmla="*/ 0 w 162"/>
                <a:gd name="T15" fmla="*/ 0 h 246"/>
                <a:gd name="T16" fmla="*/ 0 w 162"/>
                <a:gd name="T17" fmla="*/ 0 h 246"/>
                <a:gd name="T18" fmla="*/ 0 w 162"/>
                <a:gd name="T19" fmla="*/ 0 h 246"/>
                <a:gd name="T20" fmla="*/ 0 w 162"/>
                <a:gd name="T21" fmla="*/ 0 h 246"/>
                <a:gd name="T22" fmla="*/ 0 w 162"/>
                <a:gd name="T23" fmla="*/ 0 h 246"/>
                <a:gd name="T24" fmla="*/ 0 w 162"/>
                <a:gd name="T25" fmla="*/ 0 h 246"/>
                <a:gd name="T26" fmla="*/ 0 w 162"/>
                <a:gd name="T27" fmla="*/ 0 h 246"/>
                <a:gd name="T28" fmla="*/ 0 w 162"/>
                <a:gd name="T29" fmla="*/ 0 h 246"/>
                <a:gd name="T30" fmla="*/ 0 w 162"/>
                <a:gd name="T31" fmla="*/ 0 h 246"/>
                <a:gd name="T32" fmla="*/ 0 w 162"/>
                <a:gd name="T33" fmla="*/ 0 h 246"/>
                <a:gd name="T34" fmla="*/ 0 w 162"/>
                <a:gd name="T35" fmla="*/ 0 h 246"/>
                <a:gd name="T36" fmla="*/ 0 w 162"/>
                <a:gd name="T37" fmla="*/ 0 h 246"/>
                <a:gd name="T38" fmla="*/ 0 w 162"/>
                <a:gd name="T39" fmla="*/ 0 h 246"/>
                <a:gd name="T40" fmla="*/ 0 w 162"/>
                <a:gd name="T41" fmla="*/ 0 h 246"/>
                <a:gd name="T42" fmla="*/ 0 w 162"/>
                <a:gd name="T43" fmla="*/ 0 h 246"/>
                <a:gd name="T44" fmla="*/ 0 w 162"/>
                <a:gd name="T45" fmla="*/ 0 h 246"/>
                <a:gd name="T46" fmla="*/ 0 w 162"/>
                <a:gd name="T47" fmla="*/ 0 h 246"/>
                <a:gd name="T48" fmla="*/ 0 w 162"/>
                <a:gd name="T49" fmla="*/ 0 h 246"/>
                <a:gd name="T50" fmla="*/ 0 w 162"/>
                <a:gd name="T51" fmla="*/ 0 h 246"/>
                <a:gd name="T52" fmla="*/ 0 w 162"/>
                <a:gd name="T53" fmla="*/ 0 h 246"/>
                <a:gd name="T54" fmla="*/ 0 w 162"/>
                <a:gd name="T55" fmla="*/ 0 h 246"/>
                <a:gd name="T56" fmla="*/ 0 w 162"/>
                <a:gd name="T57" fmla="*/ 0 h 246"/>
                <a:gd name="T58" fmla="*/ 0 w 162"/>
                <a:gd name="T59" fmla="*/ 0 h 246"/>
                <a:gd name="T60" fmla="*/ 0 w 162"/>
                <a:gd name="T61" fmla="*/ 0 h 246"/>
                <a:gd name="T62" fmla="*/ 0 w 162"/>
                <a:gd name="T63" fmla="*/ 0 h 246"/>
                <a:gd name="T64" fmla="*/ 0 w 162"/>
                <a:gd name="T65" fmla="*/ 0 h 246"/>
                <a:gd name="T66" fmla="*/ 0 w 162"/>
                <a:gd name="T67" fmla="*/ 0 h 246"/>
                <a:gd name="T68" fmla="*/ 0 w 162"/>
                <a:gd name="T69" fmla="*/ 0 h 246"/>
                <a:gd name="T70" fmla="*/ 0 w 162"/>
                <a:gd name="T71" fmla="*/ 0 h 24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162"/>
                <a:gd name="T109" fmla="*/ 0 h 246"/>
                <a:gd name="T110" fmla="*/ 162 w 162"/>
                <a:gd name="T111" fmla="*/ 246 h 24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162" h="246">
                  <a:moveTo>
                    <a:pt x="156" y="44"/>
                  </a:moveTo>
                  <a:lnTo>
                    <a:pt x="160" y="69"/>
                  </a:lnTo>
                  <a:lnTo>
                    <a:pt x="161" y="79"/>
                  </a:lnTo>
                  <a:lnTo>
                    <a:pt x="156" y="88"/>
                  </a:lnTo>
                  <a:lnTo>
                    <a:pt x="162" y="106"/>
                  </a:lnTo>
                  <a:lnTo>
                    <a:pt x="158" y="134"/>
                  </a:lnTo>
                  <a:lnTo>
                    <a:pt x="155" y="149"/>
                  </a:lnTo>
                  <a:lnTo>
                    <a:pt x="151" y="163"/>
                  </a:lnTo>
                  <a:lnTo>
                    <a:pt x="146" y="176"/>
                  </a:lnTo>
                  <a:lnTo>
                    <a:pt x="140" y="191"/>
                  </a:lnTo>
                  <a:lnTo>
                    <a:pt x="127" y="195"/>
                  </a:lnTo>
                  <a:lnTo>
                    <a:pt x="115" y="198"/>
                  </a:lnTo>
                  <a:lnTo>
                    <a:pt x="115" y="209"/>
                  </a:lnTo>
                  <a:lnTo>
                    <a:pt x="116" y="217"/>
                  </a:lnTo>
                  <a:lnTo>
                    <a:pt x="91" y="246"/>
                  </a:lnTo>
                  <a:lnTo>
                    <a:pt x="24" y="209"/>
                  </a:lnTo>
                  <a:lnTo>
                    <a:pt x="22" y="141"/>
                  </a:lnTo>
                  <a:lnTo>
                    <a:pt x="13" y="122"/>
                  </a:lnTo>
                  <a:lnTo>
                    <a:pt x="8" y="107"/>
                  </a:lnTo>
                  <a:lnTo>
                    <a:pt x="3" y="89"/>
                  </a:lnTo>
                  <a:lnTo>
                    <a:pt x="0" y="73"/>
                  </a:lnTo>
                  <a:lnTo>
                    <a:pt x="2" y="58"/>
                  </a:lnTo>
                  <a:lnTo>
                    <a:pt x="4" y="42"/>
                  </a:lnTo>
                  <a:lnTo>
                    <a:pt x="8" y="30"/>
                  </a:lnTo>
                  <a:lnTo>
                    <a:pt x="14" y="19"/>
                  </a:lnTo>
                  <a:lnTo>
                    <a:pt x="24" y="12"/>
                  </a:lnTo>
                  <a:lnTo>
                    <a:pt x="35" y="7"/>
                  </a:lnTo>
                  <a:lnTo>
                    <a:pt x="49" y="4"/>
                  </a:lnTo>
                  <a:lnTo>
                    <a:pt x="64" y="1"/>
                  </a:lnTo>
                  <a:lnTo>
                    <a:pt x="83" y="0"/>
                  </a:lnTo>
                  <a:lnTo>
                    <a:pt x="101" y="1"/>
                  </a:lnTo>
                  <a:lnTo>
                    <a:pt x="121" y="6"/>
                  </a:lnTo>
                  <a:lnTo>
                    <a:pt x="132" y="13"/>
                  </a:lnTo>
                  <a:lnTo>
                    <a:pt x="143" y="19"/>
                  </a:lnTo>
                  <a:lnTo>
                    <a:pt x="151" y="31"/>
                  </a:lnTo>
                  <a:lnTo>
                    <a:pt x="156" y="44"/>
                  </a:lnTo>
                  <a:close/>
                </a:path>
              </a:pathLst>
            </a:custGeom>
            <a:solidFill>
              <a:srgbClr val="FF7F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/>
            </a:p>
          </p:txBody>
        </p:sp>
        <p:sp>
          <p:nvSpPr>
            <p:cNvPr id="5245" name="Freeform 125"/>
            <p:cNvSpPr>
              <a:spLocks/>
            </p:cNvSpPr>
            <p:nvPr/>
          </p:nvSpPr>
          <p:spPr bwMode="auto">
            <a:xfrm>
              <a:off x="1603" y="1875"/>
              <a:ext cx="27" cy="26"/>
            </a:xfrm>
            <a:custGeom>
              <a:avLst/>
              <a:gdLst>
                <a:gd name="T0" fmla="*/ 0 w 81"/>
                <a:gd name="T1" fmla="*/ 0 h 76"/>
                <a:gd name="T2" fmla="*/ 0 w 81"/>
                <a:gd name="T3" fmla="*/ 0 h 76"/>
                <a:gd name="T4" fmla="*/ 0 w 81"/>
                <a:gd name="T5" fmla="*/ 0 h 76"/>
                <a:gd name="T6" fmla="*/ 0 w 81"/>
                <a:gd name="T7" fmla="*/ 0 h 76"/>
                <a:gd name="T8" fmla="*/ 0 w 81"/>
                <a:gd name="T9" fmla="*/ 0 h 76"/>
                <a:gd name="T10" fmla="*/ 0 w 81"/>
                <a:gd name="T11" fmla="*/ 0 h 76"/>
                <a:gd name="T12" fmla="*/ 0 w 81"/>
                <a:gd name="T13" fmla="*/ 0 h 76"/>
                <a:gd name="T14" fmla="*/ 0 w 81"/>
                <a:gd name="T15" fmla="*/ 0 h 76"/>
                <a:gd name="T16" fmla="*/ 0 w 81"/>
                <a:gd name="T17" fmla="*/ 0 h 76"/>
                <a:gd name="T18" fmla="*/ 0 w 81"/>
                <a:gd name="T19" fmla="*/ 0 h 76"/>
                <a:gd name="T20" fmla="*/ 0 w 81"/>
                <a:gd name="T21" fmla="*/ 0 h 76"/>
                <a:gd name="T22" fmla="*/ 0 w 81"/>
                <a:gd name="T23" fmla="*/ 0 h 7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81"/>
                <a:gd name="T37" fmla="*/ 0 h 76"/>
                <a:gd name="T38" fmla="*/ 81 w 81"/>
                <a:gd name="T39" fmla="*/ 76 h 7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81" h="76">
                  <a:moveTo>
                    <a:pt x="14" y="21"/>
                  </a:moveTo>
                  <a:lnTo>
                    <a:pt x="21" y="39"/>
                  </a:lnTo>
                  <a:lnTo>
                    <a:pt x="81" y="66"/>
                  </a:lnTo>
                  <a:lnTo>
                    <a:pt x="50" y="59"/>
                  </a:lnTo>
                  <a:lnTo>
                    <a:pt x="36" y="56"/>
                  </a:lnTo>
                  <a:lnTo>
                    <a:pt x="20" y="58"/>
                  </a:lnTo>
                  <a:lnTo>
                    <a:pt x="7" y="63"/>
                  </a:lnTo>
                  <a:lnTo>
                    <a:pt x="1" y="76"/>
                  </a:lnTo>
                  <a:lnTo>
                    <a:pt x="0" y="23"/>
                  </a:lnTo>
                  <a:lnTo>
                    <a:pt x="2" y="12"/>
                  </a:lnTo>
                  <a:lnTo>
                    <a:pt x="11" y="0"/>
                  </a:lnTo>
                  <a:lnTo>
                    <a:pt x="14" y="21"/>
                  </a:lnTo>
                  <a:close/>
                </a:path>
              </a:pathLst>
            </a:custGeom>
            <a:solidFill>
              <a:srgbClr val="7F3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/>
            </a:p>
          </p:txBody>
        </p:sp>
        <p:sp>
          <p:nvSpPr>
            <p:cNvPr id="5246" name="Freeform 126"/>
            <p:cNvSpPr>
              <a:spLocks/>
            </p:cNvSpPr>
            <p:nvPr/>
          </p:nvSpPr>
          <p:spPr bwMode="auto">
            <a:xfrm>
              <a:off x="1593" y="1827"/>
              <a:ext cx="58" cy="59"/>
            </a:xfrm>
            <a:custGeom>
              <a:avLst/>
              <a:gdLst>
                <a:gd name="T0" fmla="*/ 0 w 174"/>
                <a:gd name="T1" fmla="*/ 0 h 177"/>
                <a:gd name="T2" fmla="*/ 0 w 174"/>
                <a:gd name="T3" fmla="*/ 0 h 177"/>
                <a:gd name="T4" fmla="*/ 0 w 174"/>
                <a:gd name="T5" fmla="*/ 0 h 177"/>
                <a:gd name="T6" fmla="*/ 0 w 174"/>
                <a:gd name="T7" fmla="*/ 0 h 177"/>
                <a:gd name="T8" fmla="*/ 0 w 174"/>
                <a:gd name="T9" fmla="*/ 0 h 177"/>
                <a:gd name="T10" fmla="*/ 0 w 174"/>
                <a:gd name="T11" fmla="*/ 0 h 177"/>
                <a:gd name="T12" fmla="*/ 0 w 174"/>
                <a:gd name="T13" fmla="*/ 0 h 177"/>
                <a:gd name="T14" fmla="*/ 0 w 174"/>
                <a:gd name="T15" fmla="*/ 0 h 177"/>
                <a:gd name="T16" fmla="*/ 0 w 174"/>
                <a:gd name="T17" fmla="*/ 0 h 177"/>
                <a:gd name="T18" fmla="*/ 0 w 174"/>
                <a:gd name="T19" fmla="*/ 0 h 177"/>
                <a:gd name="T20" fmla="*/ 0 w 174"/>
                <a:gd name="T21" fmla="*/ 0 h 177"/>
                <a:gd name="T22" fmla="*/ 0 w 174"/>
                <a:gd name="T23" fmla="*/ 0 h 177"/>
                <a:gd name="T24" fmla="*/ 0 w 174"/>
                <a:gd name="T25" fmla="*/ 0 h 177"/>
                <a:gd name="T26" fmla="*/ 0 w 174"/>
                <a:gd name="T27" fmla="*/ 0 h 177"/>
                <a:gd name="T28" fmla="*/ 0 w 174"/>
                <a:gd name="T29" fmla="*/ 0 h 177"/>
                <a:gd name="T30" fmla="*/ 0 w 174"/>
                <a:gd name="T31" fmla="*/ 0 h 177"/>
                <a:gd name="T32" fmla="*/ 0 w 174"/>
                <a:gd name="T33" fmla="*/ 0 h 177"/>
                <a:gd name="T34" fmla="*/ 0 w 174"/>
                <a:gd name="T35" fmla="*/ 0 h 177"/>
                <a:gd name="T36" fmla="*/ 0 w 174"/>
                <a:gd name="T37" fmla="*/ 0 h 177"/>
                <a:gd name="T38" fmla="*/ 0 w 174"/>
                <a:gd name="T39" fmla="*/ 0 h 177"/>
                <a:gd name="T40" fmla="*/ 0 w 174"/>
                <a:gd name="T41" fmla="*/ 0 h 177"/>
                <a:gd name="T42" fmla="*/ 0 w 174"/>
                <a:gd name="T43" fmla="*/ 0 h 177"/>
                <a:gd name="T44" fmla="*/ 0 w 174"/>
                <a:gd name="T45" fmla="*/ 0 h 177"/>
                <a:gd name="T46" fmla="*/ 0 w 174"/>
                <a:gd name="T47" fmla="*/ 0 h 177"/>
                <a:gd name="T48" fmla="*/ 0 w 174"/>
                <a:gd name="T49" fmla="*/ 0 h 177"/>
                <a:gd name="T50" fmla="*/ 0 w 174"/>
                <a:gd name="T51" fmla="*/ 0 h 177"/>
                <a:gd name="T52" fmla="*/ 0 w 174"/>
                <a:gd name="T53" fmla="*/ 0 h 177"/>
                <a:gd name="T54" fmla="*/ 0 w 174"/>
                <a:gd name="T55" fmla="*/ 0 h 177"/>
                <a:gd name="T56" fmla="*/ 0 w 174"/>
                <a:gd name="T57" fmla="*/ 0 h 177"/>
                <a:gd name="T58" fmla="*/ 0 w 174"/>
                <a:gd name="T59" fmla="*/ 0 h 177"/>
                <a:gd name="T60" fmla="*/ 0 w 174"/>
                <a:gd name="T61" fmla="*/ 0 h 177"/>
                <a:gd name="T62" fmla="*/ 0 w 174"/>
                <a:gd name="T63" fmla="*/ 0 h 177"/>
                <a:gd name="T64" fmla="*/ 0 w 174"/>
                <a:gd name="T65" fmla="*/ 0 h 177"/>
                <a:gd name="T66" fmla="*/ 0 w 174"/>
                <a:gd name="T67" fmla="*/ 0 h 177"/>
                <a:gd name="T68" fmla="*/ 0 w 174"/>
                <a:gd name="T69" fmla="*/ 0 h 177"/>
                <a:gd name="T70" fmla="*/ 0 w 174"/>
                <a:gd name="T71" fmla="*/ 0 h 177"/>
                <a:gd name="T72" fmla="*/ 0 w 174"/>
                <a:gd name="T73" fmla="*/ 0 h 177"/>
                <a:gd name="T74" fmla="*/ 0 w 174"/>
                <a:gd name="T75" fmla="*/ 0 h 177"/>
                <a:gd name="T76" fmla="*/ 0 w 174"/>
                <a:gd name="T77" fmla="*/ 0 h 177"/>
                <a:gd name="T78" fmla="*/ 0 w 174"/>
                <a:gd name="T79" fmla="*/ 0 h 177"/>
                <a:gd name="T80" fmla="*/ 0 w 174"/>
                <a:gd name="T81" fmla="*/ 0 h 177"/>
                <a:gd name="T82" fmla="*/ 0 w 174"/>
                <a:gd name="T83" fmla="*/ 0 h 177"/>
                <a:gd name="T84" fmla="*/ 0 w 174"/>
                <a:gd name="T85" fmla="*/ 0 h 177"/>
                <a:gd name="T86" fmla="*/ 0 w 174"/>
                <a:gd name="T87" fmla="*/ 0 h 177"/>
                <a:gd name="T88" fmla="*/ 0 w 174"/>
                <a:gd name="T89" fmla="*/ 0 h 177"/>
                <a:gd name="T90" fmla="*/ 0 w 174"/>
                <a:gd name="T91" fmla="*/ 0 h 177"/>
                <a:gd name="T92" fmla="*/ 0 w 174"/>
                <a:gd name="T93" fmla="*/ 0 h 177"/>
                <a:gd name="T94" fmla="*/ 0 w 174"/>
                <a:gd name="T95" fmla="*/ 0 h 177"/>
                <a:gd name="T96" fmla="*/ 0 w 174"/>
                <a:gd name="T97" fmla="*/ 0 h 177"/>
                <a:gd name="T98" fmla="*/ 0 w 174"/>
                <a:gd name="T99" fmla="*/ 0 h 177"/>
                <a:gd name="T100" fmla="*/ 0 w 174"/>
                <a:gd name="T101" fmla="*/ 0 h 177"/>
                <a:gd name="T102" fmla="*/ 0 w 174"/>
                <a:gd name="T103" fmla="*/ 0 h 177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174"/>
                <a:gd name="T157" fmla="*/ 0 h 177"/>
                <a:gd name="T158" fmla="*/ 174 w 174"/>
                <a:gd name="T159" fmla="*/ 177 h 177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174" h="177">
                  <a:moveTo>
                    <a:pt x="143" y="14"/>
                  </a:moveTo>
                  <a:lnTo>
                    <a:pt x="128" y="8"/>
                  </a:lnTo>
                  <a:lnTo>
                    <a:pt x="115" y="4"/>
                  </a:lnTo>
                  <a:lnTo>
                    <a:pt x="94" y="0"/>
                  </a:lnTo>
                  <a:lnTo>
                    <a:pt x="79" y="0"/>
                  </a:lnTo>
                  <a:lnTo>
                    <a:pt x="63" y="0"/>
                  </a:lnTo>
                  <a:lnTo>
                    <a:pt x="46" y="3"/>
                  </a:lnTo>
                  <a:lnTo>
                    <a:pt x="35" y="3"/>
                  </a:lnTo>
                  <a:lnTo>
                    <a:pt x="24" y="6"/>
                  </a:lnTo>
                  <a:lnTo>
                    <a:pt x="14" y="14"/>
                  </a:lnTo>
                  <a:lnTo>
                    <a:pt x="6" y="24"/>
                  </a:lnTo>
                  <a:lnTo>
                    <a:pt x="5" y="37"/>
                  </a:lnTo>
                  <a:lnTo>
                    <a:pt x="2" y="54"/>
                  </a:lnTo>
                  <a:lnTo>
                    <a:pt x="0" y="78"/>
                  </a:lnTo>
                  <a:lnTo>
                    <a:pt x="1" y="99"/>
                  </a:lnTo>
                  <a:lnTo>
                    <a:pt x="6" y="116"/>
                  </a:lnTo>
                  <a:lnTo>
                    <a:pt x="10" y="133"/>
                  </a:lnTo>
                  <a:lnTo>
                    <a:pt x="15" y="144"/>
                  </a:lnTo>
                  <a:lnTo>
                    <a:pt x="20" y="155"/>
                  </a:lnTo>
                  <a:lnTo>
                    <a:pt x="25" y="166"/>
                  </a:lnTo>
                  <a:lnTo>
                    <a:pt x="31" y="177"/>
                  </a:lnTo>
                  <a:lnTo>
                    <a:pt x="37" y="177"/>
                  </a:lnTo>
                  <a:lnTo>
                    <a:pt x="35" y="161"/>
                  </a:lnTo>
                  <a:lnTo>
                    <a:pt x="39" y="151"/>
                  </a:lnTo>
                  <a:lnTo>
                    <a:pt x="41" y="144"/>
                  </a:lnTo>
                  <a:lnTo>
                    <a:pt x="37" y="134"/>
                  </a:lnTo>
                  <a:lnTo>
                    <a:pt x="35" y="116"/>
                  </a:lnTo>
                  <a:lnTo>
                    <a:pt x="40" y="111"/>
                  </a:lnTo>
                  <a:lnTo>
                    <a:pt x="47" y="120"/>
                  </a:lnTo>
                  <a:lnTo>
                    <a:pt x="54" y="129"/>
                  </a:lnTo>
                  <a:lnTo>
                    <a:pt x="52" y="111"/>
                  </a:lnTo>
                  <a:lnTo>
                    <a:pt x="56" y="91"/>
                  </a:lnTo>
                  <a:lnTo>
                    <a:pt x="56" y="68"/>
                  </a:lnTo>
                  <a:lnTo>
                    <a:pt x="57" y="55"/>
                  </a:lnTo>
                  <a:lnTo>
                    <a:pt x="51" y="50"/>
                  </a:lnTo>
                  <a:lnTo>
                    <a:pt x="64" y="53"/>
                  </a:lnTo>
                  <a:lnTo>
                    <a:pt x="74" y="56"/>
                  </a:lnTo>
                  <a:lnTo>
                    <a:pt x="83" y="58"/>
                  </a:lnTo>
                  <a:lnTo>
                    <a:pt x="99" y="60"/>
                  </a:lnTo>
                  <a:lnTo>
                    <a:pt x="110" y="63"/>
                  </a:lnTo>
                  <a:lnTo>
                    <a:pt x="95" y="56"/>
                  </a:lnTo>
                  <a:lnTo>
                    <a:pt x="104" y="56"/>
                  </a:lnTo>
                  <a:lnTo>
                    <a:pt x="124" y="56"/>
                  </a:lnTo>
                  <a:lnTo>
                    <a:pt x="139" y="54"/>
                  </a:lnTo>
                  <a:lnTo>
                    <a:pt x="158" y="55"/>
                  </a:lnTo>
                  <a:lnTo>
                    <a:pt x="163" y="67"/>
                  </a:lnTo>
                  <a:lnTo>
                    <a:pt x="165" y="80"/>
                  </a:lnTo>
                  <a:lnTo>
                    <a:pt x="169" y="63"/>
                  </a:lnTo>
                  <a:lnTo>
                    <a:pt x="174" y="44"/>
                  </a:lnTo>
                  <a:lnTo>
                    <a:pt x="165" y="30"/>
                  </a:lnTo>
                  <a:lnTo>
                    <a:pt x="155" y="21"/>
                  </a:lnTo>
                  <a:lnTo>
                    <a:pt x="143" y="14"/>
                  </a:lnTo>
                  <a:close/>
                </a:path>
              </a:pathLst>
            </a:custGeom>
            <a:solidFill>
              <a:srgbClr val="BF7F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/>
            </a:p>
          </p:txBody>
        </p:sp>
        <p:sp>
          <p:nvSpPr>
            <p:cNvPr id="5247" name="Freeform 127"/>
            <p:cNvSpPr>
              <a:spLocks/>
            </p:cNvSpPr>
            <p:nvPr/>
          </p:nvSpPr>
          <p:spPr bwMode="auto">
            <a:xfrm>
              <a:off x="1675" y="1859"/>
              <a:ext cx="71" cy="75"/>
            </a:xfrm>
            <a:custGeom>
              <a:avLst/>
              <a:gdLst>
                <a:gd name="T0" fmla="*/ 0 w 211"/>
                <a:gd name="T1" fmla="*/ 0 h 227"/>
                <a:gd name="T2" fmla="*/ 0 w 211"/>
                <a:gd name="T3" fmla="*/ 0 h 227"/>
                <a:gd name="T4" fmla="*/ 0 w 211"/>
                <a:gd name="T5" fmla="*/ 0 h 227"/>
                <a:gd name="T6" fmla="*/ 0 w 211"/>
                <a:gd name="T7" fmla="*/ 0 h 227"/>
                <a:gd name="T8" fmla="*/ 0 w 211"/>
                <a:gd name="T9" fmla="*/ 0 h 227"/>
                <a:gd name="T10" fmla="*/ 0 w 211"/>
                <a:gd name="T11" fmla="*/ 0 h 227"/>
                <a:gd name="T12" fmla="*/ 0 w 211"/>
                <a:gd name="T13" fmla="*/ 0 h 227"/>
                <a:gd name="T14" fmla="*/ 0 w 211"/>
                <a:gd name="T15" fmla="*/ 0 h 227"/>
                <a:gd name="T16" fmla="*/ 0 w 211"/>
                <a:gd name="T17" fmla="*/ 0 h 227"/>
                <a:gd name="T18" fmla="*/ 0 w 211"/>
                <a:gd name="T19" fmla="*/ 0 h 227"/>
                <a:gd name="T20" fmla="*/ 0 w 211"/>
                <a:gd name="T21" fmla="*/ 0 h 227"/>
                <a:gd name="T22" fmla="*/ 0 w 211"/>
                <a:gd name="T23" fmla="*/ 0 h 227"/>
                <a:gd name="T24" fmla="*/ 0 w 211"/>
                <a:gd name="T25" fmla="*/ 0 h 227"/>
                <a:gd name="T26" fmla="*/ 0 w 211"/>
                <a:gd name="T27" fmla="*/ 0 h 227"/>
                <a:gd name="T28" fmla="*/ 0 w 211"/>
                <a:gd name="T29" fmla="*/ 0 h 227"/>
                <a:gd name="T30" fmla="*/ 0 w 211"/>
                <a:gd name="T31" fmla="*/ 0 h 227"/>
                <a:gd name="T32" fmla="*/ 0 w 211"/>
                <a:gd name="T33" fmla="*/ 0 h 227"/>
                <a:gd name="T34" fmla="*/ 0 w 211"/>
                <a:gd name="T35" fmla="*/ 0 h 227"/>
                <a:gd name="T36" fmla="*/ 0 w 211"/>
                <a:gd name="T37" fmla="*/ 0 h 227"/>
                <a:gd name="T38" fmla="*/ 0 w 211"/>
                <a:gd name="T39" fmla="*/ 0 h 227"/>
                <a:gd name="T40" fmla="*/ 0 w 211"/>
                <a:gd name="T41" fmla="*/ 0 h 227"/>
                <a:gd name="T42" fmla="*/ 0 w 211"/>
                <a:gd name="T43" fmla="*/ 0 h 227"/>
                <a:gd name="T44" fmla="*/ 0 w 211"/>
                <a:gd name="T45" fmla="*/ 0 h 227"/>
                <a:gd name="T46" fmla="*/ 0 w 211"/>
                <a:gd name="T47" fmla="*/ 0 h 227"/>
                <a:gd name="T48" fmla="*/ 0 w 211"/>
                <a:gd name="T49" fmla="*/ 0 h 227"/>
                <a:gd name="T50" fmla="*/ 0 w 211"/>
                <a:gd name="T51" fmla="*/ 0 h 227"/>
                <a:gd name="T52" fmla="*/ 0 w 211"/>
                <a:gd name="T53" fmla="*/ 0 h 227"/>
                <a:gd name="T54" fmla="*/ 0 w 211"/>
                <a:gd name="T55" fmla="*/ 0 h 227"/>
                <a:gd name="T56" fmla="*/ 0 w 211"/>
                <a:gd name="T57" fmla="*/ 0 h 227"/>
                <a:gd name="T58" fmla="*/ 0 w 211"/>
                <a:gd name="T59" fmla="*/ 0 h 227"/>
                <a:gd name="T60" fmla="*/ 0 w 211"/>
                <a:gd name="T61" fmla="*/ 0 h 227"/>
                <a:gd name="T62" fmla="*/ 0 w 211"/>
                <a:gd name="T63" fmla="*/ 0 h 227"/>
                <a:gd name="T64" fmla="*/ 0 w 211"/>
                <a:gd name="T65" fmla="*/ 0 h 227"/>
                <a:gd name="T66" fmla="*/ 0 w 211"/>
                <a:gd name="T67" fmla="*/ 0 h 227"/>
                <a:gd name="T68" fmla="*/ 0 w 211"/>
                <a:gd name="T69" fmla="*/ 0 h 227"/>
                <a:gd name="T70" fmla="*/ 0 w 211"/>
                <a:gd name="T71" fmla="*/ 0 h 227"/>
                <a:gd name="T72" fmla="*/ 0 w 211"/>
                <a:gd name="T73" fmla="*/ 0 h 227"/>
                <a:gd name="T74" fmla="*/ 0 w 211"/>
                <a:gd name="T75" fmla="*/ 0 h 227"/>
                <a:gd name="T76" fmla="*/ 0 w 211"/>
                <a:gd name="T77" fmla="*/ 0 h 227"/>
                <a:gd name="T78" fmla="*/ 0 w 211"/>
                <a:gd name="T79" fmla="*/ 0 h 227"/>
                <a:gd name="T80" fmla="*/ 0 w 211"/>
                <a:gd name="T81" fmla="*/ 0 h 227"/>
                <a:gd name="T82" fmla="*/ 0 w 211"/>
                <a:gd name="T83" fmla="*/ 0 h 227"/>
                <a:gd name="T84" fmla="*/ 0 w 211"/>
                <a:gd name="T85" fmla="*/ 0 h 227"/>
                <a:gd name="T86" fmla="*/ 0 w 211"/>
                <a:gd name="T87" fmla="*/ 0 h 227"/>
                <a:gd name="T88" fmla="*/ 0 w 211"/>
                <a:gd name="T89" fmla="*/ 0 h 227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211"/>
                <a:gd name="T136" fmla="*/ 0 h 227"/>
                <a:gd name="T137" fmla="*/ 211 w 211"/>
                <a:gd name="T138" fmla="*/ 227 h 227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211" h="227">
                  <a:moveTo>
                    <a:pt x="122" y="5"/>
                  </a:moveTo>
                  <a:lnTo>
                    <a:pt x="152" y="14"/>
                  </a:lnTo>
                  <a:lnTo>
                    <a:pt x="169" y="25"/>
                  </a:lnTo>
                  <a:lnTo>
                    <a:pt x="180" y="41"/>
                  </a:lnTo>
                  <a:lnTo>
                    <a:pt x="191" y="73"/>
                  </a:lnTo>
                  <a:lnTo>
                    <a:pt x="204" y="119"/>
                  </a:lnTo>
                  <a:lnTo>
                    <a:pt x="211" y="160"/>
                  </a:lnTo>
                  <a:lnTo>
                    <a:pt x="210" y="179"/>
                  </a:lnTo>
                  <a:lnTo>
                    <a:pt x="206" y="196"/>
                  </a:lnTo>
                  <a:lnTo>
                    <a:pt x="204" y="224"/>
                  </a:lnTo>
                  <a:lnTo>
                    <a:pt x="195" y="223"/>
                  </a:lnTo>
                  <a:lnTo>
                    <a:pt x="182" y="220"/>
                  </a:lnTo>
                  <a:lnTo>
                    <a:pt x="169" y="221"/>
                  </a:lnTo>
                  <a:lnTo>
                    <a:pt x="150" y="225"/>
                  </a:lnTo>
                  <a:lnTo>
                    <a:pt x="138" y="226"/>
                  </a:lnTo>
                  <a:lnTo>
                    <a:pt x="138" y="212"/>
                  </a:lnTo>
                  <a:lnTo>
                    <a:pt x="153" y="180"/>
                  </a:lnTo>
                  <a:lnTo>
                    <a:pt x="157" y="130"/>
                  </a:lnTo>
                  <a:lnTo>
                    <a:pt x="153" y="84"/>
                  </a:lnTo>
                  <a:lnTo>
                    <a:pt x="125" y="56"/>
                  </a:lnTo>
                  <a:lnTo>
                    <a:pt x="74" y="51"/>
                  </a:lnTo>
                  <a:lnTo>
                    <a:pt x="51" y="80"/>
                  </a:lnTo>
                  <a:lnTo>
                    <a:pt x="53" y="175"/>
                  </a:lnTo>
                  <a:lnTo>
                    <a:pt x="74" y="213"/>
                  </a:lnTo>
                  <a:lnTo>
                    <a:pt x="74" y="225"/>
                  </a:lnTo>
                  <a:lnTo>
                    <a:pt x="62" y="225"/>
                  </a:lnTo>
                  <a:lnTo>
                    <a:pt x="47" y="223"/>
                  </a:lnTo>
                  <a:lnTo>
                    <a:pt x="33" y="222"/>
                  </a:lnTo>
                  <a:lnTo>
                    <a:pt x="17" y="227"/>
                  </a:lnTo>
                  <a:lnTo>
                    <a:pt x="14" y="212"/>
                  </a:lnTo>
                  <a:lnTo>
                    <a:pt x="5" y="189"/>
                  </a:lnTo>
                  <a:lnTo>
                    <a:pt x="2" y="167"/>
                  </a:lnTo>
                  <a:lnTo>
                    <a:pt x="0" y="150"/>
                  </a:lnTo>
                  <a:lnTo>
                    <a:pt x="2" y="130"/>
                  </a:lnTo>
                  <a:lnTo>
                    <a:pt x="5" y="115"/>
                  </a:lnTo>
                  <a:lnTo>
                    <a:pt x="10" y="99"/>
                  </a:lnTo>
                  <a:lnTo>
                    <a:pt x="14" y="83"/>
                  </a:lnTo>
                  <a:lnTo>
                    <a:pt x="14" y="72"/>
                  </a:lnTo>
                  <a:lnTo>
                    <a:pt x="18" y="55"/>
                  </a:lnTo>
                  <a:lnTo>
                    <a:pt x="23" y="34"/>
                  </a:lnTo>
                  <a:lnTo>
                    <a:pt x="44" y="16"/>
                  </a:lnTo>
                  <a:lnTo>
                    <a:pt x="59" y="5"/>
                  </a:lnTo>
                  <a:lnTo>
                    <a:pt x="82" y="0"/>
                  </a:lnTo>
                  <a:lnTo>
                    <a:pt x="102" y="0"/>
                  </a:lnTo>
                  <a:lnTo>
                    <a:pt x="122" y="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/>
            </a:p>
          </p:txBody>
        </p:sp>
        <p:sp>
          <p:nvSpPr>
            <p:cNvPr id="5248" name="Freeform 128"/>
            <p:cNvSpPr>
              <a:spLocks/>
            </p:cNvSpPr>
            <p:nvPr/>
          </p:nvSpPr>
          <p:spPr bwMode="auto">
            <a:xfrm>
              <a:off x="1680" y="1872"/>
              <a:ext cx="58" cy="121"/>
            </a:xfrm>
            <a:custGeom>
              <a:avLst/>
              <a:gdLst>
                <a:gd name="T0" fmla="*/ 0 w 174"/>
                <a:gd name="T1" fmla="*/ 0 h 362"/>
                <a:gd name="T2" fmla="*/ 0 w 174"/>
                <a:gd name="T3" fmla="*/ 0 h 362"/>
                <a:gd name="T4" fmla="*/ 0 w 174"/>
                <a:gd name="T5" fmla="*/ 0 h 362"/>
                <a:gd name="T6" fmla="*/ 0 w 174"/>
                <a:gd name="T7" fmla="*/ 0 h 362"/>
                <a:gd name="T8" fmla="*/ 0 w 174"/>
                <a:gd name="T9" fmla="*/ 0 h 362"/>
                <a:gd name="T10" fmla="*/ 0 w 174"/>
                <a:gd name="T11" fmla="*/ 0 h 362"/>
                <a:gd name="T12" fmla="*/ 0 w 174"/>
                <a:gd name="T13" fmla="*/ 0 h 362"/>
                <a:gd name="T14" fmla="*/ 0 w 174"/>
                <a:gd name="T15" fmla="*/ 0 h 362"/>
                <a:gd name="T16" fmla="*/ 0 w 174"/>
                <a:gd name="T17" fmla="*/ 0 h 362"/>
                <a:gd name="T18" fmla="*/ 0 w 174"/>
                <a:gd name="T19" fmla="*/ 0 h 362"/>
                <a:gd name="T20" fmla="*/ 0 w 174"/>
                <a:gd name="T21" fmla="*/ 0 h 362"/>
                <a:gd name="T22" fmla="*/ 0 w 174"/>
                <a:gd name="T23" fmla="*/ 0 h 362"/>
                <a:gd name="T24" fmla="*/ 0 w 174"/>
                <a:gd name="T25" fmla="*/ 0 h 362"/>
                <a:gd name="T26" fmla="*/ 0 w 174"/>
                <a:gd name="T27" fmla="*/ 0 h 362"/>
                <a:gd name="T28" fmla="*/ 0 w 174"/>
                <a:gd name="T29" fmla="*/ 0 h 362"/>
                <a:gd name="T30" fmla="*/ 0 w 174"/>
                <a:gd name="T31" fmla="*/ 0 h 362"/>
                <a:gd name="T32" fmla="*/ 0 w 174"/>
                <a:gd name="T33" fmla="*/ 0 h 362"/>
                <a:gd name="T34" fmla="*/ 0 w 174"/>
                <a:gd name="T35" fmla="*/ 0 h 362"/>
                <a:gd name="T36" fmla="*/ 0 w 174"/>
                <a:gd name="T37" fmla="*/ 0 h 362"/>
                <a:gd name="T38" fmla="*/ 0 w 174"/>
                <a:gd name="T39" fmla="*/ 0 h 362"/>
                <a:gd name="T40" fmla="*/ 0 w 174"/>
                <a:gd name="T41" fmla="*/ 0 h 362"/>
                <a:gd name="T42" fmla="*/ 0 w 174"/>
                <a:gd name="T43" fmla="*/ 0 h 362"/>
                <a:gd name="T44" fmla="*/ 0 w 174"/>
                <a:gd name="T45" fmla="*/ 0 h 362"/>
                <a:gd name="T46" fmla="*/ 0 w 174"/>
                <a:gd name="T47" fmla="*/ 0 h 362"/>
                <a:gd name="T48" fmla="*/ 0 w 174"/>
                <a:gd name="T49" fmla="*/ 0 h 362"/>
                <a:gd name="T50" fmla="*/ 0 w 174"/>
                <a:gd name="T51" fmla="*/ 0 h 362"/>
                <a:gd name="T52" fmla="*/ 0 w 174"/>
                <a:gd name="T53" fmla="*/ 0 h 362"/>
                <a:gd name="T54" fmla="*/ 0 w 174"/>
                <a:gd name="T55" fmla="*/ 0 h 362"/>
                <a:gd name="T56" fmla="*/ 0 w 174"/>
                <a:gd name="T57" fmla="*/ 0 h 362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174"/>
                <a:gd name="T88" fmla="*/ 0 h 362"/>
                <a:gd name="T89" fmla="*/ 174 w 174"/>
                <a:gd name="T90" fmla="*/ 362 h 362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174" h="362">
                  <a:moveTo>
                    <a:pt x="107" y="3"/>
                  </a:moveTo>
                  <a:lnTo>
                    <a:pt x="120" y="9"/>
                  </a:lnTo>
                  <a:lnTo>
                    <a:pt x="131" y="17"/>
                  </a:lnTo>
                  <a:lnTo>
                    <a:pt x="140" y="30"/>
                  </a:lnTo>
                  <a:lnTo>
                    <a:pt x="142" y="43"/>
                  </a:lnTo>
                  <a:lnTo>
                    <a:pt x="146" y="88"/>
                  </a:lnTo>
                  <a:lnTo>
                    <a:pt x="146" y="106"/>
                  </a:lnTo>
                  <a:lnTo>
                    <a:pt x="141" y="135"/>
                  </a:lnTo>
                  <a:lnTo>
                    <a:pt x="135" y="151"/>
                  </a:lnTo>
                  <a:lnTo>
                    <a:pt x="123" y="172"/>
                  </a:lnTo>
                  <a:lnTo>
                    <a:pt x="123" y="226"/>
                  </a:lnTo>
                  <a:lnTo>
                    <a:pt x="174" y="256"/>
                  </a:lnTo>
                  <a:lnTo>
                    <a:pt x="83" y="362"/>
                  </a:lnTo>
                  <a:lnTo>
                    <a:pt x="0" y="249"/>
                  </a:lnTo>
                  <a:lnTo>
                    <a:pt x="59" y="215"/>
                  </a:lnTo>
                  <a:lnTo>
                    <a:pt x="59" y="173"/>
                  </a:lnTo>
                  <a:lnTo>
                    <a:pt x="44" y="151"/>
                  </a:lnTo>
                  <a:lnTo>
                    <a:pt x="37" y="136"/>
                  </a:lnTo>
                  <a:lnTo>
                    <a:pt x="33" y="118"/>
                  </a:lnTo>
                  <a:lnTo>
                    <a:pt x="32" y="97"/>
                  </a:lnTo>
                  <a:lnTo>
                    <a:pt x="32" y="82"/>
                  </a:lnTo>
                  <a:lnTo>
                    <a:pt x="32" y="59"/>
                  </a:lnTo>
                  <a:lnTo>
                    <a:pt x="32" y="44"/>
                  </a:lnTo>
                  <a:lnTo>
                    <a:pt x="36" y="28"/>
                  </a:lnTo>
                  <a:lnTo>
                    <a:pt x="46" y="15"/>
                  </a:lnTo>
                  <a:lnTo>
                    <a:pt x="59" y="6"/>
                  </a:lnTo>
                  <a:lnTo>
                    <a:pt x="72" y="1"/>
                  </a:lnTo>
                  <a:lnTo>
                    <a:pt x="88" y="0"/>
                  </a:lnTo>
                  <a:lnTo>
                    <a:pt x="107" y="3"/>
                  </a:lnTo>
                  <a:close/>
                </a:path>
              </a:pathLst>
            </a:custGeom>
            <a:solidFill>
              <a:srgbClr val="FF7F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/>
            </a:p>
          </p:txBody>
        </p:sp>
        <p:sp>
          <p:nvSpPr>
            <p:cNvPr id="5249" name="Freeform 129"/>
            <p:cNvSpPr>
              <a:spLocks/>
            </p:cNvSpPr>
            <p:nvPr/>
          </p:nvSpPr>
          <p:spPr bwMode="auto">
            <a:xfrm>
              <a:off x="1675" y="2185"/>
              <a:ext cx="78" cy="208"/>
            </a:xfrm>
            <a:custGeom>
              <a:avLst/>
              <a:gdLst>
                <a:gd name="T0" fmla="*/ 0 w 235"/>
                <a:gd name="T1" fmla="*/ 0 h 623"/>
                <a:gd name="T2" fmla="*/ 0 w 235"/>
                <a:gd name="T3" fmla="*/ 0 h 623"/>
                <a:gd name="T4" fmla="*/ 0 w 235"/>
                <a:gd name="T5" fmla="*/ 0 h 623"/>
                <a:gd name="T6" fmla="*/ 0 w 235"/>
                <a:gd name="T7" fmla="*/ 0 h 623"/>
                <a:gd name="T8" fmla="*/ 0 w 235"/>
                <a:gd name="T9" fmla="*/ 0 h 623"/>
                <a:gd name="T10" fmla="*/ 0 w 235"/>
                <a:gd name="T11" fmla="*/ 0 h 623"/>
                <a:gd name="T12" fmla="*/ 0 w 235"/>
                <a:gd name="T13" fmla="*/ 0 h 623"/>
                <a:gd name="T14" fmla="*/ 0 w 235"/>
                <a:gd name="T15" fmla="*/ 0 h 623"/>
                <a:gd name="T16" fmla="*/ 0 w 235"/>
                <a:gd name="T17" fmla="*/ 0 h 623"/>
                <a:gd name="T18" fmla="*/ 0 w 235"/>
                <a:gd name="T19" fmla="*/ 0 h 623"/>
                <a:gd name="T20" fmla="*/ 0 w 235"/>
                <a:gd name="T21" fmla="*/ 0 h 623"/>
                <a:gd name="T22" fmla="*/ 0 w 235"/>
                <a:gd name="T23" fmla="*/ 0 h 623"/>
                <a:gd name="T24" fmla="*/ 0 w 235"/>
                <a:gd name="T25" fmla="*/ 0 h 623"/>
                <a:gd name="T26" fmla="*/ 0 w 235"/>
                <a:gd name="T27" fmla="*/ 0 h 623"/>
                <a:gd name="T28" fmla="*/ 0 w 235"/>
                <a:gd name="T29" fmla="*/ 0 h 623"/>
                <a:gd name="T30" fmla="*/ 0 w 235"/>
                <a:gd name="T31" fmla="*/ 0 h 623"/>
                <a:gd name="T32" fmla="*/ 0 w 235"/>
                <a:gd name="T33" fmla="*/ 0 h 623"/>
                <a:gd name="T34" fmla="*/ 0 w 235"/>
                <a:gd name="T35" fmla="*/ 0 h 623"/>
                <a:gd name="T36" fmla="*/ 0 w 235"/>
                <a:gd name="T37" fmla="*/ 0 h 623"/>
                <a:gd name="T38" fmla="*/ 0 w 235"/>
                <a:gd name="T39" fmla="*/ 0 h 623"/>
                <a:gd name="T40" fmla="*/ 0 w 235"/>
                <a:gd name="T41" fmla="*/ 0 h 623"/>
                <a:gd name="T42" fmla="*/ 0 w 235"/>
                <a:gd name="T43" fmla="*/ 0 h 623"/>
                <a:gd name="T44" fmla="*/ 0 w 235"/>
                <a:gd name="T45" fmla="*/ 0 h 623"/>
                <a:gd name="T46" fmla="*/ 0 w 235"/>
                <a:gd name="T47" fmla="*/ 0 h 623"/>
                <a:gd name="T48" fmla="*/ 0 w 235"/>
                <a:gd name="T49" fmla="*/ 0 h 623"/>
                <a:gd name="T50" fmla="*/ 0 w 235"/>
                <a:gd name="T51" fmla="*/ 0 h 623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235"/>
                <a:gd name="T79" fmla="*/ 0 h 623"/>
                <a:gd name="T80" fmla="*/ 235 w 235"/>
                <a:gd name="T81" fmla="*/ 623 h 623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235" h="623">
                  <a:moveTo>
                    <a:pt x="192" y="14"/>
                  </a:moveTo>
                  <a:lnTo>
                    <a:pt x="189" y="193"/>
                  </a:lnTo>
                  <a:lnTo>
                    <a:pt x="191" y="344"/>
                  </a:lnTo>
                  <a:lnTo>
                    <a:pt x="181" y="491"/>
                  </a:lnTo>
                  <a:lnTo>
                    <a:pt x="207" y="554"/>
                  </a:lnTo>
                  <a:lnTo>
                    <a:pt x="228" y="596"/>
                  </a:lnTo>
                  <a:lnTo>
                    <a:pt x="235" y="608"/>
                  </a:lnTo>
                  <a:lnTo>
                    <a:pt x="225" y="623"/>
                  </a:lnTo>
                  <a:lnTo>
                    <a:pt x="183" y="621"/>
                  </a:lnTo>
                  <a:lnTo>
                    <a:pt x="145" y="539"/>
                  </a:lnTo>
                  <a:lnTo>
                    <a:pt x="143" y="487"/>
                  </a:lnTo>
                  <a:lnTo>
                    <a:pt x="115" y="314"/>
                  </a:lnTo>
                  <a:lnTo>
                    <a:pt x="112" y="274"/>
                  </a:lnTo>
                  <a:lnTo>
                    <a:pt x="113" y="355"/>
                  </a:lnTo>
                  <a:lnTo>
                    <a:pt x="100" y="470"/>
                  </a:lnTo>
                  <a:lnTo>
                    <a:pt x="104" y="523"/>
                  </a:lnTo>
                  <a:lnTo>
                    <a:pt x="85" y="575"/>
                  </a:lnTo>
                  <a:lnTo>
                    <a:pt x="60" y="614"/>
                  </a:lnTo>
                  <a:lnTo>
                    <a:pt x="22" y="616"/>
                  </a:lnTo>
                  <a:lnTo>
                    <a:pt x="11" y="603"/>
                  </a:lnTo>
                  <a:lnTo>
                    <a:pt x="51" y="521"/>
                  </a:lnTo>
                  <a:lnTo>
                    <a:pt x="55" y="482"/>
                  </a:lnTo>
                  <a:lnTo>
                    <a:pt x="48" y="399"/>
                  </a:lnTo>
                  <a:lnTo>
                    <a:pt x="32" y="263"/>
                  </a:lnTo>
                  <a:lnTo>
                    <a:pt x="0" y="0"/>
                  </a:lnTo>
                  <a:lnTo>
                    <a:pt x="192" y="14"/>
                  </a:lnTo>
                  <a:close/>
                </a:path>
              </a:pathLst>
            </a:custGeom>
            <a:solidFill>
              <a:srgbClr val="FF7F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/>
            </a:p>
          </p:txBody>
        </p:sp>
        <p:sp>
          <p:nvSpPr>
            <p:cNvPr id="5250" name="Freeform 130"/>
            <p:cNvSpPr>
              <a:spLocks/>
            </p:cNvSpPr>
            <p:nvPr/>
          </p:nvSpPr>
          <p:spPr bwMode="auto">
            <a:xfrm>
              <a:off x="1644" y="2128"/>
              <a:ext cx="18" cy="26"/>
            </a:xfrm>
            <a:custGeom>
              <a:avLst/>
              <a:gdLst>
                <a:gd name="T0" fmla="*/ 0 w 55"/>
                <a:gd name="T1" fmla="*/ 0 h 79"/>
                <a:gd name="T2" fmla="*/ 0 w 55"/>
                <a:gd name="T3" fmla="*/ 0 h 79"/>
                <a:gd name="T4" fmla="*/ 0 w 55"/>
                <a:gd name="T5" fmla="*/ 0 h 79"/>
                <a:gd name="T6" fmla="*/ 0 w 55"/>
                <a:gd name="T7" fmla="*/ 0 h 79"/>
                <a:gd name="T8" fmla="*/ 0 w 55"/>
                <a:gd name="T9" fmla="*/ 0 h 7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5"/>
                <a:gd name="T16" fmla="*/ 0 h 79"/>
                <a:gd name="T17" fmla="*/ 55 w 55"/>
                <a:gd name="T18" fmla="*/ 79 h 7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5" h="79">
                  <a:moveTo>
                    <a:pt x="0" y="0"/>
                  </a:moveTo>
                  <a:lnTo>
                    <a:pt x="0" y="41"/>
                  </a:lnTo>
                  <a:lnTo>
                    <a:pt x="55" y="79"/>
                  </a:lnTo>
                  <a:lnTo>
                    <a:pt x="30" y="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7F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/>
            </a:p>
          </p:txBody>
        </p:sp>
        <p:sp>
          <p:nvSpPr>
            <p:cNvPr id="5251" name="Freeform 131"/>
            <p:cNvSpPr>
              <a:spLocks/>
            </p:cNvSpPr>
            <p:nvPr/>
          </p:nvSpPr>
          <p:spPr bwMode="auto">
            <a:xfrm>
              <a:off x="1706" y="2187"/>
              <a:ext cx="7" cy="92"/>
            </a:xfrm>
            <a:custGeom>
              <a:avLst/>
              <a:gdLst>
                <a:gd name="T0" fmla="*/ 0 w 20"/>
                <a:gd name="T1" fmla="*/ 0 h 276"/>
                <a:gd name="T2" fmla="*/ 0 w 20"/>
                <a:gd name="T3" fmla="*/ 0 h 276"/>
                <a:gd name="T4" fmla="*/ 0 w 20"/>
                <a:gd name="T5" fmla="*/ 0 h 276"/>
                <a:gd name="T6" fmla="*/ 0 w 20"/>
                <a:gd name="T7" fmla="*/ 0 h 276"/>
                <a:gd name="T8" fmla="*/ 0 w 20"/>
                <a:gd name="T9" fmla="*/ 0 h 276"/>
                <a:gd name="T10" fmla="*/ 0 w 20"/>
                <a:gd name="T11" fmla="*/ 0 h 276"/>
                <a:gd name="T12" fmla="*/ 0 w 20"/>
                <a:gd name="T13" fmla="*/ 0 h 27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0"/>
                <a:gd name="T22" fmla="*/ 0 h 276"/>
                <a:gd name="T23" fmla="*/ 20 w 20"/>
                <a:gd name="T24" fmla="*/ 276 h 27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0" h="276">
                  <a:moveTo>
                    <a:pt x="0" y="0"/>
                  </a:moveTo>
                  <a:lnTo>
                    <a:pt x="0" y="92"/>
                  </a:lnTo>
                  <a:lnTo>
                    <a:pt x="4" y="146"/>
                  </a:lnTo>
                  <a:lnTo>
                    <a:pt x="9" y="205"/>
                  </a:lnTo>
                  <a:lnTo>
                    <a:pt x="20" y="262"/>
                  </a:lnTo>
                  <a:lnTo>
                    <a:pt x="18" y="2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7F7F"/>
            </a:solidFill>
            <a:ln w="4763">
              <a:solidFill>
                <a:srgbClr val="FF5F1F"/>
              </a:solidFill>
              <a:round/>
              <a:headEnd/>
              <a:tailEnd/>
            </a:ln>
          </p:spPr>
          <p:txBody>
            <a:bodyPr/>
            <a:lstStyle/>
            <a:p>
              <a:endParaRPr lang="es-PE"/>
            </a:p>
          </p:txBody>
        </p:sp>
        <p:sp>
          <p:nvSpPr>
            <p:cNvPr id="5252" name="Freeform 132"/>
            <p:cNvSpPr>
              <a:spLocks/>
            </p:cNvSpPr>
            <p:nvPr/>
          </p:nvSpPr>
          <p:spPr bwMode="auto">
            <a:xfrm>
              <a:off x="1674" y="2359"/>
              <a:ext cx="37" cy="55"/>
            </a:xfrm>
            <a:custGeom>
              <a:avLst/>
              <a:gdLst>
                <a:gd name="T0" fmla="*/ 0 w 113"/>
                <a:gd name="T1" fmla="*/ 0 h 165"/>
                <a:gd name="T2" fmla="*/ 0 w 113"/>
                <a:gd name="T3" fmla="*/ 0 h 165"/>
                <a:gd name="T4" fmla="*/ 0 w 113"/>
                <a:gd name="T5" fmla="*/ 0 h 165"/>
                <a:gd name="T6" fmla="*/ 0 w 113"/>
                <a:gd name="T7" fmla="*/ 0 h 165"/>
                <a:gd name="T8" fmla="*/ 0 w 113"/>
                <a:gd name="T9" fmla="*/ 0 h 165"/>
                <a:gd name="T10" fmla="*/ 0 w 113"/>
                <a:gd name="T11" fmla="*/ 0 h 165"/>
                <a:gd name="T12" fmla="*/ 0 w 113"/>
                <a:gd name="T13" fmla="*/ 0 h 165"/>
                <a:gd name="T14" fmla="*/ 0 w 113"/>
                <a:gd name="T15" fmla="*/ 0 h 165"/>
                <a:gd name="T16" fmla="*/ 0 w 113"/>
                <a:gd name="T17" fmla="*/ 0 h 165"/>
                <a:gd name="T18" fmla="*/ 0 w 113"/>
                <a:gd name="T19" fmla="*/ 0 h 165"/>
                <a:gd name="T20" fmla="*/ 0 w 113"/>
                <a:gd name="T21" fmla="*/ 0 h 165"/>
                <a:gd name="T22" fmla="*/ 0 w 113"/>
                <a:gd name="T23" fmla="*/ 0 h 165"/>
                <a:gd name="T24" fmla="*/ 0 w 113"/>
                <a:gd name="T25" fmla="*/ 0 h 165"/>
                <a:gd name="T26" fmla="*/ 0 w 113"/>
                <a:gd name="T27" fmla="*/ 0 h 165"/>
                <a:gd name="T28" fmla="*/ 0 w 113"/>
                <a:gd name="T29" fmla="*/ 0 h 165"/>
                <a:gd name="T30" fmla="*/ 0 w 113"/>
                <a:gd name="T31" fmla="*/ 0 h 165"/>
                <a:gd name="T32" fmla="*/ 0 w 113"/>
                <a:gd name="T33" fmla="*/ 0 h 165"/>
                <a:gd name="T34" fmla="*/ 0 w 113"/>
                <a:gd name="T35" fmla="*/ 0 h 16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13"/>
                <a:gd name="T55" fmla="*/ 0 h 165"/>
                <a:gd name="T56" fmla="*/ 113 w 113"/>
                <a:gd name="T57" fmla="*/ 165 h 16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13" h="165">
                  <a:moveTo>
                    <a:pt x="106" y="0"/>
                  </a:moveTo>
                  <a:lnTo>
                    <a:pt x="113" y="24"/>
                  </a:lnTo>
                  <a:lnTo>
                    <a:pt x="113" y="73"/>
                  </a:lnTo>
                  <a:lnTo>
                    <a:pt x="102" y="54"/>
                  </a:lnTo>
                  <a:lnTo>
                    <a:pt x="89" y="78"/>
                  </a:lnTo>
                  <a:lnTo>
                    <a:pt x="86" y="112"/>
                  </a:lnTo>
                  <a:lnTo>
                    <a:pt x="68" y="143"/>
                  </a:lnTo>
                  <a:lnTo>
                    <a:pt x="40" y="160"/>
                  </a:lnTo>
                  <a:lnTo>
                    <a:pt x="19" y="165"/>
                  </a:lnTo>
                  <a:lnTo>
                    <a:pt x="0" y="161"/>
                  </a:lnTo>
                  <a:lnTo>
                    <a:pt x="0" y="128"/>
                  </a:lnTo>
                  <a:lnTo>
                    <a:pt x="15" y="79"/>
                  </a:lnTo>
                  <a:lnTo>
                    <a:pt x="24" y="92"/>
                  </a:lnTo>
                  <a:lnTo>
                    <a:pt x="40" y="92"/>
                  </a:lnTo>
                  <a:lnTo>
                    <a:pt x="63" y="90"/>
                  </a:lnTo>
                  <a:lnTo>
                    <a:pt x="78" y="68"/>
                  </a:lnTo>
                  <a:lnTo>
                    <a:pt x="92" y="42"/>
                  </a:lnTo>
                  <a:lnTo>
                    <a:pt x="106" y="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/>
            </a:p>
          </p:txBody>
        </p:sp>
        <p:sp>
          <p:nvSpPr>
            <p:cNvPr id="5253" name="Freeform 133"/>
            <p:cNvSpPr>
              <a:spLocks/>
            </p:cNvSpPr>
            <p:nvPr/>
          </p:nvSpPr>
          <p:spPr bwMode="auto">
            <a:xfrm>
              <a:off x="1722" y="2360"/>
              <a:ext cx="35" cy="58"/>
            </a:xfrm>
            <a:custGeom>
              <a:avLst/>
              <a:gdLst>
                <a:gd name="T0" fmla="*/ 0 w 104"/>
                <a:gd name="T1" fmla="*/ 0 h 172"/>
                <a:gd name="T2" fmla="*/ 0 w 104"/>
                <a:gd name="T3" fmla="*/ 0 h 172"/>
                <a:gd name="T4" fmla="*/ 0 w 104"/>
                <a:gd name="T5" fmla="*/ 0 h 172"/>
                <a:gd name="T6" fmla="*/ 0 w 104"/>
                <a:gd name="T7" fmla="*/ 0 h 172"/>
                <a:gd name="T8" fmla="*/ 0 w 104"/>
                <a:gd name="T9" fmla="*/ 0 h 172"/>
                <a:gd name="T10" fmla="*/ 0 w 104"/>
                <a:gd name="T11" fmla="*/ 0 h 172"/>
                <a:gd name="T12" fmla="*/ 0 w 104"/>
                <a:gd name="T13" fmla="*/ 0 h 172"/>
                <a:gd name="T14" fmla="*/ 0 w 104"/>
                <a:gd name="T15" fmla="*/ 0 h 172"/>
                <a:gd name="T16" fmla="*/ 0 w 104"/>
                <a:gd name="T17" fmla="*/ 0 h 172"/>
                <a:gd name="T18" fmla="*/ 0 w 104"/>
                <a:gd name="T19" fmla="*/ 0 h 172"/>
                <a:gd name="T20" fmla="*/ 0 w 104"/>
                <a:gd name="T21" fmla="*/ 0 h 172"/>
                <a:gd name="T22" fmla="*/ 0 w 104"/>
                <a:gd name="T23" fmla="*/ 0 h 172"/>
                <a:gd name="T24" fmla="*/ 0 w 104"/>
                <a:gd name="T25" fmla="*/ 0 h 172"/>
                <a:gd name="T26" fmla="*/ 0 w 104"/>
                <a:gd name="T27" fmla="*/ 0 h 172"/>
                <a:gd name="T28" fmla="*/ 0 w 104"/>
                <a:gd name="T29" fmla="*/ 0 h 172"/>
                <a:gd name="T30" fmla="*/ 0 w 104"/>
                <a:gd name="T31" fmla="*/ 0 h 172"/>
                <a:gd name="T32" fmla="*/ 0 w 104"/>
                <a:gd name="T33" fmla="*/ 0 h 172"/>
                <a:gd name="T34" fmla="*/ 0 w 104"/>
                <a:gd name="T35" fmla="*/ 0 h 172"/>
                <a:gd name="T36" fmla="*/ 0 w 104"/>
                <a:gd name="T37" fmla="*/ 0 h 172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04"/>
                <a:gd name="T58" fmla="*/ 0 h 172"/>
                <a:gd name="T59" fmla="*/ 104 w 104"/>
                <a:gd name="T60" fmla="*/ 172 h 172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04" h="172">
                  <a:moveTo>
                    <a:pt x="1" y="0"/>
                  </a:moveTo>
                  <a:lnTo>
                    <a:pt x="0" y="67"/>
                  </a:lnTo>
                  <a:lnTo>
                    <a:pt x="6" y="50"/>
                  </a:lnTo>
                  <a:lnTo>
                    <a:pt x="15" y="72"/>
                  </a:lnTo>
                  <a:lnTo>
                    <a:pt x="23" y="105"/>
                  </a:lnTo>
                  <a:lnTo>
                    <a:pt x="31" y="132"/>
                  </a:lnTo>
                  <a:lnTo>
                    <a:pt x="53" y="154"/>
                  </a:lnTo>
                  <a:lnTo>
                    <a:pt x="72" y="166"/>
                  </a:lnTo>
                  <a:lnTo>
                    <a:pt x="90" y="172"/>
                  </a:lnTo>
                  <a:lnTo>
                    <a:pt x="97" y="163"/>
                  </a:lnTo>
                  <a:lnTo>
                    <a:pt x="103" y="147"/>
                  </a:lnTo>
                  <a:lnTo>
                    <a:pt x="104" y="130"/>
                  </a:lnTo>
                  <a:lnTo>
                    <a:pt x="102" y="113"/>
                  </a:lnTo>
                  <a:lnTo>
                    <a:pt x="93" y="83"/>
                  </a:lnTo>
                  <a:lnTo>
                    <a:pt x="78" y="93"/>
                  </a:lnTo>
                  <a:lnTo>
                    <a:pt x="55" y="93"/>
                  </a:lnTo>
                  <a:lnTo>
                    <a:pt x="40" y="92"/>
                  </a:lnTo>
                  <a:lnTo>
                    <a:pt x="12" y="3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/>
            </a:p>
          </p:txBody>
        </p:sp>
        <p:sp>
          <p:nvSpPr>
            <p:cNvPr id="5254" name="Freeform 134"/>
            <p:cNvSpPr>
              <a:spLocks/>
            </p:cNvSpPr>
            <p:nvPr/>
          </p:nvSpPr>
          <p:spPr bwMode="auto">
            <a:xfrm>
              <a:off x="1641" y="1951"/>
              <a:ext cx="133" cy="406"/>
            </a:xfrm>
            <a:custGeom>
              <a:avLst/>
              <a:gdLst>
                <a:gd name="T0" fmla="*/ 0 w 398"/>
                <a:gd name="T1" fmla="*/ 0 h 1217"/>
                <a:gd name="T2" fmla="*/ 0 w 398"/>
                <a:gd name="T3" fmla="*/ 0 h 1217"/>
                <a:gd name="T4" fmla="*/ 0 w 398"/>
                <a:gd name="T5" fmla="*/ 0 h 1217"/>
                <a:gd name="T6" fmla="*/ 0 w 398"/>
                <a:gd name="T7" fmla="*/ 0 h 1217"/>
                <a:gd name="T8" fmla="*/ 0 w 398"/>
                <a:gd name="T9" fmla="*/ 0 h 1217"/>
                <a:gd name="T10" fmla="*/ 0 w 398"/>
                <a:gd name="T11" fmla="*/ 0 h 1217"/>
                <a:gd name="T12" fmla="*/ 0 w 398"/>
                <a:gd name="T13" fmla="*/ 0 h 1217"/>
                <a:gd name="T14" fmla="*/ 0 w 398"/>
                <a:gd name="T15" fmla="*/ 0 h 1217"/>
                <a:gd name="T16" fmla="*/ 0 w 398"/>
                <a:gd name="T17" fmla="*/ 0 h 1217"/>
                <a:gd name="T18" fmla="*/ 0 w 398"/>
                <a:gd name="T19" fmla="*/ 0 h 1217"/>
                <a:gd name="T20" fmla="*/ 0 w 398"/>
                <a:gd name="T21" fmla="*/ 0 h 1217"/>
                <a:gd name="T22" fmla="*/ 0 w 398"/>
                <a:gd name="T23" fmla="*/ 0 h 1217"/>
                <a:gd name="T24" fmla="*/ 0 w 398"/>
                <a:gd name="T25" fmla="*/ 0 h 1217"/>
                <a:gd name="T26" fmla="*/ 0 w 398"/>
                <a:gd name="T27" fmla="*/ 0 h 1217"/>
                <a:gd name="T28" fmla="*/ 0 w 398"/>
                <a:gd name="T29" fmla="*/ 0 h 1217"/>
                <a:gd name="T30" fmla="*/ 0 w 398"/>
                <a:gd name="T31" fmla="*/ 0 h 1217"/>
                <a:gd name="T32" fmla="*/ 0 w 398"/>
                <a:gd name="T33" fmla="*/ 0 h 1217"/>
                <a:gd name="T34" fmla="*/ 0 w 398"/>
                <a:gd name="T35" fmla="*/ 0 h 1217"/>
                <a:gd name="T36" fmla="*/ 0 w 398"/>
                <a:gd name="T37" fmla="*/ 0 h 1217"/>
                <a:gd name="T38" fmla="*/ 0 w 398"/>
                <a:gd name="T39" fmla="*/ 0 h 1217"/>
                <a:gd name="T40" fmla="*/ 0 w 398"/>
                <a:gd name="T41" fmla="*/ 0 h 1217"/>
                <a:gd name="T42" fmla="*/ 0 w 398"/>
                <a:gd name="T43" fmla="*/ 0 h 1217"/>
                <a:gd name="T44" fmla="*/ 0 w 398"/>
                <a:gd name="T45" fmla="*/ 0 h 1217"/>
                <a:gd name="T46" fmla="*/ 0 w 398"/>
                <a:gd name="T47" fmla="*/ 0 h 1217"/>
                <a:gd name="T48" fmla="*/ 0 w 398"/>
                <a:gd name="T49" fmla="*/ 0 h 1217"/>
                <a:gd name="T50" fmla="*/ 0 w 398"/>
                <a:gd name="T51" fmla="*/ 0 h 1217"/>
                <a:gd name="T52" fmla="*/ 0 w 398"/>
                <a:gd name="T53" fmla="*/ 0 h 1217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398"/>
                <a:gd name="T82" fmla="*/ 0 h 1217"/>
                <a:gd name="T83" fmla="*/ 398 w 398"/>
                <a:gd name="T84" fmla="*/ 1217 h 1217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398" h="1217">
                  <a:moveTo>
                    <a:pt x="287" y="12"/>
                  </a:moveTo>
                  <a:lnTo>
                    <a:pt x="364" y="52"/>
                  </a:lnTo>
                  <a:lnTo>
                    <a:pt x="385" y="85"/>
                  </a:lnTo>
                  <a:lnTo>
                    <a:pt x="398" y="364"/>
                  </a:lnTo>
                  <a:lnTo>
                    <a:pt x="392" y="431"/>
                  </a:lnTo>
                  <a:lnTo>
                    <a:pt x="346" y="426"/>
                  </a:lnTo>
                  <a:lnTo>
                    <a:pt x="348" y="592"/>
                  </a:lnTo>
                  <a:lnTo>
                    <a:pt x="326" y="592"/>
                  </a:lnTo>
                  <a:lnTo>
                    <a:pt x="298" y="936"/>
                  </a:lnTo>
                  <a:lnTo>
                    <a:pt x="295" y="1118"/>
                  </a:lnTo>
                  <a:lnTo>
                    <a:pt x="292" y="1201"/>
                  </a:lnTo>
                  <a:lnTo>
                    <a:pt x="272" y="1217"/>
                  </a:lnTo>
                  <a:lnTo>
                    <a:pt x="238" y="1203"/>
                  </a:lnTo>
                  <a:lnTo>
                    <a:pt x="219" y="1062"/>
                  </a:lnTo>
                  <a:lnTo>
                    <a:pt x="205" y="1209"/>
                  </a:lnTo>
                  <a:lnTo>
                    <a:pt x="176" y="1216"/>
                  </a:lnTo>
                  <a:lnTo>
                    <a:pt x="150" y="1206"/>
                  </a:lnTo>
                  <a:lnTo>
                    <a:pt x="121" y="928"/>
                  </a:lnTo>
                  <a:lnTo>
                    <a:pt x="86" y="726"/>
                  </a:lnTo>
                  <a:lnTo>
                    <a:pt x="32" y="538"/>
                  </a:lnTo>
                  <a:lnTo>
                    <a:pt x="0" y="535"/>
                  </a:lnTo>
                  <a:lnTo>
                    <a:pt x="29" y="276"/>
                  </a:lnTo>
                  <a:lnTo>
                    <a:pt x="30" y="72"/>
                  </a:lnTo>
                  <a:lnTo>
                    <a:pt x="48" y="50"/>
                  </a:lnTo>
                  <a:lnTo>
                    <a:pt x="131" y="0"/>
                  </a:lnTo>
                  <a:lnTo>
                    <a:pt x="201" y="109"/>
                  </a:lnTo>
                  <a:lnTo>
                    <a:pt x="287" y="12"/>
                  </a:lnTo>
                  <a:close/>
                </a:path>
              </a:pathLst>
            </a:custGeom>
            <a:solidFill>
              <a:srgbClr val="9F9F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/>
            </a:p>
          </p:txBody>
        </p:sp>
        <p:sp>
          <p:nvSpPr>
            <p:cNvPr id="5255" name="Freeform 135"/>
            <p:cNvSpPr>
              <a:spLocks/>
            </p:cNvSpPr>
            <p:nvPr/>
          </p:nvSpPr>
          <p:spPr bwMode="auto">
            <a:xfrm>
              <a:off x="1680" y="1993"/>
              <a:ext cx="70" cy="76"/>
            </a:xfrm>
            <a:custGeom>
              <a:avLst/>
              <a:gdLst>
                <a:gd name="T0" fmla="*/ 0 w 211"/>
                <a:gd name="T1" fmla="*/ 0 h 227"/>
                <a:gd name="T2" fmla="*/ 0 w 211"/>
                <a:gd name="T3" fmla="*/ 0 h 227"/>
                <a:gd name="T4" fmla="*/ 0 w 211"/>
                <a:gd name="T5" fmla="*/ 0 h 227"/>
                <a:gd name="T6" fmla="*/ 0 w 211"/>
                <a:gd name="T7" fmla="*/ 0 h 227"/>
                <a:gd name="T8" fmla="*/ 0 w 211"/>
                <a:gd name="T9" fmla="*/ 0 h 2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11"/>
                <a:gd name="T16" fmla="*/ 0 h 227"/>
                <a:gd name="T17" fmla="*/ 211 w 211"/>
                <a:gd name="T18" fmla="*/ 227 h 22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11" h="227">
                  <a:moveTo>
                    <a:pt x="211" y="80"/>
                  </a:moveTo>
                  <a:lnTo>
                    <a:pt x="75" y="0"/>
                  </a:lnTo>
                  <a:lnTo>
                    <a:pt x="0" y="153"/>
                  </a:lnTo>
                  <a:lnTo>
                    <a:pt x="136" y="227"/>
                  </a:lnTo>
                  <a:lnTo>
                    <a:pt x="211" y="80"/>
                  </a:lnTo>
                  <a:close/>
                </a:path>
              </a:pathLst>
            </a:custGeom>
            <a:solidFill>
              <a:srgbClr val="DFD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/>
            </a:p>
          </p:txBody>
        </p:sp>
        <p:sp>
          <p:nvSpPr>
            <p:cNvPr id="5256" name="Freeform 136"/>
            <p:cNvSpPr>
              <a:spLocks/>
            </p:cNvSpPr>
            <p:nvPr/>
          </p:nvSpPr>
          <p:spPr bwMode="auto">
            <a:xfrm>
              <a:off x="1675" y="2025"/>
              <a:ext cx="30" cy="41"/>
            </a:xfrm>
            <a:custGeom>
              <a:avLst/>
              <a:gdLst>
                <a:gd name="T0" fmla="*/ 0 w 91"/>
                <a:gd name="T1" fmla="*/ 0 h 122"/>
                <a:gd name="T2" fmla="*/ 0 w 91"/>
                <a:gd name="T3" fmla="*/ 0 h 122"/>
                <a:gd name="T4" fmla="*/ 0 w 91"/>
                <a:gd name="T5" fmla="*/ 0 h 122"/>
                <a:gd name="T6" fmla="*/ 0 w 91"/>
                <a:gd name="T7" fmla="*/ 0 h 122"/>
                <a:gd name="T8" fmla="*/ 0 w 91"/>
                <a:gd name="T9" fmla="*/ 0 h 122"/>
                <a:gd name="T10" fmla="*/ 0 w 91"/>
                <a:gd name="T11" fmla="*/ 0 h 122"/>
                <a:gd name="T12" fmla="*/ 0 w 91"/>
                <a:gd name="T13" fmla="*/ 0 h 122"/>
                <a:gd name="T14" fmla="*/ 0 w 91"/>
                <a:gd name="T15" fmla="*/ 0 h 122"/>
                <a:gd name="T16" fmla="*/ 0 w 91"/>
                <a:gd name="T17" fmla="*/ 0 h 122"/>
                <a:gd name="T18" fmla="*/ 0 w 91"/>
                <a:gd name="T19" fmla="*/ 0 h 122"/>
                <a:gd name="T20" fmla="*/ 0 w 91"/>
                <a:gd name="T21" fmla="*/ 0 h 122"/>
                <a:gd name="T22" fmla="*/ 0 w 91"/>
                <a:gd name="T23" fmla="*/ 0 h 122"/>
                <a:gd name="T24" fmla="*/ 0 w 91"/>
                <a:gd name="T25" fmla="*/ 0 h 122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91"/>
                <a:gd name="T40" fmla="*/ 0 h 122"/>
                <a:gd name="T41" fmla="*/ 91 w 91"/>
                <a:gd name="T42" fmla="*/ 122 h 122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91" h="122">
                  <a:moveTo>
                    <a:pt x="91" y="75"/>
                  </a:moveTo>
                  <a:lnTo>
                    <a:pt x="69" y="57"/>
                  </a:lnTo>
                  <a:lnTo>
                    <a:pt x="56" y="21"/>
                  </a:lnTo>
                  <a:lnTo>
                    <a:pt x="39" y="9"/>
                  </a:lnTo>
                  <a:lnTo>
                    <a:pt x="30" y="0"/>
                  </a:lnTo>
                  <a:lnTo>
                    <a:pt x="24" y="4"/>
                  </a:lnTo>
                  <a:lnTo>
                    <a:pt x="22" y="13"/>
                  </a:lnTo>
                  <a:lnTo>
                    <a:pt x="5" y="30"/>
                  </a:lnTo>
                  <a:lnTo>
                    <a:pt x="0" y="60"/>
                  </a:lnTo>
                  <a:lnTo>
                    <a:pt x="5" y="82"/>
                  </a:lnTo>
                  <a:lnTo>
                    <a:pt x="31" y="106"/>
                  </a:lnTo>
                  <a:lnTo>
                    <a:pt x="83" y="122"/>
                  </a:lnTo>
                  <a:lnTo>
                    <a:pt x="91" y="75"/>
                  </a:lnTo>
                  <a:close/>
                </a:path>
              </a:pathLst>
            </a:custGeom>
            <a:solidFill>
              <a:srgbClr val="FF7F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/>
            </a:p>
          </p:txBody>
        </p:sp>
        <p:sp>
          <p:nvSpPr>
            <p:cNvPr id="5257" name="Freeform 137"/>
            <p:cNvSpPr>
              <a:spLocks/>
            </p:cNvSpPr>
            <p:nvPr/>
          </p:nvSpPr>
          <p:spPr bwMode="auto">
            <a:xfrm>
              <a:off x="1700" y="2049"/>
              <a:ext cx="57" cy="45"/>
            </a:xfrm>
            <a:custGeom>
              <a:avLst/>
              <a:gdLst>
                <a:gd name="T0" fmla="*/ 0 w 171"/>
                <a:gd name="T1" fmla="*/ 0 h 135"/>
                <a:gd name="T2" fmla="*/ 0 w 171"/>
                <a:gd name="T3" fmla="*/ 0 h 135"/>
                <a:gd name="T4" fmla="*/ 0 w 171"/>
                <a:gd name="T5" fmla="*/ 0 h 135"/>
                <a:gd name="T6" fmla="*/ 0 w 171"/>
                <a:gd name="T7" fmla="*/ 0 h 135"/>
                <a:gd name="T8" fmla="*/ 0 w 171"/>
                <a:gd name="T9" fmla="*/ 0 h 135"/>
                <a:gd name="T10" fmla="*/ 0 w 171"/>
                <a:gd name="T11" fmla="*/ 0 h 135"/>
                <a:gd name="T12" fmla="*/ 0 w 171"/>
                <a:gd name="T13" fmla="*/ 0 h 135"/>
                <a:gd name="T14" fmla="*/ 0 w 171"/>
                <a:gd name="T15" fmla="*/ 0 h 135"/>
                <a:gd name="T16" fmla="*/ 0 w 171"/>
                <a:gd name="T17" fmla="*/ 0 h 13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71"/>
                <a:gd name="T28" fmla="*/ 0 h 135"/>
                <a:gd name="T29" fmla="*/ 171 w 171"/>
                <a:gd name="T30" fmla="*/ 135 h 135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71" h="135">
                  <a:moveTo>
                    <a:pt x="171" y="135"/>
                  </a:moveTo>
                  <a:lnTo>
                    <a:pt x="102" y="111"/>
                  </a:lnTo>
                  <a:lnTo>
                    <a:pt x="49" y="84"/>
                  </a:lnTo>
                  <a:lnTo>
                    <a:pt x="0" y="58"/>
                  </a:lnTo>
                  <a:lnTo>
                    <a:pt x="19" y="0"/>
                  </a:lnTo>
                  <a:lnTo>
                    <a:pt x="109" y="37"/>
                  </a:lnTo>
                  <a:lnTo>
                    <a:pt x="163" y="54"/>
                  </a:lnTo>
                  <a:lnTo>
                    <a:pt x="166" y="45"/>
                  </a:lnTo>
                  <a:lnTo>
                    <a:pt x="171" y="135"/>
                  </a:lnTo>
                  <a:close/>
                </a:path>
              </a:pathLst>
            </a:custGeom>
            <a:solidFill>
              <a:srgbClr val="9F9F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/>
            </a:p>
          </p:txBody>
        </p:sp>
        <p:sp>
          <p:nvSpPr>
            <p:cNvPr id="5258" name="Freeform 138"/>
            <p:cNvSpPr>
              <a:spLocks/>
            </p:cNvSpPr>
            <p:nvPr/>
          </p:nvSpPr>
          <p:spPr bwMode="auto">
            <a:xfrm>
              <a:off x="1696" y="2063"/>
              <a:ext cx="51" cy="86"/>
            </a:xfrm>
            <a:custGeom>
              <a:avLst/>
              <a:gdLst>
                <a:gd name="T0" fmla="*/ 0 w 152"/>
                <a:gd name="T1" fmla="*/ 0 h 256"/>
                <a:gd name="T2" fmla="*/ 0 w 152"/>
                <a:gd name="T3" fmla="*/ 0 h 256"/>
                <a:gd name="T4" fmla="*/ 0 w 152"/>
                <a:gd name="T5" fmla="*/ 0 h 256"/>
                <a:gd name="T6" fmla="*/ 0 60000 65536"/>
                <a:gd name="T7" fmla="*/ 0 60000 65536"/>
                <a:gd name="T8" fmla="*/ 0 60000 65536"/>
                <a:gd name="T9" fmla="*/ 0 w 152"/>
                <a:gd name="T10" fmla="*/ 0 h 256"/>
                <a:gd name="T11" fmla="*/ 152 w 152"/>
                <a:gd name="T12" fmla="*/ 256 h 25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52" h="256">
                  <a:moveTo>
                    <a:pt x="152" y="256"/>
                  </a:moveTo>
                  <a:lnTo>
                    <a:pt x="4" y="242"/>
                  </a:lnTo>
                  <a:lnTo>
                    <a:pt x="0" y="0"/>
                  </a:lnTo>
                </a:path>
              </a:pathLst>
            </a:custGeom>
            <a:noFill/>
            <a:ln w="4763">
              <a:solidFill>
                <a:srgbClr val="7F7F7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s-PE"/>
            </a:p>
          </p:txBody>
        </p:sp>
        <p:sp>
          <p:nvSpPr>
            <p:cNvPr id="5259" name="Freeform 139"/>
            <p:cNvSpPr>
              <a:spLocks/>
            </p:cNvSpPr>
            <p:nvPr/>
          </p:nvSpPr>
          <p:spPr bwMode="auto">
            <a:xfrm>
              <a:off x="1697" y="2073"/>
              <a:ext cx="57" cy="22"/>
            </a:xfrm>
            <a:custGeom>
              <a:avLst/>
              <a:gdLst>
                <a:gd name="T0" fmla="*/ 0 w 170"/>
                <a:gd name="T1" fmla="*/ 0 h 64"/>
                <a:gd name="T2" fmla="*/ 0 w 170"/>
                <a:gd name="T3" fmla="*/ 0 h 64"/>
                <a:gd name="T4" fmla="*/ 0 w 170"/>
                <a:gd name="T5" fmla="*/ 0 h 64"/>
                <a:gd name="T6" fmla="*/ 0 60000 65536"/>
                <a:gd name="T7" fmla="*/ 0 60000 65536"/>
                <a:gd name="T8" fmla="*/ 0 60000 65536"/>
                <a:gd name="T9" fmla="*/ 0 w 170"/>
                <a:gd name="T10" fmla="*/ 0 h 64"/>
                <a:gd name="T11" fmla="*/ 170 w 170"/>
                <a:gd name="T12" fmla="*/ 64 h 6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70" h="64">
                  <a:moveTo>
                    <a:pt x="170" y="64"/>
                  </a:moveTo>
                  <a:lnTo>
                    <a:pt x="110" y="46"/>
                  </a:lnTo>
                  <a:lnTo>
                    <a:pt x="0" y="0"/>
                  </a:lnTo>
                </a:path>
              </a:pathLst>
            </a:custGeom>
            <a:noFill/>
            <a:ln w="4763">
              <a:solidFill>
                <a:srgbClr val="7F7F7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s-PE"/>
            </a:p>
          </p:txBody>
        </p:sp>
        <p:sp>
          <p:nvSpPr>
            <p:cNvPr id="5260" name="Freeform 140"/>
            <p:cNvSpPr>
              <a:spLocks/>
            </p:cNvSpPr>
            <p:nvPr/>
          </p:nvSpPr>
          <p:spPr bwMode="auto">
            <a:xfrm>
              <a:off x="1706" y="2161"/>
              <a:ext cx="8" cy="147"/>
            </a:xfrm>
            <a:custGeom>
              <a:avLst/>
              <a:gdLst>
                <a:gd name="T0" fmla="*/ 0 w 23"/>
                <a:gd name="T1" fmla="*/ 0 h 442"/>
                <a:gd name="T2" fmla="*/ 0 w 23"/>
                <a:gd name="T3" fmla="*/ 0 h 442"/>
                <a:gd name="T4" fmla="*/ 0 w 23"/>
                <a:gd name="T5" fmla="*/ 0 h 442"/>
                <a:gd name="T6" fmla="*/ 0 60000 65536"/>
                <a:gd name="T7" fmla="*/ 0 60000 65536"/>
                <a:gd name="T8" fmla="*/ 0 60000 65536"/>
                <a:gd name="T9" fmla="*/ 0 w 23"/>
                <a:gd name="T10" fmla="*/ 0 h 442"/>
                <a:gd name="T11" fmla="*/ 23 w 23"/>
                <a:gd name="T12" fmla="*/ 442 h 44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3" h="442">
                  <a:moveTo>
                    <a:pt x="0" y="0"/>
                  </a:moveTo>
                  <a:lnTo>
                    <a:pt x="8" y="238"/>
                  </a:lnTo>
                  <a:lnTo>
                    <a:pt x="23" y="442"/>
                  </a:lnTo>
                </a:path>
              </a:pathLst>
            </a:custGeom>
            <a:noFill/>
            <a:ln w="4763">
              <a:solidFill>
                <a:srgbClr val="7F7F7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s-PE"/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34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34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Line 2"/>
          <p:cNvSpPr>
            <a:spLocks noChangeShapeType="1"/>
          </p:cNvSpPr>
          <p:nvPr/>
        </p:nvSpPr>
        <p:spPr bwMode="auto">
          <a:xfrm>
            <a:off x="215900" y="-88900"/>
            <a:ext cx="9144000" cy="0"/>
          </a:xfrm>
          <a:prstGeom prst="line">
            <a:avLst/>
          </a:prstGeom>
          <a:noFill/>
          <a:ln w="76200">
            <a:solidFill>
              <a:srgbClr val="0033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PE"/>
          </a:p>
        </p:txBody>
      </p:sp>
      <p:sp>
        <p:nvSpPr>
          <p:cNvPr id="103427" name="Rectangle 3"/>
          <p:cNvSpPr>
            <a:spLocks noChangeArrowheads="1"/>
          </p:cNvSpPr>
          <p:nvPr/>
        </p:nvSpPr>
        <p:spPr bwMode="auto">
          <a:xfrm>
            <a:off x="179388" y="138113"/>
            <a:ext cx="8642350" cy="1463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/>
          <a:p>
            <a:pPr algn="ctr"/>
            <a:r>
              <a:rPr lang="en-US" sz="4800" b="1">
                <a:solidFill>
                  <a:srgbClr val="FFCC66"/>
                </a:solidFill>
              </a:rPr>
              <a:t>La </a:t>
            </a:r>
            <a:r>
              <a:rPr lang="es-PE" sz="4800" b="1">
                <a:solidFill>
                  <a:srgbClr val="FFCC66"/>
                </a:solidFill>
              </a:rPr>
              <a:t>Empresa como Agente de Cambio</a:t>
            </a:r>
          </a:p>
        </p:txBody>
      </p:sp>
      <p:grpSp>
        <p:nvGrpSpPr>
          <p:cNvPr id="103428" name="Group 4"/>
          <p:cNvGrpSpPr>
            <a:grpSpLocks/>
          </p:cNvGrpSpPr>
          <p:nvPr/>
        </p:nvGrpSpPr>
        <p:grpSpPr bwMode="auto">
          <a:xfrm>
            <a:off x="250825" y="1662113"/>
            <a:ext cx="8643938" cy="5195887"/>
            <a:chOff x="280" y="904"/>
            <a:chExt cx="5445" cy="3273"/>
          </a:xfrm>
        </p:grpSpPr>
        <p:grpSp>
          <p:nvGrpSpPr>
            <p:cNvPr id="103430" name="Group 5"/>
            <p:cNvGrpSpPr>
              <a:grpSpLocks/>
            </p:cNvGrpSpPr>
            <p:nvPr/>
          </p:nvGrpSpPr>
          <p:grpSpPr bwMode="auto">
            <a:xfrm>
              <a:off x="664" y="1026"/>
              <a:ext cx="4837" cy="2994"/>
              <a:chOff x="528" y="816"/>
              <a:chExt cx="4837" cy="2994"/>
            </a:xfrm>
          </p:grpSpPr>
          <p:sp>
            <p:nvSpPr>
              <p:cNvPr id="103447" name="Oval 6"/>
              <p:cNvSpPr>
                <a:spLocks noChangeArrowheads="1"/>
              </p:cNvSpPr>
              <p:nvPr/>
            </p:nvSpPr>
            <p:spPr bwMode="auto">
              <a:xfrm>
                <a:off x="1662" y="1488"/>
                <a:ext cx="2418" cy="1497"/>
              </a:xfrm>
              <a:prstGeom prst="ellipse">
                <a:avLst/>
              </a:prstGeom>
              <a:solidFill>
                <a:srgbClr val="66FF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s-PE"/>
              </a:p>
            </p:txBody>
          </p:sp>
          <p:sp>
            <p:nvSpPr>
              <p:cNvPr id="103448" name="Oval 7"/>
              <p:cNvSpPr>
                <a:spLocks noChangeArrowheads="1"/>
              </p:cNvSpPr>
              <p:nvPr/>
            </p:nvSpPr>
            <p:spPr bwMode="auto">
              <a:xfrm>
                <a:off x="1200" y="1152"/>
                <a:ext cx="3455" cy="2246"/>
              </a:xfrm>
              <a:prstGeom prst="ellipse">
                <a:avLst/>
              </a:prstGeom>
              <a:solidFill>
                <a:srgbClr val="66FF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s-PE"/>
              </a:p>
            </p:txBody>
          </p:sp>
          <p:sp>
            <p:nvSpPr>
              <p:cNvPr id="103449" name="Oval 8"/>
              <p:cNvSpPr>
                <a:spLocks noChangeArrowheads="1"/>
              </p:cNvSpPr>
              <p:nvPr/>
            </p:nvSpPr>
            <p:spPr bwMode="auto">
              <a:xfrm>
                <a:off x="528" y="816"/>
                <a:ext cx="4837" cy="2994"/>
              </a:xfrm>
              <a:prstGeom prst="ellipse">
                <a:avLst/>
              </a:prstGeom>
              <a:solidFill>
                <a:srgbClr val="66FF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s-PE"/>
              </a:p>
            </p:txBody>
          </p:sp>
        </p:grpSp>
        <p:sp>
          <p:nvSpPr>
            <p:cNvPr id="103431" name="Oval 9"/>
            <p:cNvSpPr>
              <a:spLocks noChangeArrowheads="1"/>
            </p:cNvSpPr>
            <p:nvPr/>
          </p:nvSpPr>
          <p:spPr bwMode="auto">
            <a:xfrm>
              <a:off x="1144" y="904"/>
              <a:ext cx="1152" cy="633"/>
            </a:xfrm>
            <a:prstGeom prst="ellipse">
              <a:avLst/>
            </a:prstGeom>
            <a:solidFill>
              <a:srgbClr val="99FF66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90000"/>
                </a:lnSpc>
              </a:pPr>
              <a:r>
                <a:rPr lang="es-ES" sz="2000">
                  <a:solidFill>
                    <a:schemeClr val="tx2"/>
                  </a:solidFill>
                  <a:latin typeface="Arial Narrow" pitchFamily="34" charset="0"/>
                </a:rPr>
                <a:t>Inversionistas</a:t>
              </a:r>
            </a:p>
            <a:p>
              <a:pPr algn="ctr">
                <a:lnSpc>
                  <a:spcPct val="90000"/>
                </a:lnSpc>
              </a:pPr>
              <a:r>
                <a:rPr lang="es-ES" sz="2000">
                  <a:solidFill>
                    <a:schemeClr val="tx2"/>
                  </a:solidFill>
                  <a:latin typeface="Arial Narrow" pitchFamily="34" charset="0"/>
                </a:rPr>
                <a:t>Accionistas</a:t>
              </a:r>
            </a:p>
            <a:p>
              <a:pPr algn="ctr">
                <a:lnSpc>
                  <a:spcPct val="90000"/>
                </a:lnSpc>
              </a:pPr>
              <a:r>
                <a:rPr lang="es-ES" sz="2000">
                  <a:solidFill>
                    <a:schemeClr val="tx2"/>
                  </a:solidFill>
                  <a:latin typeface="Arial Narrow" pitchFamily="34" charset="0"/>
                </a:rPr>
                <a:t>Bancos</a:t>
              </a:r>
            </a:p>
          </p:txBody>
        </p:sp>
        <p:sp>
          <p:nvSpPr>
            <p:cNvPr id="103432" name="Oval 10"/>
            <p:cNvSpPr>
              <a:spLocks noChangeArrowheads="1"/>
            </p:cNvSpPr>
            <p:nvPr/>
          </p:nvSpPr>
          <p:spPr bwMode="auto">
            <a:xfrm>
              <a:off x="3880" y="952"/>
              <a:ext cx="1152" cy="633"/>
            </a:xfrm>
            <a:prstGeom prst="ellipse">
              <a:avLst/>
            </a:prstGeom>
            <a:solidFill>
              <a:srgbClr val="99FF66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s-ES" sz="2200">
                  <a:latin typeface="Arial Narrow" pitchFamily="34" charset="0"/>
                </a:rPr>
                <a:t>Colaboradores</a:t>
              </a:r>
            </a:p>
            <a:p>
              <a:pPr algn="ctr"/>
              <a:r>
                <a:rPr lang="es-ES" sz="2200">
                  <a:latin typeface="Arial Narrow" pitchFamily="34" charset="0"/>
                </a:rPr>
                <a:t>y familias</a:t>
              </a:r>
            </a:p>
          </p:txBody>
        </p:sp>
        <p:sp>
          <p:nvSpPr>
            <p:cNvPr id="103433" name="Oval 11"/>
            <p:cNvSpPr>
              <a:spLocks noChangeArrowheads="1"/>
            </p:cNvSpPr>
            <p:nvPr/>
          </p:nvSpPr>
          <p:spPr bwMode="auto">
            <a:xfrm>
              <a:off x="616" y="2959"/>
              <a:ext cx="1152" cy="633"/>
            </a:xfrm>
            <a:prstGeom prst="ellipse">
              <a:avLst/>
            </a:prstGeom>
            <a:solidFill>
              <a:srgbClr val="99FF66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s-ES">
                  <a:latin typeface="Arial Narrow" pitchFamily="34" charset="0"/>
                </a:rPr>
                <a:t>Gobierno</a:t>
              </a:r>
            </a:p>
          </p:txBody>
        </p:sp>
        <p:sp>
          <p:nvSpPr>
            <p:cNvPr id="103434" name="Oval 12"/>
            <p:cNvSpPr>
              <a:spLocks noChangeArrowheads="1"/>
            </p:cNvSpPr>
            <p:nvPr/>
          </p:nvSpPr>
          <p:spPr bwMode="auto">
            <a:xfrm>
              <a:off x="4312" y="2968"/>
              <a:ext cx="1248" cy="576"/>
            </a:xfrm>
            <a:prstGeom prst="ellipse">
              <a:avLst/>
            </a:prstGeom>
            <a:solidFill>
              <a:srgbClr val="99FF66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s-ES">
                  <a:latin typeface="Arial Narrow" pitchFamily="34" charset="0"/>
                </a:rPr>
                <a:t>Comunidad</a:t>
              </a:r>
            </a:p>
          </p:txBody>
        </p:sp>
        <p:sp>
          <p:nvSpPr>
            <p:cNvPr id="103435" name="Oval 13"/>
            <p:cNvSpPr>
              <a:spLocks noChangeArrowheads="1"/>
            </p:cNvSpPr>
            <p:nvPr/>
          </p:nvSpPr>
          <p:spPr bwMode="auto">
            <a:xfrm>
              <a:off x="280" y="2062"/>
              <a:ext cx="1036" cy="570"/>
            </a:xfrm>
            <a:prstGeom prst="ellipse">
              <a:avLst/>
            </a:prstGeom>
            <a:solidFill>
              <a:srgbClr val="99FF66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s-ES">
                  <a:latin typeface="Arial Narrow" pitchFamily="34" charset="0"/>
                </a:rPr>
                <a:t>Proveedores</a:t>
              </a:r>
            </a:p>
          </p:txBody>
        </p:sp>
        <p:sp>
          <p:nvSpPr>
            <p:cNvPr id="103436" name="Oval 14"/>
            <p:cNvSpPr>
              <a:spLocks noChangeArrowheads="1"/>
            </p:cNvSpPr>
            <p:nvPr/>
          </p:nvSpPr>
          <p:spPr bwMode="auto">
            <a:xfrm>
              <a:off x="4792" y="2120"/>
              <a:ext cx="933" cy="512"/>
            </a:xfrm>
            <a:prstGeom prst="ellipse">
              <a:avLst/>
            </a:prstGeom>
            <a:solidFill>
              <a:srgbClr val="99FF66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s-ES">
                  <a:latin typeface="Arial Narrow" pitchFamily="34" charset="0"/>
                </a:rPr>
                <a:t>Clientes</a:t>
              </a:r>
            </a:p>
          </p:txBody>
        </p:sp>
        <p:sp>
          <p:nvSpPr>
            <p:cNvPr id="103437" name="Oval 15"/>
            <p:cNvSpPr>
              <a:spLocks noChangeArrowheads="1"/>
            </p:cNvSpPr>
            <p:nvPr/>
          </p:nvSpPr>
          <p:spPr bwMode="auto">
            <a:xfrm>
              <a:off x="2392" y="3544"/>
              <a:ext cx="1248" cy="633"/>
            </a:xfrm>
            <a:prstGeom prst="ellipse">
              <a:avLst/>
            </a:prstGeom>
            <a:solidFill>
              <a:srgbClr val="99FF66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s-ES">
                  <a:latin typeface="Arial Narrow" pitchFamily="34" charset="0"/>
                </a:rPr>
                <a:t>Medio Ambiente</a:t>
              </a:r>
            </a:p>
          </p:txBody>
        </p:sp>
        <p:sp>
          <p:nvSpPr>
            <p:cNvPr id="103438" name="Line 16"/>
            <p:cNvSpPr>
              <a:spLocks noChangeShapeType="1"/>
            </p:cNvSpPr>
            <p:nvPr/>
          </p:nvSpPr>
          <p:spPr bwMode="auto">
            <a:xfrm rot="474325">
              <a:off x="2109" y="1520"/>
              <a:ext cx="413" cy="31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stealth" w="med" len="med"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PE"/>
            </a:p>
          </p:txBody>
        </p:sp>
        <p:sp>
          <p:nvSpPr>
            <p:cNvPr id="103439" name="Line 17"/>
            <p:cNvSpPr>
              <a:spLocks noChangeShapeType="1"/>
            </p:cNvSpPr>
            <p:nvPr/>
          </p:nvSpPr>
          <p:spPr bwMode="auto">
            <a:xfrm rot="712596" flipV="1">
              <a:off x="1384" y="2247"/>
              <a:ext cx="912" cy="18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stealth" w="med" len="med"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PE"/>
            </a:p>
          </p:txBody>
        </p:sp>
        <p:sp>
          <p:nvSpPr>
            <p:cNvPr id="103440" name="Line 18"/>
            <p:cNvSpPr>
              <a:spLocks noChangeShapeType="1"/>
            </p:cNvSpPr>
            <p:nvPr/>
          </p:nvSpPr>
          <p:spPr bwMode="auto">
            <a:xfrm flipV="1">
              <a:off x="3016" y="2824"/>
              <a:ext cx="0" cy="67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stealth" w="med" len="med"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PE"/>
            </a:p>
          </p:txBody>
        </p:sp>
        <p:sp>
          <p:nvSpPr>
            <p:cNvPr id="103441" name="Line 19"/>
            <p:cNvSpPr>
              <a:spLocks noChangeShapeType="1"/>
            </p:cNvSpPr>
            <p:nvPr/>
          </p:nvSpPr>
          <p:spPr bwMode="auto">
            <a:xfrm rot="20741251" flipV="1">
              <a:off x="3640" y="1558"/>
              <a:ext cx="428" cy="26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stealth" w="med" len="med"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PE"/>
            </a:p>
          </p:txBody>
        </p:sp>
        <p:sp>
          <p:nvSpPr>
            <p:cNvPr id="103442" name="Line 20"/>
            <p:cNvSpPr>
              <a:spLocks noChangeShapeType="1"/>
            </p:cNvSpPr>
            <p:nvPr/>
          </p:nvSpPr>
          <p:spPr bwMode="auto">
            <a:xfrm rot="-840823">
              <a:off x="3778" y="2240"/>
              <a:ext cx="966" cy="24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stealth" w="med" len="med"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PE"/>
            </a:p>
          </p:txBody>
        </p:sp>
        <p:sp>
          <p:nvSpPr>
            <p:cNvPr id="103443" name="Line 21"/>
            <p:cNvSpPr>
              <a:spLocks noChangeShapeType="1"/>
            </p:cNvSpPr>
            <p:nvPr/>
          </p:nvSpPr>
          <p:spPr bwMode="auto">
            <a:xfrm rot="1343221" flipH="1">
              <a:off x="1872" y="2682"/>
              <a:ext cx="441" cy="63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stealth" w="med" len="med"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PE"/>
            </a:p>
          </p:txBody>
        </p:sp>
        <p:sp>
          <p:nvSpPr>
            <p:cNvPr id="103444" name="Line 22"/>
            <p:cNvSpPr>
              <a:spLocks noChangeShapeType="1"/>
            </p:cNvSpPr>
            <p:nvPr/>
          </p:nvSpPr>
          <p:spPr bwMode="auto">
            <a:xfrm rot="-1251427">
              <a:off x="3795" y="2650"/>
              <a:ext cx="401" cy="56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stealth" w="med" len="med"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PE"/>
            </a:p>
          </p:txBody>
        </p:sp>
        <p:sp>
          <p:nvSpPr>
            <p:cNvPr id="103445" name="WordArt 23"/>
            <p:cNvSpPr>
              <a:spLocks noChangeArrowheads="1" noChangeShapeType="1" noTextEdit="1"/>
            </p:cNvSpPr>
            <p:nvPr/>
          </p:nvSpPr>
          <p:spPr bwMode="auto">
            <a:xfrm>
              <a:off x="2344" y="1480"/>
              <a:ext cx="1488" cy="144"/>
            </a:xfrm>
            <a:prstGeom prst="rect">
              <a:avLst/>
            </a:prstGeom>
          </p:spPr>
          <p:txBody>
            <a:bodyPr spcFirstLastPara="1" wrap="none" fromWordArt="1">
              <a:prstTxWarp prst="textArchUp">
                <a:avLst>
                  <a:gd name="adj" fmla="val 10800004"/>
                </a:avLst>
              </a:prstTxWarp>
            </a:bodyPr>
            <a:lstStyle/>
            <a:p>
              <a:pPr algn="ctr"/>
              <a:r>
                <a:rPr lang="es-PE" sz="1200" kern="10" spc="24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latin typeface="Arial Narrow"/>
                </a:rPr>
                <a:t>Irradiar</a:t>
              </a:r>
            </a:p>
          </p:txBody>
        </p:sp>
        <p:sp>
          <p:nvSpPr>
            <p:cNvPr id="103446" name="Text Box 24"/>
            <p:cNvSpPr txBox="1">
              <a:spLocks noChangeArrowheads="1"/>
            </p:cNvSpPr>
            <p:nvPr/>
          </p:nvSpPr>
          <p:spPr bwMode="auto">
            <a:xfrm>
              <a:off x="2336" y="2115"/>
              <a:ext cx="1383" cy="365"/>
            </a:xfrm>
            <a:prstGeom prst="rect">
              <a:avLst/>
            </a:prstGeom>
            <a:solidFill>
              <a:srgbClr val="66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/>
              <a:r>
                <a:rPr lang="es-ES" sz="3200" b="1">
                  <a:latin typeface="Arial" pitchFamily="34" charset="0"/>
                </a:rPr>
                <a:t>EMPRESA</a:t>
              </a:r>
            </a:p>
          </p:txBody>
        </p:sp>
      </p:grpSp>
      <p:sp>
        <p:nvSpPr>
          <p:cNvPr id="103429" name="Rectangle 25"/>
          <p:cNvSpPr>
            <a:spLocks noChangeArrowheads="1"/>
          </p:cNvSpPr>
          <p:nvPr/>
        </p:nvSpPr>
        <p:spPr bwMode="auto">
          <a:xfrm>
            <a:off x="73025" y="71438"/>
            <a:ext cx="9001125" cy="670401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s-PE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2"/>
          <p:cNvSpPr>
            <a:spLocks noChangeArrowheads="1"/>
          </p:cNvSpPr>
          <p:nvPr/>
        </p:nvSpPr>
        <p:spPr bwMode="auto">
          <a:xfrm>
            <a:off x="323850" y="441325"/>
            <a:ext cx="8424863" cy="118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pPr algn="ctr" eaLnBrk="0" hangingPunct="0"/>
            <a:r>
              <a:rPr lang="es-ES" b="1">
                <a:solidFill>
                  <a:srgbClr val="FFCC66"/>
                </a:solidFill>
                <a:latin typeface="Arial" pitchFamily="34" charset="0"/>
              </a:rPr>
              <a:t>¿Cuáles son los argumentos que pueden hacer cambiar la mentalidad de las empresas y pasar a ser más respetuosas y protectoras con el entorno? </a:t>
            </a:r>
          </a:p>
        </p:txBody>
      </p:sp>
      <p:sp>
        <p:nvSpPr>
          <p:cNvPr id="104451" name="Rectangle 3"/>
          <p:cNvSpPr>
            <a:spLocks noChangeArrowheads="1"/>
          </p:cNvSpPr>
          <p:nvPr/>
        </p:nvSpPr>
        <p:spPr bwMode="auto">
          <a:xfrm>
            <a:off x="73025" y="71438"/>
            <a:ext cx="9001125" cy="670401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s-PE"/>
          </a:p>
        </p:txBody>
      </p:sp>
      <p:sp>
        <p:nvSpPr>
          <p:cNvPr id="104452" name="Rectangle 4"/>
          <p:cNvSpPr>
            <a:spLocks noChangeArrowheads="1"/>
          </p:cNvSpPr>
          <p:nvPr/>
        </p:nvSpPr>
        <p:spPr bwMode="auto">
          <a:xfrm>
            <a:off x="835025" y="3997325"/>
            <a:ext cx="2000250" cy="887413"/>
          </a:xfrm>
          <a:prstGeom prst="rect">
            <a:avLst/>
          </a:prstGeom>
          <a:solidFill>
            <a:srgbClr val="99FF66"/>
          </a:solidFill>
          <a:ln w="9525" cmpd="dbl">
            <a:solidFill>
              <a:srgbClr val="000000"/>
            </a:solidFill>
            <a:miter lim="800000"/>
            <a:headEnd/>
            <a:tailEnd/>
          </a:ln>
        </p:spPr>
        <p:txBody>
          <a:bodyPr tIns="10800" bIns="10800" anchor="ctr"/>
          <a:lstStyle/>
          <a:p>
            <a:pPr algn="ctr"/>
            <a:r>
              <a:rPr lang="es-ES" sz="1800" b="1">
                <a:latin typeface="Arial" pitchFamily="34" charset="0"/>
              </a:rPr>
              <a:t>PODERES PUBLICOS</a:t>
            </a:r>
            <a:endParaRPr lang="es-ES" sz="1800">
              <a:latin typeface="Arial" pitchFamily="34" charset="0"/>
            </a:endParaRPr>
          </a:p>
        </p:txBody>
      </p:sp>
      <p:sp>
        <p:nvSpPr>
          <p:cNvPr id="104453" name="Line 5"/>
          <p:cNvSpPr>
            <a:spLocks noChangeShapeType="1"/>
          </p:cNvSpPr>
          <p:nvPr/>
        </p:nvSpPr>
        <p:spPr bwMode="auto">
          <a:xfrm rot="10800000" flipH="1">
            <a:off x="1574800" y="2803525"/>
            <a:ext cx="1628775" cy="1184275"/>
          </a:xfrm>
          <a:prstGeom prst="line">
            <a:avLst/>
          </a:prstGeom>
          <a:noFill/>
          <a:ln w="19050">
            <a:solidFill>
              <a:srgbClr val="FFFF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PE"/>
          </a:p>
        </p:txBody>
      </p:sp>
      <p:sp>
        <p:nvSpPr>
          <p:cNvPr id="104454" name="Rectangle 6"/>
          <p:cNvSpPr>
            <a:spLocks noChangeArrowheads="1"/>
          </p:cNvSpPr>
          <p:nvPr/>
        </p:nvSpPr>
        <p:spPr bwMode="auto">
          <a:xfrm>
            <a:off x="3240088" y="3997325"/>
            <a:ext cx="1998662" cy="887413"/>
          </a:xfrm>
          <a:prstGeom prst="rect">
            <a:avLst/>
          </a:prstGeom>
          <a:solidFill>
            <a:srgbClr val="99FF66"/>
          </a:solidFill>
          <a:ln w="9525" cmpd="dbl">
            <a:solidFill>
              <a:srgbClr val="000000"/>
            </a:solidFill>
            <a:miter lim="800000"/>
            <a:headEnd/>
            <a:tailEnd/>
          </a:ln>
        </p:spPr>
        <p:txBody>
          <a:bodyPr lIns="0" tIns="46800" rIns="0" anchor="ctr"/>
          <a:lstStyle/>
          <a:p>
            <a:pPr algn="ctr"/>
            <a:r>
              <a:rPr lang="es-ES" sz="1800" b="1">
                <a:latin typeface="Arial" pitchFamily="34" charset="0"/>
              </a:rPr>
              <a:t>MEDIOS DE COMUNICACION</a:t>
            </a:r>
            <a:endParaRPr lang="es-ES" sz="1800">
              <a:latin typeface="Arial" pitchFamily="34" charset="0"/>
            </a:endParaRPr>
          </a:p>
        </p:txBody>
      </p:sp>
      <p:sp>
        <p:nvSpPr>
          <p:cNvPr id="104455" name="Rectangle 7"/>
          <p:cNvSpPr>
            <a:spLocks noChangeArrowheads="1"/>
          </p:cNvSpPr>
          <p:nvPr/>
        </p:nvSpPr>
        <p:spPr bwMode="auto">
          <a:xfrm>
            <a:off x="3276600" y="2368550"/>
            <a:ext cx="1925638" cy="887413"/>
          </a:xfrm>
          <a:prstGeom prst="rect">
            <a:avLst/>
          </a:prstGeom>
          <a:solidFill>
            <a:srgbClr val="99FF66"/>
          </a:solidFill>
          <a:ln w="9525" cmpd="dbl">
            <a:solidFill>
              <a:srgbClr val="000000"/>
            </a:solidFill>
            <a:miter lim="800000"/>
            <a:headEnd/>
            <a:tailEnd/>
          </a:ln>
        </p:spPr>
        <p:txBody>
          <a:bodyPr tIns="46800" anchor="ctr"/>
          <a:lstStyle/>
          <a:p>
            <a:pPr algn="ctr"/>
            <a:r>
              <a:rPr lang="es-ES" sz="2200" b="1">
                <a:latin typeface="Arial" pitchFamily="34" charset="0"/>
              </a:rPr>
              <a:t>EMPRESA</a:t>
            </a:r>
            <a:endParaRPr lang="es-ES" sz="2200">
              <a:latin typeface="Arial" pitchFamily="34" charset="0"/>
            </a:endParaRPr>
          </a:p>
        </p:txBody>
      </p:sp>
      <p:sp>
        <p:nvSpPr>
          <p:cNvPr id="104456" name="Line 8"/>
          <p:cNvSpPr>
            <a:spLocks noChangeShapeType="1"/>
          </p:cNvSpPr>
          <p:nvPr/>
        </p:nvSpPr>
        <p:spPr bwMode="auto">
          <a:xfrm flipV="1">
            <a:off x="4240213" y="3255963"/>
            <a:ext cx="0" cy="741362"/>
          </a:xfrm>
          <a:prstGeom prst="line">
            <a:avLst/>
          </a:prstGeom>
          <a:noFill/>
          <a:ln w="19050">
            <a:solidFill>
              <a:srgbClr val="FFFF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PE"/>
          </a:p>
        </p:txBody>
      </p:sp>
      <p:sp>
        <p:nvSpPr>
          <p:cNvPr id="104457" name="Line 9"/>
          <p:cNvSpPr>
            <a:spLocks noChangeShapeType="1"/>
          </p:cNvSpPr>
          <p:nvPr/>
        </p:nvSpPr>
        <p:spPr bwMode="auto">
          <a:xfrm rot="5400000" flipH="1">
            <a:off x="5249863" y="2786062"/>
            <a:ext cx="1193800" cy="122872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PE"/>
          </a:p>
        </p:txBody>
      </p:sp>
      <p:sp>
        <p:nvSpPr>
          <p:cNvPr id="104458" name="Text Box 10"/>
          <p:cNvSpPr txBox="1">
            <a:spLocks noChangeArrowheads="1"/>
          </p:cNvSpPr>
          <p:nvPr/>
        </p:nvSpPr>
        <p:spPr bwMode="auto">
          <a:xfrm>
            <a:off x="6313488" y="3967163"/>
            <a:ext cx="887412" cy="592137"/>
          </a:xfrm>
          <a:prstGeom prst="rect">
            <a:avLst/>
          </a:prstGeom>
          <a:solidFill>
            <a:srgbClr val="FFFF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dbl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36000" rIns="0" bIns="0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es-ES" sz="1800" b="1">
                <a:latin typeface="Arial" pitchFamily="34" charset="0"/>
              </a:rPr>
              <a:t>Opinión pública</a:t>
            </a:r>
            <a:endParaRPr lang="es-ES" sz="1800">
              <a:latin typeface="Arial" pitchFamily="34" charset="0"/>
            </a:endParaRPr>
          </a:p>
        </p:txBody>
      </p:sp>
      <p:sp>
        <p:nvSpPr>
          <p:cNvPr id="104459" name="Text Box 11"/>
          <p:cNvSpPr txBox="1">
            <a:spLocks noChangeArrowheads="1"/>
          </p:cNvSpPr>
          <p:nvPr/>
        </p:nvSpPr>
        <p:spPr bwMode="auto">
          <a:xfrm>
            <a:off x="827088" y="2924175"/>
            <a:ext cx="1477962" cy="44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dbl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36000" rIns="0" bIns="0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 eaLnBrk="1" hangingPunct="1">
              <a:lnSpc>
                <a:spcPct val="96000"/>
              </a:lnSpc>
            </a:pPr>
            <a:r>
              <a:rPr lang="es-ES" sz="1800" b="1">
                <a:solidFill>
                  <a:srgbClr val="FFFFFF"/>
                </a:solidFill>
                <a:latin typeface="Arial" pitchFamily="34" charset="0"/>
              </a:rPr>
              <a:t>Inspección y legislación</a:t>
            </a:r>
            <a:endParaRPr lang="es-ES" sz="1800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104460" name="Freeform 12"/>
          <p:cNvSpPr>
            <a:spLocks/>
          </p:cNvSpPr>
          <p:nvPr/>
        </p:nvSpPr>
        <p:spPr bwMode="auto">
          <a:xfrm>
            <a:off x="1724025" y="3405188"/>
            <a:ext cx="5773738" cy="1924050"/>
          </a:xfrm>
          <a:custGeom>
            <a:avLst/>
            <a:gdLst>
              <a:gd name="T0" fmla="*/ 0 w 7020"/>
              <a:gd name="T1" fmla="*/ 2147483647 h 2340"/>
              <a:gd name="T2" fmla="*/ 0 w 7020"/>
              <a:gd name="T3" fmla="*/ 2147483647 h 2340"/>
              <a:gd name="T4" fmla="*/ 2147483647 w 7020"/>
              <a:gd name="T5" fmla="*/ 2147483647 h 2340"/>
              <a:gd name="T6" fmla="*/ 2147483647 w 7020"/>
              <a:gd name="T7" fmla="*/ 0 h 2340"/>
              <a:gd name="T8" fmla="*/ 0 60000 65536"/>
              <a:gd name="T9" fmla="*/ 0 60000 65536"/>
              <a:gd name="T10" fmla="*/ 0 60000 65536"/>
              <a:gd name="T11" fmla="*/ 0 60000 65536"/>
              <a:gd name="T12" fmla="*/ 0 w 7020"/>
              <a:gd name="T13" fmla="*/ 0 h 2340"/>
              <a:gd name="T14" fmla="*/ 7020 w 7020"/>
              <a:gd name="T15" fmla="*/ 2340 h 234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020" h="2340">
                <a:moveTo>
                  <a:pt x="0" y="1800"/>
                </a:moveTo>
                <a:lnTo>
                  <a:pt x="0" y="2340"/>
                </a:lnTo>
                <a:lnTo>
                  <a:pt x="7020" y="2340"/>
                </a:lnTo>
                <a:lnTo>
                  <a:pt x="7020" y="0"/>
                </a:lnTo>
              </a:path>
            </a:pathLst>
          </a:custGeom>
          <a:noFill/>
          <a:ln w="19050">
            <a:solidFill>
              <a:srgbClr val="FFFF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s-PE"/>
          </a:p>
        </p:txBody>
      </p:sp>
      <p:grpSp>
        <p:nvGrpSpPr>
          <p:cNvPr id="104461" name="Group 13"/>
          <p:cNvGrpSpPr>
            <a:grpSpLocks/>
          </p:cNvGrpSpPr>
          <p:nvPr/>
        </p:nvGrpSpPr>
        <p:grpSpPr bwMode="auto">
          <a:xfrm>
            <a:off x="5749925" y="2665413"/>
            <a:ext cx="741363" cy="147637"/>
            <a:chOff x="8187" y="4031"/>
            <a:chExt cx="900" cy="180"/>
          </a:xfrm>
        </p:grpSpPr>
        <p:sp>
          <p:nvSpPr>
            <p:cNvPr id="104466" name="Line 14"/>
            <p:cNvSpPr>
              <a:spLocks noChangeShapeType="1"/>
            </p:cNvSpPr>
            <p:nvPr/>
          </p:nvSpPr>
          <p:spPr bwMode="auto">
            <a:xfrm flipH="1">
              <a:off x="8187" y="4211"/>
              <a:ext cx="900" cy="0"/>
            </a:xfrm>
            <a:prstGeom prst="line">
              <a:avLst/>
            </a:prstGeom>
            <a:noFill/>
            <a:ln w="19050">
              <a:solidFill>
                <a:srgbClr val="FFFF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PE"/>
            </a:p>
          </p:txBody>
        </p:sp>
        <p:sp>
          <p:nvSpPr>
            <p:cNvPr id="104467" name="Line 15"/>
            <p:cNvSpPr>
              <a:spLocks noChangeShapeType="1"/>
            </p:cNvSpPr>
            <p:nvPr/>
          </p:nvSpPr>
          <p:spPr bwMode="auto">
            <a:xfrm rot="10800000" flipH="1">
              <a:off x="8187" y="4031"/>
              <a:ext cx="900" cy="1"/>
            </a:xfrm>
            <a:prstGeom prst="line">
              <a:avLst/>
            </a:prstGeom>
            <a:noFill/>
            <a:ln w="19050">
              <a:solidFill>
                <a:srgbClr val="FFFF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PE"/>
            </a:p>
          </p:txBody>
        </p:sp>
      </p:grpSp>
      <p:sp>
        <p:nvSpPr>
          <p:cNvPr id="104462" name="Line 16"/>
          <p:cNvSpPr>
            <a:spLocks noChangeShapeType="1"/>
          </p:cNvSpPr>
          <p:nvPr/>
        </p:nvSpPr>
        <p:spPr bwMode="auto">
          <a:xfrm flipH="1">
            <a:off x="5276850" y="4440238"/>
            <a:ext cx="887413" cy="0"/>
          </a:xfrm>
          <a:prstGeom prst="line">
            <a:avLst/>
          </a:prstGeom>
          <a:noFill/>
          <a:ln w="19050">
            <a:solidFill>
              <a:srgbClr val="FFFF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PE"/>
          </a:p>
        </p:txBody>
      </p:sp>
      <p:sp>
        <p:nvSpPr>
          <p:cNvPr id="104463" name="Line 17"/>
          <p:cNvSpPr>
            <a:spLocks noChangeShapeType="1"/>
          </p:cNvSpPr>
          <p:nvPr/>
        </p:nvSpPr>
        <p:spPr bwMode="auto">
          <a:xfrm flipV="1">
            <a:off x="7053263" y="3257550"/>
            <a:ext cx="0" cy="739775"/>
          </a:xfrm>
          <a:prstGeom prst="line">
            <a:avLst/>
          </a:prstGeom>
          <a:noFill/>
          <a:ln w="19050">
            <a:solidFill>
              <a:srgbClr val="00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PE"/>
          </a:p>
        </p:txBody>
      </p:sp>
      <p:sp>
        <p:nvSpPr>
          <p:cNvPr id="104464" name="Text Box 18"/>
          <p:cNvSpPr txBox="1">
            <a:spLocks noChangeArrowheads="1"/>
          </p:cNvSpPr>
          <p:nvPr/>
        </p:nvSpPr>
        <p:spPr bwMode="auto">
          <a:xfrm>
            <a:off x="1855788" y="5343525"/>
            <a:ext cx="5478462" cy="592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dbl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36000" rIns="0" bIns="0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es-ES" sz="1800" b="1">
                <a:solidFill>
                  <a:srgbClr val="FFFFFF"/>
                </a:solidFill>
                <a:latin typeface="Arial" pitchFamily="34" charset="0"/>
              </a:rPr>
              <a:t>Regulación instrumentos de mercado</a:t>
            </a:r>
          </a:p>
          <a:p>
            <a:pPr algn="ctr" eaLnBrk="1" hangingPunct="1"/>
            <a:r>
              <a:rPr lang="es-ES" sz="1800" b="1">
                <a:solidFill>
                  <a:srgbClr val="FFFFFF"/>
                </a:solidFill>
                <a:latin typeface="Arial" pitchFamily="34" charset="0"/>
              </a:rPr>
              <a:t>(Tasas, incentivos. Ayudas)</a:t>
            </a:r>
            <a:endParaRPr lang="es-ES" sz="1800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104465" name="Oval 19"/>
          <p:cNvSpPr>
            <a:spLocks noChangeArrowheads="1"/>
          </p:cNvSpPr>
          <p:nvPr/>
        </p:nvSpPr>
        <p:spPr bwMode="auto">
          <a:xfrm>
            <a:off x="6756400" y="2220913"/>
            <a:ext cx="1481138" cy="1184275"/>
          </a:xfrm>
          <a:prstGeom prst="ellipse">
            <a:avLst/>
          </a:prstGeom>
          <a:solidFill>
            <a:srgbClr val="99FF66"/>
          </a:solidFill>
          <a:ln w="9525" cmpd="dbl">
            <a:solidFill>
              <a:srgbClr val="000000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es-ES" sz="1800" b="1">
                <a:latin typeface="Arial Narrow" pitchFamily="34" charset="0"/>
              </a:rPr>
              <a:t>MERCADO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Text Box 2"/>
          <p:cNvSpPr txBox="1">
            <a:spLocks noChangeArrowheads="1"/>
          </p:cNvSpPr>
          <p:nvPr/>
        </p:nvSpPr>
        <p:spPr bwMode="auto">
          <a:xfrm>
            <a:off x="76200" y="1296988"/>
            <a:ext cx="3886200" cy="4341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>
              <a:lnSpc>
                <a:spcPct val="90000"/>
              </a:lnSpc>
              <a:spcBef>
                <a:spcPct val="50000"/>
              </a:spcBef>
            </a:pPr>
            <a:r>
              <a:rPr lang="es-MX" sz="3000" b="1">
                <a:solidFill>
                  <a:srgbClr val="FFCC66"/>
                </a:solidFill>
                <a:latin typeface="Arial Narrow" pitchFamily="34" charset="0"/>
              </a:rPr>
              <a:t>BALANCE </a:t>
            </a:r>
          </a:p>
          <a:p>
            <a:pPr algn="ctr" eaLnBrk="1" hangingPunct="1">
              <a:lnSpc>
                <a:spcPct val="90000"/>
              </a:lnSpc>
              <a:spcBef>
                <a:spcPct val="50000"/>
              </a:spcBef>
            </a:pPr>
            <a:r>
              <a:rPr lang="es-MX" sz="3000" b="1">
                <a:solidFill>
                  <a:srgbClr val="FFCC66"/>
                </a:solidFill>
                <a:latin typeface="Arial Narrow" pitchFamily="34" charset="0"/>
              </a:rPr>
              <a:t>DE </a:t>
            </a:r>
          </a:p>
          <a:p>
            <a:pPr algn="ctr" eaLnBrk="1" hangingPunct="1">
              <a:lnSpc>
                <a:spcPct val="90000"/>
              </a:lnSpc>
              <a:spcBef>
                <a:spcPct val="50000"/>
              </a:spcBef>
            </a:pPr>
            <a:r>
              <a:rPr lang="es-MX" sz="3000" b="1">
                <a:solidFill>
                  <a:srgbClr val="FFCC66"/>
                </a:solidFill>
                <a:latin typeface="Arial Narrow" pitchFamily="34" charset="0"/>
              </a:rPr>
              <a:t>MATERIALES</a:t>
            </a:r>
          </a:p>
          <a:p>
            <a:pPr algn="ctr" eaLnBrk="1" hangingPunct="1">
              <a:lnSpc>
                <a:spcPct val="90000"/>
              </a:lnSpc>
              <a:spcBef>
                <a:spcPct val="50000"/>
              </a:spcBef>
            </a:pPr>
            <a:endParaRPr lang="es-MX" sz="3000" b="1">
              <a:solidFill>
                <a:srgbClr val="FFCC66"/>
              </a:solidFill>
              <a:latin typeface="Arial Narrow" pitchFamily="34" charset="0"/>
            </a:endParaRPr>
          </a:p>
          <a:p>
            <a:pPr algn="ctr" eaLnBrk="1" hangingPunct="1">
              <a:lnSpc>
                <a:spcPct val="90000"/>
              </a:lnSpc>
              <a:spcBef>
                <a:spcPct val="50000"/>
              </a:spcBef>
            </a:pPr>
            <a:r>
              <a:rPr lang="es-MX" sz="3000" b="1">
                <a:solidFill>
                  <a:srgbClr val="FFCC66"/>
                </a:solidFill>
                <a:latin typeface="Arial Narrow" pitchFamily="34" charset="0"/>
              </a:rPr>
              <a:t>Esquema </a:t>
            </a:r>
          </a:p>
          <a:p>
            <a:pPr algn="ctr" eaLnBrk="1" hangingPunct="1">
              <a:lnSpc>
                <a:spcPct val="90000"/>
              </a:lnSpc>
              <a:spcBef>
                <a:spcPct val="50000"/>
              </a:spcBef>
            </a:pPr>
            <a:r>
              <a:rPr lang="es-MX" sz="3000" b="1">
                <a:solidFill>
                  <a:srgbClr val="FFCC66"/>
                </a:solidFill>
                <a:latin typeface="Arial Narrow" pitchFamily="34" charset="0"/>
              </a:rPr>
              <a:t>de </a:t>
            </a:r>
          </a:p>
          <a:p>
            <a:pPr algn="ctr" eaLnBrk="1" hangingPunct="1">
              <a:lnSpc>
                <a:spcPct val="90000"/>
              </a:lnSpc>
              <a:spcBef>
                <a:spcPct val="50000"/>
              </a:spcBef>
            </a:pPr>
            <a:r>
              <a:rPr lang="es-MX" sz="3000" b="1">
                <a:solidFill>
                  <a:srgbClr val="FFCC66"/>
                </a:solidFill>
                <a:latin typeface="Arial Narrow" pitchFamily="34" charset="0"/>
              </a:rPr>
              <a:t>Karl-Goran Maler</a:t>
            </a:r>
            <a:endParaRPr lang="es-ES" sz="3000" b="1">
              <a:solidFill>
                <a:srgbClr val="FFCC66"/>
              </a:solidFill>
              <a:latin typeface="Arial Narrow" pitchFamily="34" charset="0"/>
            </a:endParaRPr>
          </a:p>
        </p:txBody>
      </p:sp>
      <p:pic>
        <p:nvPicPr>
          <p:cNvPr id="10547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9263" y="0"/>
            <a:ext cx="4884737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3"/>
          <p:cNvSpPr>
            <a:spLocks noChangeArrowheads="1"/>
          </p:cNvSpPr>
          <p:nvPr/>
        </p:nvSpPr>
        <p:spPr bwMode="auto">
          <a:xfrm>
            <a:off x="2971800" y="22860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lIns="0" tIns="0" rIns="0" bIns="0">
            <a:spAutoFit/>
          </a:bodyPr>
          <a:lstStyle/>
          <a:p>
            <a:endParaRPr lang="es-PE"/>
          </a:p>
        </p:txBody>
      </p:sp>
      <p:sp>
        <p:nvSpPr>
          <p:cNvPr id="71683" name="Text Box 4"/>
          <p:cNvSpPr txBox="1">
            <a:spLocks noChangeArrowheads="1"/>
          </p:cNvSpPr>
          <p:nvPr/>
        </p:nvSpPr>
        <p:spPr bwMode="auto">
          <a:xfrm>
            <a:off x="323850" y="981075"/>
            <a:ext cx="8439150" cy="5170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lIns="0" tIns="0" rIns="0" bIns="0" anchor="ctr">
            <a:spAutoFit/>
          </a:bodyPr>
          <a:lstStyle>
            <a:lvl1pPr marL="355600" indent="-355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just">
              <a:lnSpc>
                <a:spcPct val="95000"/>
              </a:lnSpc>
              <a:spcBef>
                <a:spcPct val="25000"/>
              </a:spcBef>
              <a:buFont typeface="Wingdings" pitchFamily="2" charset="2"/>
              <a:buChar char="§"/>
            </a:pPr>
            <a:r>
              <a:rPr lang="es-PE" sz="3000" b="1">
                <a:solidFill>
                  <a:schemeClr val="bg1"/>
                </a:solidFill>
                <a:cs typeface="Times New Roman" pitchFamily="18" charset="0"/>
              </a:rPr>
              <a:t>Obtener información de proyecto y deducir su capacidad de generar impactos. Enfrentada esta a condiciones del medio, posible predicción de repercusiones y considerar opciones alternativas.</a:t>
            </a:r>
            <a:r>
              <a:rPr lang="es-ES" sz="3000" b="1">
                <a:solidFill>
                  <a:schemeClr val="bg1"/>
                </a:solidFill>
                <a:cs typeface="Times New Roman" pitchFamily="18" charset="0"/>
              </a:rPr>
              <a:t> </a:t>
            </a:r>
          </a:p>
          <a:p>
            <a:pPr algn="just">
              <a:lnSpc>
                <a:spcPct val="95000"/>
              </a:lnSpc>
              <a:spcBef>
                <a:spcPct val="25000"/>
              </a:spcBef>
              <a:buFont typeface="Wingdings" pitchFamily="2" charset="2"/>
              <a:buChar char="§"/>
            </a:pPr>
            <a:r>
              <a:rPr lang="es-PE" sz="3000" b="1">
                <a:solidFill>
                  <a:schemeClr val="bg1"/>
                </a:solidFill>
                <a:cs typeface="Times New Roman" pitchFamily="18" charset="0"/>
              </a:rPr>
              <a:t>Capacidad de acogida del medio o resiliencia ecológica, efectos umbral, relaciones “acción-alteración” y estabilidad biológica del sistema. </a:t>
            </a:r>
          </a:p>
          <a:p>
            <a:pPr algn="just">
              <a:lnSpc>
                <a:spcPct val="95000"/>
              </a:lnSpc>
              <a:spcBef>
                <a:spcPct val="25000"/>
              </a:spcBef>
              <a:buFont typeface="Wingdings" pitchFamily="2" charset="2"/>
              <a:buChar char="§"/>
            </a:pPr>
            <a:r>
              <a:rPr lang="es-PE" sz="3000" b="1">
                <a:solidFill>
                  <a:schemeClr val="bg1"/>
                </a:solidFill>
                <a:cs typeface="Times New Roman" pitchFamily="18" charset="0"/>
              </a:rPr>
              <a:t> Propósito ayudar la toma de decisiones.</a:t>
            </a:r>
          </a:p>
          <a:p>
            <a:pPr algn="just">
              <a:lnSpc>
                <a:spcPct val="95000"/>
              </a:lnSpc>
              <a:spcBef>
                <a:spcPct val="25000"/>
              </a:spcBef>
              <a:buFont typeface="Wingdings" pitchFamily="2" charset="2"/>
              <a:buChar char="§"/>
            </a:pPr>
            <a:r>
              <a:rPr lang="es-PE" sz="3000" b="1">
                <a:solidFill>
                  <a:schemeClr val="bg1"/>
                </a:solidFill>
                <a:cs typeface="Times New Roman" pitchFamily="18" charset="0"/>
              </a:rPr>
              <a:t>Resultado presenta resumido y fácilmente comprensible a autoridad  para decisión de que el proyecto se ejecute, o no.</a:t>
            </a:r>
            <a:endParaRPr lang="es-ES" sz="3000" b="1">
              <a:solidFill>
                <a:schemeClr val="bg1"/>
              </a:solidFill>
              <a:cs typeface="Times New Roman" pitchFamily="18" charset="0"/>
            </a:endParaRPr>
          </a:p>
        </p:txBody>
      </p:sp>
      <p:sp>
        <p:nvSpPr>
          <p:cNvPr id="71684" name="Rectangle 5"/>
          <p:cNvSpPr>
            <a:spLocks noChangeArrowheads="1"/>
          </p:cNvSpPr>
          <p:nvPr/>
        </p:nvSpPr>
        <p:spPr bwMode="auto">
          <a:xfrm>
            <a:off x="2627313" y="260350"/>
            <a:ext cx="3819525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lIns="0" tIns="0" rIns="0" bIns="0" anchor="ctr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s-PE" sz="3600" b="1">
                <a:solidFill>
                  <a:srgbClr val="FFC000"/>
                </a:solidFill>
                <a:cs typeface="Times New Roman" pitchFamily="18" charset="0"/>
              </a:rPr>
              <a:t>GENESIS DE EIA</a:t>
            </a:r>
            <a:r>
              <a:rPr lang="es-PE" sz="1600" b="1">
                <a:solidFill>
                  <a:srgbClr val="FFC000"/>
                </a:solidFill>
                <a:cs typeface="Times New Roman" pitchFamily="18" charset="0"/>
              </a:rPr>
              <a:t> </a:t>
            </a:r>
            <a:endParaRPr lang="es-ES" sz="1600" b="1">
              <a:solidFill>
                <a:srgbClr val="FFC000"/>
              </a:solidFill>
              <a:cs typeface="Times New Roman" pitchFamily="18" charset="0"/>
            </a:endParaRPr>
          </a:p>
        </p:txBody>
      </p:sp>
      <p:sp>
        <p:nvSpPr>
          <p:cNvPr id="71685" name="Rectangle 6"/>
          <p:cNvSpPr>
            <a:spLocks noChangeArrowheads="1"/>
          </p:cNvSpPr>
          <p:nvPr/>
        </p:nvSpPr>
        <p:spPr bwMode="auto">
          <a:xfrm>
            <a:off x="57150" y="58738"/>
            <a:ext cx="9036050" cy="6740525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s-PE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146" name="Object 2"/>
          <p:cNvGraphicFramePr>
            <a:graphicFrameLocks noGrp="1" noChangeAspect="1"/>
          </p:cNvGraphicFramePr>
          <p:nvPr>
            <p:ph/>
          </p:nvPr>
        </p:nvGraphicFramePr>
        <p:xfrm>
          <a:off x="684213" y="1052513"/>
          <a:ext cx="7632700" cy="4824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3" name="Imagen de mapa de bits" r:id="rId3" imgW="5649114" imgH="3428571" progId="Paint.Picture">
                  <p:embed/>
                </p:oleObj>
              </mc:Choice>
              <mc:Fallback>
                <p:oleObj name="Imagen de mapa de bits" r:id="rId3" imgW="5649114" imgH="3428571" progId="Paint.Picture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4213" y="1052513"/>
                        <a:ext cx="7632700" cy="48244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s-PE" smtClean="0"/>
          </a:p>
        </p:txBody>
      </p:sp>
      <p:pic>
        <p:nvPicPr>
          <p:cNvPr id="106499" name="Picture 3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68313" y="765175"/>
            <a:ext cx="8135937" cy="5256213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2"/>
          <p:cNvSpPr>
            <a:spLocks noGrp="1" noChangeArrowheads="1"/>
          </p:cNvSpPr>
          <p:nvPr>
            <p:ph type="title"/>
          </p:nvPr>
        </p:nvSpPr>
        <p:spPr>
          <a:xfrm>
            <a:off x="755650" y="333375"/>
            <a:ext cx="7772400" cy="1143000"/>
          </a:xfrm>
        </p:spPr>
        <p:txBody>
          <a:bodyPr/>
          <a:lstStyle/>
          <a:p>
            <a:pPr eaLnBrk="1" hangingPunct="1"/>
            <a:r>
              <a:rPr lang="es-PE" sz="4000" smtClean="0">
                <a:solidFill>
                  <a:srgbClr val="FFFF00"/>
                </a:solidFill>
                <a:latin typeface="Impact" pitchFamily="34" charset="0"/>
              </a:rPr>
              <a:t>INSTRUMENTOS DE GESTIÓN AMBIENTAL</a:t>
            </a:r>
            <a:endParaRPr lang="es-ES" sz="4000" smtClean="0">
              <a:solidFill>
                <a:srgbClr val="FFFF00"/>
              </a:solidFill>
              <a:latin typeface="Impact" pitchFamily="34" charset="0"/>
            </a:endParaRPr>
          </a:p>
        </p:txBody>
      </p:sp>
      <p:pic>
        <p:nvPicPr>
          <p:cNvPr id="66563" name="Picture 3" descr="MMj03544990000[1]"/>
          <p:cNvPicPr>
            <a:picLocks noGrp="1" noChangeAspect="1" noChangeArrowheads="1" noCrop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flipH="1">
            <a:off x="2805113" y="2335213"/>
            <a:ext cx="2106612" cy="1860550"/>
          </a:xfrm>
        </p:spPr>
      </p:pic>
      <p:sp>
        <p:nvSpPr>
          <p:cNvPr id="107524" name="Rectangle 4"/>
          <p:cNvSpPr>
            <a:spLocks noGrp="1" noChangeArrowheads="1"/>
          </p:cNvSpPr>
          <p:nvPr>
            <p:ph type="body" sz="half" idx="3"/>
          </p:nvPr>
        </p:nvSpPr>
        <p:spPr>
          <a:xfrm>
            <a:off x="4643438" y="1981200"/>
            <a:ext cx="3814762" cy="41148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 b="1" smtClean="0">
                <a:solidFill>
                  <a:srgbClr val="FFCC66"/>
                </a:solidFill>
              </a:rPr>
              <a:t>Son mecanismos que sirven para alcanzar los objetivos de la política, las normas y regulaciones ambientales de un país. Algunos de estos son: EIA, Pasivos Ambientales, Plan de Cierre y Fiscalización.</a:t>
            </a:r>
          </a:p>
          <a:p>
            <a:pPr eaLnBrk="1" hangingPunct="1">
              <a:lnSpc>
                <a:spcPct val="90000"/>
              </a:lnSpc>
            </a:pPr>
            <a:endParaRPr lang="en-US" sz="2800" b="1" smtClean="0">
              <a:solidFill>
                <a:srgbClr val="FFCC66"/>
              </a:solidFill>
            </a:endParaRPr>
          </a:p>
          <a:p>
            <a:pPr eaLnBrk="1" hangingPunct="1">
              <a:lnSpc>
                <a:spcPct val="90000"/>
              </a:lnSpc>
            </a:pPr>
            <a:endParaRPr lang="es-ES" sz="2800" b="1" smtClean="0">
              <a:solidFill>
                <a:srgbClr val="FFCC66"/>
              </a:solidFill>
            </a:endParaRPr>
          </a:p>
        </p:txBody>
      </p:sp>
      <p:pic>
        <p:nvPicPr>
          <p:cNvPr id="66565" name="Picture 5" descr="imag_0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436355">
            <a:off x="684213" y="1773238"/>
            <a:ext cx="1703387" cy="2279650"/>
          </a:xfrm>
          <a:prstGeom prst="rect">
            <a:avLst/>
          </a:prstGeom>
          <a:noFill/>
          <a:ln w="28575">
            <a:solidFill>
              <a:srgbClr val="FFCC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566" name="Picture 6" descr="fgra4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790353">
            <a:off x="1987550" y="4232275"/>
            <a:ext cx="2516188" cy="1809750"/>
          </a:xfrm>
          <a:noFill/>
          <a:ln w="28575">
            <a:solidFill>
              <a:srgbClr val="FFCC00"/>
            </a:solidFill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65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65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665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1000"/>
                                        <p:tgtEl>
                                          <p:spTgt spid="665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1000"/>
                                        <p:tgtEl>
                                          <p:spTgt spid="665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PE" sz="5400" smtClean="0">
                <a:solidFill>
                  <a:srgbClr val="FFFF00"/>
                </a:solidFill>
                <a:latin typeface="Impact" pitchFamily="34" charset="0"/>
              </a:rPr>
              <a:t>Participación Ciudadana</a:t>
            </a:r>
            <a:endParaRPr lang="es-ES" sz="5400" smtClean="0">
              <a:solidFill>
                <a:srgbClr val="FFFF00"/>
              </a:solidFill>
              <a:latin typeface="Impact" pitchFamily="34" charset="0"/>
            </a:endParaRPr>
          </a:p>
        </p:txBody>
      </p:sp>
      <p:sp>
        <p:nvSpPr>
          <p:cNvPr id="10854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900113" y="2335213"/>
            <a:ext cx="3814762" cy="3533775"/>
          </a:xfrm>
        </p:spPr>
        <p:txBody>
          <a:bodyPr/>
          <a:lstStyle/>
          <a:p>
            <a:pPr eaLnBrk="1" hangingPunct="1"/>
            <a:r>
              <a:rPr lang="es-PE" b="1" smtClean="0">
                <a:solidFill>
                  <a:srgbClr val="FFCC66"/>
                </a:solidFill>
              </a:rPr>
              <a:t>Es importante la participación ciudadana comunitaria en los EIA, así como en el monitoreo y la fiscalización.</a:t>
            </a:r>
          </a:p>
          <a:p>
            <a:pPr eaLnBrk="1" hangingPunct="1"/>
            <a:endParaRPr lang="es-ES" b="1" smtClean="0">
              <a:solidFill>
                <a:srgbClr val="FFCC66"/>
              </a:solidFill>
            </a:endParaRPr>
          </a:p>
        </p:txBody>
      </p:sp>
      <p:sp>
        <p:nvSpPr>
          <p:cNvPr id="108548" name="Rectangle 4"/>
          <p:cNvSpPr>
            <a:spLocks noChangeArrowheads="1"/>
          </p:cNvSpPr>
          <p:nvPr/>
        </p:nvSpPr>
        <p:spPr bwMode="auto">
          <a:xfrm>
            <a:off x="684213" y="5734050"/>
            <a:ext cx="4572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endParaRPr lang="es-PE" sz="1800">
              <a:solidFill>
                <a:schemeClr val="bg1"/>
              </a:solidFill>
              <a:latin typeface="Arial" pitchFamily="34" charset="0"/>
            </a:endParaRPr>
          </a:p>
        </p:txBody>
      </p:sp>
      <p:pic>
        <p:nvPicPr>
          <p:cNvPr id="67589" name="Picture 5"/>
          <p:cNvPicPr>
            <a:picLocks noGrp="1" noChangeAspect="1" noChangeArrowheads="1"/>
          </p:cNvPicPr>
          <p:nvPr>
            <p:ph sz="quarter" idx="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219570">
            <a:off x="5387975" y="2006600"/>
            <a:ext cx="2754313" cy="1989138"/>
          </a:xfrm>
          <a:noFill/>
          <a:ln w="28575">
            <a:solidFill>
              <a:srgbClr val="FFCC00"/>
            </a:solidFill>
            <a:miter lim="800000"/>
            <a:headEnd/>
            <a:tailEnd/>
          </a:ln>
        </p:spPr>
      </p:pic>
      <p:pic>
        <p:nvPicPr>
          <p:cNvPr id="67590" name="Picture 6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21246996">
            <a:off x="5253038" y="4102100"/>
            <a:ext cx="2752725" cy="1987550"/>
          </a:xfrm>
          <a:noFill/>
          <a:ln w="28575">
            <a:solidFill>
              <a:srgbClr val="FFCC00"/>
            </a:solidFill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 decel="100000"/>
                                        <p:tgtEl>
                                          <p:spTgt spid="675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decel="100000" fill="hold"/>
                                        <p:tgtEl>
                                          <p:spTgt spid="6758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decel="100000" fill="hold"/>
                                        <p:tgtEl>
                                          <p:spTgt spid="675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decel="100000" fill="hold"/>
                                        <p:tgtEl>
                                          <p:spTgt spid="675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75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75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75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75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75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75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2"/>
          <p:cNvSpPr>
            <a:spLocks noGrp="1" noChangeArrowheads="1"/>
          </p:cNvSpPr>
          <p:nvPr>
            <p:ph type="title"/>
          </p:nvPr>
        </p:nvSpPr>
        <p:spPr>
          <a:xfrm>
            <a:off x="684213" y="260350"/>
            <a:ext cx="7772400" cy="1143000"/>
          </a:xfrm>
        </p:spPr>
        <p:txBody>
          <a:bodyPr/>
          <a:lstStyle/>
          <a:p>
            <a:pPr eaLnBrk="1" hangingPunct="1"/>
            <a:r>
              <a:rPr lang="es-PE" sz="4000" smtClean="0">
                <a:solidFill>
                  <a:srgbClr val="FFFF00"/>
                </a:solidFill>
                <a:latin typeface="Impact" pitchFamily="34" charset="0"/>
              </a:rPr>
              <a:t>PASIVOS AMBIENTALES</a:t>
            </a:r>
            <a:endParaRPr lang="es-ES" sz="4000" smtClean="0">
              <a:solidFill>
                <a:srgbClr val="FFFF00"/>
              </a:solidFill>
              <a:latin typeface="Impact" pitchFamily="34" charset="0"/>
            </a:endParaRPr>
          </a:p>
        </p:txBody>
      </p:sp>
      <p:sp>
        <p:nvSpPr>
          <p:cNvPr id="10957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95288" y="1196975"/>
            <a:ext cx="8229600" cy="1871663"/>
          </a:xfrm>
        </p:spPr>
        <p:txBody>
          <a:bodyPr/>
          <a:lstStyle/>
          <a:p>
            <a:pPr algn="just" eaLnBrk="1" hangingPunct="1"/>
            <a:r>
              <a:rPr lang="es-MX" sz="2400" b="1" smtClean="0">
                <a:solidFill>
                  <a:srgbClr val="FFCC66"/>
                </a:solidFill>
                <a:latin typeface="Australian Sunrise" pitchFamily="2" charset="0"/>
              </a:rPr>
              <a:t>S</a:t>
            </a:r>
            <a:r>
              <a:rPr lang="es-ES" sz="2400" b="1" smtClean="0">
                <a:solidFill>
                  <a:srgbClr val="FFCC66"/>
                </a:solidFill>
              </a:rPr>
              <a:t>on aquellas instalaciones, efluentes, emisiones, restos o depósitos de residuos producidos por operaciones que en la actualidad están abandonadas o inactivas, constituyendo un riesgo permanente y potencial para la salud de la población, el ecosistema circundante y la propiedad. </a:t>
            </a:r>
            <a:br>
              <a:rPr lang="es-ES" sz="2400" b="1" smtClean="0">
                <a:solidFill>
                  <a:srgbClr val="FFCC66"/>
                </a:solidFill>
              </a:rPr>
            </a:br>
            <a:endParaRPr lang="es-ES" sz="2400" b="1" smtClean="0">
              <a:solidFill>
                <a:srgbClr val="FFCC66"/>
              </a:solidFill>
            </a:endParaRPr>
          </a:p>
        </p:txBody>
      </p:sp>
      <p:sp>
        <p:nvSpPr>
          <p:cNvPr id="109572" name="Rectangle 4"/>
          <p:cNvSpPr>
            <a:spLocks noChangeArrowheads="1"/>
          </p:cNvSpPr>
          <p:nvPr/>
        </p:nvSpPr>
        <p:spPr bwMode="auto">
          <a:xfrm>
            <a:off x="900113" y="5661025"/>
            <a:ext cx="3471862" cy="91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s-ES" sz="1800" b="1">
                <a:solidFill>
                  <a:srgbClr val="FFCC00"/>
                </a:solidFill>
                <a:latin typeface="Arial" pitchFamily="34" charset="0"/>
              </a:rPr>
              <a:t>Mina Pishtaj, instalaciones abandonadas,</a:t>
            </a:r>
          </a:p>
          <a:p>
            <a:pPr algn="ctr"/>
            <a:r>
              <a:rPr lang="es-ES" sz="1800" b="1">
                <a:solidFill>
                  <a:srgbClr val="FFCC00"/>
                </a:solidFill>
                <a:latin typeface="Arial" pitchFamily="34" charset="0"/>
              </a:rPr>
              <a:t>(Pasco)</a:t>
            </a:r>
          </a:p>
        </p:txBody>
      </p:sp>
      <p:pic>
        <p:nvPicPr>
          <p:cNvPr id="68613" name="Picture 5"/>
          <p:cNvPicPr>
            <a:picLocks noGrp="1" noChangeAspect="1" noChangeArrowheads="1"/>
          </p:cNvPicPr>
          <p:nvPr>
            <p:ph sz="quarter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314800">
            <a:off x="5189538" y="3371850"/>
            <a:ext cx="3060700" cy="2138363"/>
          </a:xfrm>
          <a:noFill/>
          <a:ln w="28575">
            <a:solidFill>
              <a:srgbClr val="FFCC00"/>
            </a:solidFill>
            <a:miter lim="800000"/>
            <a:headEnd/>
            <a:tailEnd/>
          </a:ln>
        </p:spPr>
      </p:pic>
      <p:sp>
        <p:nvSpPr>
          <p:cNvPr id="109574" name="Rectangle 6"/>
          <p:cNvSpPr>
            <a:spLocks noChangeArrowheads="1"/>
          </p:cNvSpPr>
          <p:nvPr/>
        </p:nvSpPr>
        <p:spPr bwMode="auto">
          <a:xfrm>
            <a:off x="4716463" y="5734050"/>
            <a:ext cx="3743325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s-ES" sz="1800" b="1">
                <a:solidFill>
                  <a:srgbClr val="FFCC00"/>
                </a:solidFill>
                <a:latin typeface="Arial" pitchFamily="34" charset="0"/>
              </a:rPr>
              <a:t>Santa Rosa, cancha de relaves</a:t>
            </a:r>
            <a:r>
              <a:rPr lang="es-ES" sz="1800">
                <a:solidFill>
                  <a:srgbClr val="FFCC00"/>
                </a:solidFill>
                <a:latin typeface="Arial" pitchFamily="34" charset="0"/>
              </a:rPr>
              <a:t>, </a:t>
            </a:r>
            <a:r>
              <a:rPr lang="es-ES" sz="1800" b="1">
                <a:solidFill>
                  <a:srgbClr val="FFCC00"/>
                </a:solidFill>
                <a:latin typeface="Arial" pitchFamily="34" charset="0"/>
              </a:rPr>
              <a:t>(Huancavelica)</a:t>
            </a:r>
            <a:endParaRPr lang="es-ES" sz="1800">
              <a:solidFill>
                <a:srgbClr val="FFCC00"/>
              </a:solidFill>
              <a:latin typeface="Arial" pitchFamily="34" charset="0"/>
            </a:endParaRPr>
          </a:p>
        </p:txBody>
      </p:sp>
      <p:pic>
        <p:nvPicPr>
          <p:cNvPr id="68615" name="Picture 7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21355573">
            <a:off x="1098550" y="3382963"/>
            <a:ext cx="3195638" cy="2124075"/>
          </a:xfrm>
          <a:noFill/>
          <a:ln w="28575">
            <a:solidFill>
              <a:srgbClr val="FFCC00"/>
            </a:solidFill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86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86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86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686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3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800" decel="100000"/>
                                        <p:tgtEl>
                                          <p:spTgt spid="686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800" decel="100000" fill="hold"/>
                                        <p:tgtEl>
                                          <p:spTgt spid="686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800" decel="100000" fill="hold"/>
                                        <p:tgtEl>
                                          <p:spTgt spid="686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800" decel="100000" fill="hold"/>
                                        <p:tgtEl>
                                          <p:spTgt spid="686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86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86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615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Text Box 2"/>
          <p:cNvSpPr txBox="1">
            <a:spLocks noChangeArrowheads="1"/>
          </p:cNvSpPr>
          <p:nvPr/>
        </p:nvSpPr>
        <p:spPr bwMode="auto">
          <a:xfrm>
            <a:off x="76200" y="2149475"/>
            <a:ext cx="2819400" cy="2422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>
              <a:lnSpc>
                <a:spcPct val="90000"/>
              </a:lnSpc>
              <a:spcBef>
                <a:spcPct val="50000"/>
              </a:spcBef>
            </a:pPr>
            <a:r>
              <a:rPr lang="es-MX" sz="3000" b="1">
                <a:solidFill>
                  <a:srgbClr val="FFCC66"/>
                </a:solidFill>
                <a:latin typeface="Arial Narrow" pitchFamily="34" charset="0"/>
              </a:rPr>
              <a:t>PROYECTOS </a:t>
            </a:r>
          </a:p>
          <a:p>
            <a:pPr algn="ctr" eaLnBrk="1" hangingPunct="1">
              <a:lnSpc>
                <a:spcPct val="90000"/>
              </a:lnSpc>
              <a:spcBef>
                <a:spcPct val="50000"/>
              </a:spcBef>
            </a:pPr>
            <a:r>
              <a:rPr lang="es-MX" sz="3000" b="1">
                <a:solidFill>
                  <a:srgbClr val="FFCC66"/>
                </a:solidFill>
                <a:latin typeface="Arial Narrow" pitchFamily="34" charset="0"/>
              </a:rPr>
              <a:t>Y</a:t>
            </a:r>
          </a:p>
          <a:p>
            <a:pPr algn="ctr" eaLnBrk="1" hangingPunct="1">
              <a:lnSpc>
                <a:spcPct val="90000"/>
              </a:lnSpc>
              <a:spcBef>
                <a:spcPct val="50000"/>
              </a:spcBef>
            </a:pPr>
            <a:r>
              <a:rPr lang="es-MX" sz="3000" b="1">
                <a:solidFill>
                  <a:srgbClr val="FFCC66"/>
                </a:solidFill>
                <a:latin typeface="Arial Narrow" pitchFamily="34" charset="0"/>
              </a:rPr>
              <a:t>ESTUDIOS</a:t>
            </a:r>
          </a:p>
          <a:p>
            <a:pPr algn="ctr" eaLnBrk="1" hangingPunct="1">
              <a:lnSpc>
                <a:spcPct val="90000"/>
              </a:lnSpc>
              <a:spcBef>
                <a:spcPct val="50000"/>
              </a:spcBef>
            </a:pPr>
            <a:r>
              <a:rPr lang="es-MX" sz="3000" b="1">
                <a:solidFill>
                  <a:srgbClr val="FFCC66"/>
                </a:solidFill>
                <a:latin typeface="Arial Narrow" pitchFamily="34" charset="0"/>
              </a:rPr>
              <a:t>AMBIENTALES</a:t>
            </a:r>
          </a:p>
        </p:txBody>
      </p:sp>
      <p:pic>
        <p:nvPicPr>
          <p:cNvPr id="11059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3063" y="0"/>
            <a:ext cx="6230937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5 Marcador de número de diapositiva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5F447929-4D39-4326-AB7D-7C56371F82C7}" type="slidenum">
              <a:rPr lang="es-PE" sz="1400" smtClean="0"/>
              <a:pPr eaLnBrk="1" hangingPunct="1"/>
              <a:t>46</a:t>
            </a:fld>
            <a:endParaRPr lang="es-PE" sz="1400" smtClean="0"/>
          </a:p>
        </p:txBody>
      </p:sp>
      <p:sp>
        <p:nvSpPr>
          <p:cNvPr id="111619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4213" y="2214563"/>
            <a:ext cx="7847012" cy="4000500"/>
          </a:xfrm>
          <a:solidFill>
            <a:schemeClr val="bg1"/>
          </a:solidFill>
          <a:ln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marL="366713" indent="-366713" algn="just">
              <a:buClr>
                <a:srgbClr val="0D4CC9"/>
              </a:buClr>
              <a:tabLst>
                <a:tab pos="4910138" algn="l"/>
              </a:tabLst>
            </a:pPr>
            <a:r>
              <a:rPr lang="es-PE" sz="2800" b="1" smtClean="0"/>
              <a:t>El CONFLICTO AMBIENTAL, es la situación de tensión que se produce ante la existencia de posiciones encontradas y cuya base son intereses contrapuestos. </a:t>
            </a:r>
          </a:p>
          <a:p>
            <a:pPr marL="366713" indent="-366713" algn="just">
              <a:buClr>
                <a:srgbClr val="0D4CC9"/>
              </a:buClr>
              <a:tabLst>
                <a:tab pos="4910138" algn="l"/>
              </a:tabLst>
            </a:pPr>
            <a:r>
              <a:rPr lang="es-PE" sz="2800" b="1" smtClean="0"/>
              <a:t>En el área ambiental los conflictos adquieren ciertas particularidades, derivados de su complejidad y de su carácter público, ya que son situaciones confusas y dinámicas que reúnen intereses diversos.</a:t>
            </a:r>
          </a:p>
        </p:txBody>
      </p:sp>
      <p:sp>
        <p:nvSpPr>
          <p:cNvPr id="111620" name="WordArt 5"/>
          <p:cNvSpPr>
            <a:spLocks noChangeArrowheads="1" noChangeShapeType="1" noTextEdit="1"/>
          </p:cNvSpPr>
          <p:nvPr/>
        </p:nvSpPr>
        <p:spPr bwMode="auto">
          <a:xfrm>
            <a:off x="1071563" y="357188"/>
            <a:ext cx="6813550" cy="1190625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r>
              <a:rPr lang="es-PE" sz="3600" b="1" kern="10">
                <a:ln w="28575">
                  <a:solidFill>
                    <a:schemeClr val="tx1"/>
                  </a:solidFill>
                  <a:round/>
                  <a:headEnd/>
                  <a:tailEnd/>
                </a:ln>
                <a:solidFill>
                  <a:srgbClr val="FFC000"/>
                </a:solidFill>
                <a:effectLst>
                  <a:outerShdw dist="45791" dir="2021404" algn="ctr" rotWithShape="0">
                    <a:srgbClr val="B2B2B2">
                      <a:alpha val="79999"/>
                    </a:srgbClr>
                  </a:outerShdw>
                </a:effectLst>
                <a:latin typeface="Times New Roman"/>
                <a:cs typeface="Times New Roman"/>
              </a:rPr>
              <a:t>Conflicto Ambiental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5 Marcador de número de diapositiva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1D83731E-F242-4EF8-8DD4-E26BF0472A7D}" type="slidenum">
              <a:rPr lang="es-PE" sz="1400" smtClean="0"/>
              <a:pPr eaLnBrk="1" hangingPunct="1"/>
              <a:t>47</a:t>
            </a:fld>
            <a:endParaRPr lang="es-PE" sz="1400" smtClean="0"/>
          </a:p>
        </p:txBody>
      </p:sp>
      <p:sp>
        <p:nvSpPr>
          <p:cNvPr id="11264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55650" y="1844675"/>
            <a:ext cx="7704138" cy="5013325"/>
          </a:xfr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just">
              <a:lnSpc>
                <a:spcPct val="90000"/>
              </a:lnSpc>
              <a:buClr>
                <a:srgbClr val="0D4CC9"/>
              </a:buClr>
            </a:pPr>
            <a:r>
              <a:rPr lang="es-PE" sz="2800" b="1" smtClean="0"/>
              <a:t>Se dan </a:t>
            </a:r>
            <a:r>
              <a:rPr lang="es-PE" sz="2800" b="1" u="sng" smtClean="0"/>
              <a:t>entre dos o más partes</a:t>
            </a:r>
            <a:r>
              <a:rPr lang="es-PE" sz="2800" b="1" smtClean="0"/>
              <a:t>, entendiendo por ellas a personas, grupos pequeños o grandes organizaciones. </a:t>
            </a:r>
          </a:p>
          <a:p>
            <a:pPr algn="just">
              <a:lnSpc>
                <a:spcPct val="90000"/>
              </a:lnSpc>
              <a:buClr>
                <a:srgbClr val="0D4CC9"/>
              </a:buClr>
            </a:pPr>
            <a:r>
              <a:rPr lang="es-PE" sz="2800" b="1" smtClean="0"/>
              <a:t>Se dan </a:t>
            </a:r>
            <a:r>
              <a:rPr lang="es-PE" sz="2800" b="1" u="sng" smtClean="0"/>
              <a:t>interacciones</a:t>
            </a:r>
            <a:r>
              <a:rPr lang="es-PE" sz="2800" b="1" smtClean="0"/>
              <a:t> en las cuales las personas que intervienen lo hacen como seres totales con sus acciones, sus pensamientos, sus valores y sus discursos.</a:t>
            </a:r>
          </a:p>
          <a:p>
            <a:pPr algn="just">
              <a:lnSpc>
                <a:spcPct val="90000"/>
              </a:lnSpc>
              <a:buClr>
                <a:srgbClr val="0D4CC9"/>
              </a:buClr>
            </a:pPr>
            <a:r>
              <a:rPr lang="es-PE" sz="2800" b="1" smtClean="0"/>
              <a:t>Se dan interacciones que adquieren un </a:t>
            </a:r>
            <a:r>
              <a:rPr lang="es-PE" sz="2800" b="1" u="sng" smtClean="0"/>
              <a:t>carácter agresivo</a:t>
            </a:r>
            <a:r>
              <a:rPr lang="es-PE" sz="2800" b="1" smtClean="0"/>
              <a:t>.</a:t>
            </a:r>
          </a:p>
          <a:p>
            <a:pPr algn="just">
              <a:lnSpc>
                <a:spcPct val="90000"/>
              </a:lnSpc>
              <a:buClr>
                <a:srgbClr val="0D4CC9"/>
              </a:buClr>
            </a:pPr>
            <a:r>
              <a:rPr lang="es-PE" sz="2800" b="1" smtClean="0"/>
              <a:t>Se dan interacciones con procesos construidos por las partes.</a:t>
            </a:r>
          </a:p>
        </p:txBody>
      </p:sp>
      <p:sp>
        <p:nvSpPr>
          <p:cNvPr id="112644" name="Rectangle 3"/>
          <p:cNvSpPr>
            <a:spLocks noChangeArrowheads="1"/>
          </p:cNvSpPr>
          <p:nvPr/>
        </p:nvSpPr>
        <p:spPr bwMode="auto">
          <a:xfrm>
            <a:off x="571500" y="357188"/>
            <a:ext cx="8066088" cy="107791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765" tIns="46382" rIns="92765" bIns="46382">
            <a:spAutoFit/>
          </a:bodyPr>
          <a:lstStyle/>
          <a:p>
            <a:pPr defTabSz="927100"/>
            <a:r>
              <a:rPr lang="es-PE" sz="3200" b="1">
                <a:solidFill>
                  <a:srgbClr val="0D4CC9"/>
                </a:solidFill>
                <a:latin typeface="Arial" pitchFamily="34" charset="0"/>
              </a:rPr>
              <a:t>CARACTERÍSTICAS DEL CONFLICTO AMBIENTAL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5 Marcador de número de diapositiva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D0F42C6C-BE02-418C-82BB-0DBF7B74CFA5}" type="slidenum">
              <a:rPr lang="es-PE" sz="1400" smtClean="0"/>
              <a:pPr eaLnBrk="1" hangingPunct="1"/>
              <a:t>48</a:t>
            </a:fld>
            <a:endParaRPr lang="es-PE" sz="1400" smtClean="0"/>
          </a:p>
        </p:txBody>
      </p:sp>
      <p:sp>
        <p:nvSpPr>
          <p:cNvPr id="113667" name="Rectangle 2"/>
          <p:cNvSpPr>
            <a:spLocks noChangeArrowheads="1"/>
          </p:cNvSpPr>
          <p:nvPr/>
        </p:nvSpPr>
        <p:spPr bwMode="auto">
          <a:xfrm>
            <a:off x="538163" y="1071563"/>
            <a:ext cx="8320087" cy="550068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lIns="92765" tIns="46382" rIns="92765" bIns="46382"/>
          <a:lstStyle/>
          <a:p>
            <a:pPr marL="366713" indent="-366713" algn="just" defTabSz="927100">
              <a:lnSpc>
                <a:spcPct val="80000"/>
              </a:lnSpc>
              <a:spcBef>
                <a:spcPct val="20000"/>
              </a:spcBef>
              <a:buClr>
                <a:srgbClr val="0D4CC9"/>
              </a:buClr>
              <a:buSzPct val="110000"/>
              <a:buFont typeface="Wingdings" pitchFamily="2" charset="2"/>
              <a:buChar char="l"/>
            </a:pPr>
            <a:r>
              <a:rPr lang="es-PE" b="1">
                <a:latin typeface="Arial" pitchFamily="34" charset="0"/>
              </a:rPr>
              <a:t>CONFLICTO COGNITIVO, tiene lugar cuando la gente tiene diferentes criterios o puntos de vista sobre los hechos.</a:t>
            </a:r>
          </a:p>
          <a:p>
            <a:pPr marL="366713" indent="-366713" algn="just" defTabSz="927100">
              <a:lnSpc>
                <a:spcPct val="80000"/>
              </a:lnSpc>
              <a:spcBef>
                <a:spcPct val="20000"/>
              </a:spcBef>
              <a:buClr>
                <a:srgbClr val="0D4CC9"/>
              </a:buClr>
              <a:buSzPct val="110000"/>
              <a:buFont typeface="Wingdings" pitchFamily="2" charset="2"/>
              <a:buChar char="l"/>
            </a:pPr>
            <a:r>
              <a:rPr lang="es-PE" b="1">
                <a:latin typeface="Arial" pitchFamily="34" charset="0"/>
              </a:rPr>
              <a:t>CONFLICTO DE VALORES, es una disputa sobre los objetivos, por ejemplo, cuando una acción o resultado es deseable (o indeseable) o debe (o no debe) ocurrir.</a:t>
            </a:r>
          </a:p>
          <a:p>
            <a:pPr marL="366713" indent="-366713" algn="just" defTabSz="927100">
              <a:lnSpc>
                <a:spcPct val="80000"/>
              </a:lnSpc>
              <a:spcBef>
                <a:spcPct val="20000"/>
              </a:spcBef>
              <a:buClr>
                <a:srgbClr val="0D4CC9"/>
              </a:buClr>
              <a:buSzPct val="110000"/>
              <a:buFont typeface="Wingdings" pitchFamily="2" charset="2"/>
              <a:buChar char="l"/>
            </a:pPr>
            <a:r>
              <a:rPr lang="es-PE" b="1">
                <a:latin typeface="Arial" pitchFamily="34" charset="0"/>
              </a:rPr>
              <a:t>CONFLICTO DE INTERESES, los costes y los beneficios resultantes de una actuación raramente se distribuyen equitativamente, algunas personas pueden tener un mayor interés en la actuación que otras.</a:t>
            </a:r>
          </a:p>
          <a:p>
            <a:pPr marL="366713" indent="-366713" algn="just" defTabSz="927100">
              <a:lnSpc>
                <a:spcPct val="80000"/>
              </a:lnSpc>
              <a:spcBef>
                <a:spcPct val="20000"/>
              </a:spcBef>
              <a:buClr>
                <a:srgbClr val="0D4CC9"/>
              </a:buClr>
              <a:buSzPct val="110000"/>
              <a:buFont typeface="Wingdings" pitchFamily="2" charset="2"/>
              <a:buChar char="l"/>
            </a:pPr>
            <a:r>
              <a:rPr lang="es-PE" b="1">
                <a:latin typeface="Arial" pitchFamily="34" charset="0"/>
              </a:rPr>
              <a:t>CONFLICTO DE RELACIONES, cada vez que la gente comunica tanto contenidos (información, hechos) como relaciones (cómo es aceptado o valorado), el resultado es un número de motivaciones emocionales que pueden generar conflictos en campos diferentes de hechos, valores o intereses.</a:t>
            </a:r>
          </a:p>
        </p:txBody>
      </p:sp>
      <p:sp>
        <p:nvSpPr>
          <p:cNvPr id="113668" name="Rectangle 3"/>
          <p:cNvSpPr>
            <a:spLocks noChangeArrowheads="1"/>
          </p:cNvSpPr>
          <p:nvPr/>
        </p:nvSpPr>
        <p:spPr bwMode="auto">
          <a:xfrm>
            <a:off x="1000125" y="285750"/>
            <a:ext cx="7786688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765" tIns="46382" rIns="92765" bIns="46382">
            <a:spAutoFit/>
          </a:bodyPr>
          <a:lstStyle/>
          <a:p>
            <a:pPr defTabSz="927100"/>
            <a:r>
              <a:rPr lang="es-PE" sz="3200" b="1">
                <a:solidFill>
                  <a:srgbClr val="FFC000"/>
                </a:solidFill>
                <a:latin typeface="Arial" pitchFamily="34" charset="0"/>
              </a:rPr>
              <a:t>CAUSAS DEL CONFLICTO AMBIENTAL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5 Marcador de número de diapositiva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0186972D-A163-4255-9D94-79946E6314B5}" type="slidenum">
              <a:rPr lang="es-PE" sz="1400" smtClean="0"/>
              <a:pPr eaLnBrk="1" hangingPunct="1"/>
              <a:t>49</a:t>
            </a:fld>
            <a:endParaRPr lang="es-PE" sz="1400" smtClean="0"/>
          </a:p>
        </p:txBody>
      </p:sp>
      <p:sp>
        <p:nvSpPr>
          <p:cNvPr id="114691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39750" y="1071563"/>
            <a:ext cx="8135938" cy="5357812"/>
          </a:xfr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marL="366713" indent="-366713" algn="just">
              <a:lnSpc>
                <a:spcPct val="90000"/>
              </a:lnSpc>
              <a:buClr>
                <a:srgbClr val="0D4CC9"/>
              </a:buClr>
              <a:buFont typeface="Wingdings" pitchFamily="2" charset="2"/>
              <a:buNone/>
            </a:pPr>
            <a:r>
              <a:rPr lang="es-PE" smtClean="0"/>
              <a:t>En el desarrollo de un conflicto existen dos fases: </a:t>
            </a:r>
          </a:p>
          <a:p>
            <a:pPr marL="366713" indent="-366713" algn="just">
              <a:lnSpc>
                <a:spcPct val="90000"/>
              </a:lnSpc>
              <a:buClr>
                <a:srgbClr val="0D4CC9"/>
              </a:buClr>
            </a:pPr>
            <a:r>
              <a:rPr lang="es-PE" smtClean="0"/>
              <a:t>La fase </a:t>
            </a:r>
            <a:r>
              <a:rPr lang="es-PE" b="1" smtClean="0"/>
              <a:t>POTENCIAL</a:t>
            </a:r>
            <a:r>
              <a:rPr lang="es-PE" smtClean="0"/>
              <a:t>, en la que no todas las partes reconocen ser componentes de un conflicto; y </a:t>
            </a:r>
          </a:p>
          <a:p>
            <a:pPr marL="366713" indent="-366713" algn="just">
              <a:lnSpc>
                <a:spcPct val="90000"/>
              </a:lnSpc>
              <a:buClr>
                <a:srgbClr val="0D4CC9"/>
              </a:buClr>
            </a:pPr>
            <a:r>
              <a:rPr lang="es-PE" smtClean="0"/>
              <a:t>La fase</a:t>
            </a:r>
            <a:r>
              <a:rPr lang="es-PE" b="1" smtClean="0"/>
              <a:t> MANIFIESTA</a:t>
            </a:r>
            <a:r>
              <a:rPr lang="es-PE" smtClean="0"/>
              <a:t>, en la que es posible reconocer a los actores involucrados que asumen conductas identificables. </a:t>
            </a:r>
          </a:p>
          <a:p>
            <a:pPr marL="366713" indent="-366713" algn="just">
              <a:lnSpc>
                <a:spcPct val="90000"/>
              </a:lnSpc>
              <a:buClr>
                <a:srgbClr val="0D4CC9"/>
              </a:buClr>
              <a:buFont typeface="Wingdings" pitchFamily="2" charset="2"/>
              <a:buNone/>
            </a:pPr>
            <a:r>
              <a:rPr lang="es-PE" smtClean="0"/>
              <a:t>Existen diferentes estrategias o “manejo de conflicto” para las distintas etapas que van desde la prevención hasta su resolución. </a:t>
            </a:r>
          </a:p>
        </p:txBody>
      </p:sp>
      <p:sp>
        <p:nvSpPr>
          <p:cNvPr id="114692" name="Rectangle 3"/>
          <p:cNvSpPr>
            <a:spLocks noChangeArrowheads="1"/>
          </p:cNvSpPr>
          <p:nvPr/>
        </p:nvSpPr>
        <p:spPr bwMode="auto">
          <a:xfrm>
            <a:off x="714375" y="285750"/>
            <a:ext cx="8001000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765" tIns="46382" rIns="92765" bIns="46382">
            <a:spAutoFit/>
          </a:bodyPr>
          <a:lstStyle/>
          <a:p>
            <a:pPr defTabSz="927100"/>
            <a:r>
              <a:rPr lang="es-PE" sz="3200" b="1">
                <a:solidFill>
                  <a:srgbClr val="FFC000"/>
                </a:solidFill>
                <a:latin typeface="Arial" pitchFamily="34" charset="0"/>
              </a:rPr>
              <a:t>FASES DEL CONFLICTO AMBIENTAL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3"/>
          <p:cNvSpPr>
            <a:spLocks noChangeArrowheads="1"/>
          </p:cNvSpPr>
          <p:nvPr/>
        </p:nvSpPr>
        <p:spPr bwMode="auto">
          <a:xfrm>
            <a:off x="2971800" y="22860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lIns="0" tIns="0" rIns="0" bIns="0">
            <a:spAutoFit/>
          </a:bodyPr>
          <a:lstStyle/>
          <a:p>
            <a:endParaRPr lang="es-PE"/>
          </a:p>
        </p:txBody>
      </p:sp>
      <p:sp>
        <p:nvSpPr>
          <p:cNvPr id="72707" name="Text Box 4"/>
          <p:cNvSpPr txBox="1">
            <a:spLocks noChangeArrowheads="1"/>
          </p:cNvSpPr>
          <p:nvPr/>
        </p:nvSpPr>
        <p:spPr bwMode="auto">
          <a:xfrm>
            <a:off x="511175" y="1868488"/>
            <a:ext cx="8153400" cy="3644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lIns="0" tIns="0" rIns="0" bIns="0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just">
              <a:lnSpc>
                <a:spcPct val="105000"/>
              </a:lnSpc>
            </a:pPr>
            <a:r>
              <a:rPr lang="es-ES" sz="3800" b="1">
                <a:solidFill>
                  <a:schemeClr val="bg1"/>
                </a:solidFill>
                <a:cs typeface="Times New Roman" pitchFamily="18" charset="0"/>
              </a:rPr>
              <a:t>Fundamental para viabilidad a largo plazo de muchos programas y proyectos de desarrollo.  Contribuye a evitar errores u omisiones que implican altos costos ambientales, sociales y/o económicos.</a:t>
            </a:r>
          </a:p>
        </p:txBody>
      </p:sp>
      <p:sp>
        <p:nvSpPr>
          <p:cNvPr id="72708" name="Rectangle 5"/>
          <p:cNvSpPr>
            <a:spLocks noChangeArrowheads="1"/>
          </p:cNvSpPr>
          <p:nvPr/>
        </p:nvSpPr>
        <p:spPr bwMode="auto">
          <a:xfrm>
            <a:off x="1476375" y="1006475"/>
            <a:ext cx="619125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lIns="0" tIns="0" rIns="0" bIns="0" anchor="ctr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s-PE" sz="3800" b="1">
                <a:solidFill>
                  <a:srgbClr val="FFC000"/>
                </a:solidFill>
                <a:cs typeface="Times New Roman" pitchFamily="18" charset="0"/>
              </a:rPr>
              <a:t>IMPORTANCIA </a:t>
            </a:r>
            <a:r>
              <a:rPr lang="es-ES" sz="3800" b="1">
                <a:solidFill>
                  <a:srgbClr val="FFC000"/>
                </a:solidFill>
                <a:cs typeface="Times New Roman" pitchFamily="18" charset="0"/>
              </a:rPr>
              <a:t>DE LA EIA</a:t>
            </a:r>
          </a:p>
        </p:txBody>
      </p:sp>
      <p:sp>
        <p:nvSpPr>
          <p:cNvPr id="72709" name="Rectangle 6"/>
          <p:cNvSpPr>
            <a:spLocks noChangeArrowheads="1"/>
          </p:cNvSpPr>
          <p:nvPr/>
        </p:nvSpPr>
        <p:spPr bwMode="auto">
          <a:xfrm>
            <a:off x="57150" y="58738"/>
            <a:ext cx="9036050" cy="6740525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s-PE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5 Marcador de número de diapositiva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E97036E3-57FD-4F42-B917-749C4008584B}" type="slidenum">
              <a:rPr lang="es-PE" sz="1400" smtClean="0"/>
              <a:pPr eaLnBrk="1" hangingPunct="1"/>
              <a:t>50</a:t>
            </a:fld>
            <a:endParaRPr lang="es-PE" sz="1400" smtClean="0"/>
          </a:p>
        </p:txBody>
      </p:sp>
      <p:sp>
        <p:nvSpPr>
          <p:cNvPr id="115715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214313" y="642938"/>
            <a:ext cx="8643937" cy="6215062"/>
          </a:xfrm>
          <a:solidFill>
            <a:schemeClr val="bg1"/>
          </a:solidFill>
          <a:ln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marL="366713" indent="-366713" algn="just">
              <a:buClr>
                <a:srgbClr val="0D4CC9"/>
              </a:buClr>
              <a:buFont typeface="Wingdings" pitchFamily="2" charset="2"/>
              <a:buAutoNum type="arabicPeriod"/>
            </a:pPr>
            <a:r>
              <a:rPr lang="es-PE" sz="2800" b="1" i="1" smtClean="0"/>
              <a:t>PREVENCIÓN, </a:t>
            </a:r>
            <a:r>
              <a:rPr lang="es-PE" sz="2800" b="1" smtClean="0"/>
              <a:t>que se define como la planificación de actividades tendientes a identificar potenciales áreas de conflicto y a remover o minimizar sus causas.</a:t>
            </a:r>
          </a:p>
          <a:p>
            <a:pPr marL="366713" indent="-366713" algn="just">
              <a:buClr>
                <a:srgbClr val="0D4CC9"/>
              </a:buClr>
              <a:buFont typeface="Wingdings" pitchFamily="2" charset="2"/>
              <a:buAutoNum type="arabicPeriod"/>
            </a:pPr>
            <a:r>
              <a:rPr lang="es-PE" sz="2800" b="1" i="1" smtClean="0"/>
              <a:t>EVASIÓN, </a:t>
            </a:r>
            <a:r>
              <a:rPr lang="es-PE" sz="2800" b="1" smtClean="0"/>
              <a:t>que es una reacción tendiente a negar que existen objetivos incompatibles frente a una situación.</a:t>
            </a:r>
          </a:p>
          <a:p>
            <a:pPr marL="366713" indent="-366713" algn="just">
              <a:buClr>
                <a:srgbClr val="0D4CC9"/>
              </a:buClr>
              <a:buFont typeface="Wingdings" pitchFamily="2" charset="2"/>
              <a:buAutoNum type="arabicPeriod"/>
            </a:pPr>
            <a:r>
              <a:rPr lang="es-PE" sz="2800" b="1" i="1" smtClean="0"/>
              <a:t>SOLUCIÓN TRANSITORIA, </a:t>
            </a:r>
            <a:r>
              <a:rPr lang="es-PE" sz="2800" b="1" smtClean="0"/>
              <a:t>que apunta principalmente a alterar los síntomas del conflicto y a menudo, constituye un acuerdo no sostenible que contiene la posibilidad de que éste vuelva a manifestarse.</a:t>
            </a:r>
          </a:p>
          <a:p>
            <a:pPr marL="366713" indent="-366713" algn="just">
              <a:buClr>
                <a:srgbClr val="0D4CC9"/>
              </a:buClr>
              <a:buFont typeface="Wingdings" pitchFamily="2" charset="2"/>
              <a:buAutoNum type="arabicPeriod"/>
            </a:pPr>
            <a:r>
              <a:rPr lang="es-PE" sz="2800" b="1" i="1" smtClean="0"/>
              <a:t>RESOLUCIÓN, </a:t>
            </a:r>
            <a:r>
              <a:rPr lang="es-PE" sz="2800" b="1" smtClean="0"/>
              <a:t>que es un acuerdo aceptado por todas las partes para eliminar la causa del conflicto.</a:t>
            </a:r>
          </a:p>
        </p:txBody>
      </p:sp>
      <p:sp>
        <p:nvSpPr>
          <p:cNvPr id="115716" name="Rectangle 3"/>
          <p:cNvSpPr>
            <a:spLocks noChangeArrowheads="1"/>
          </p:cNvSpPr>
          <p:nvPr/>
        </p:nvSpPr>
        <p:spPr bwMode="auto">
          <a:xfrm>
            <a:off x="357188" y="0"/>
            <a:ext cx="8358187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765" tIns="46382" rIns="92765" bIns="46382">
            <a:spAutoFit/>
          </a:bodyPr>
          <a:lstStyle/>
          <a:p>
            <a:pPr defTabSz="927100"/>
            <a:r>
              <a:rPr lang="es-PE" sz="3200" b="1">
                <a:solidFill>
                  <a:srgbClr val="FFC000"/>
                </a:solidFill>
                <a:latin typeface="Arial" pitchFamily="34" charset="0"/>
              </a:rPr>
              <a:t>ETAPAS DEL CONFLICTO AMBIENTAL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5 Marcador de número de diapositiva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01D1C84E-F29A-47F2-BE7C-7A2C05541211}" type="slidenum">
              <a:rPr lang="es-PE" sz="1400" smtClean="0"/>
              <a:pPr eaLnBrk="1" hangingPunct="1"/>
              <a:t>51</a:t>
            </a:fld>
            <a:endParaRPr lang="es-PE" sz="1400" smtClean="0"/>
          </a:p>
        </p:txBody>
      </p:sp>
      <p:sp>
        <p:nvSpPr>
          <p:cNvPr id="116739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285750" y="1428750"/>
            <a:ext cx="8643938" cy="5429250"/>
          </a:xfr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marL="366713" indent="-366713" algn="just">
              <a:lnSpc>
                <a:spcPct val="80000"/>
              </a:lnSpc>
              <a:buClr>
                <a:srgbClr val="0D4CC9"/>
              </a:buClr>
              <a:buSzPct val="105000"/>
              <a:buFont typeface="Wingdings" pitchFamily="2" charset="2"/>
              <a:buNone/>
              <a:tabLst>
                <a:tab pos="4910138" algn="l"/>
              </a:tabLst>
            </a:pPr>
            <a:r>
              <a:rPr lang="es-PE" sz="2800" b="1" smtClean="0"/>
              <a:t>Un conflicto ambiental se considera resuelto cuando se ha alcanzado un acuerdo satisfactorio para las partes involucradas, lo que asegura una permanencia en el tiempo.  </a:t>
            </a:r>
          </a:p>
          <a:p>
            <a:pPr marL="366713" indent="-366713" algn="just">
              <a:lnSpc>
                <a:spcPct val="80000"/>
              </a:lnSpc>
              <a:buClr>
                <a:srgbClr val="0D4CC9"/>
              </a:buClr>
              <a:buSzPct val="105000"/>
              <a:buFont typeface="Wingdings" pitchFamily="2" charset="2"/>
              <a:buNone/>
              <a:tabLst>
                <a:tab pos="4910138" algn="l"/>
              </a:tabLst>
            </a:pPr>
            <a:r>
              <a:rPr lang="es-PE" sz="2800" b="1" smtClean="0"/>
              <a:t>	Para ello:</a:t>
            </a:r>
          </a:p>
          <a:p>
            <a:pPr marL="366713" indent="-366713" algn="just">
              <a:lnSpc>
                <a:spcPct val="80000"/>
              </a:lnSpc>
              <a:buClr>
                <a:srgbClr val="0D4CC9"/>
              </a:buClr>
              <a:buSzPct val="105000"/>
              <a:tabLst>
                <a:tab pos="4910138" algn="l"/>
              </a:tabLst>
            </a:pPr>
            <a:r>
              <a:rPr lang="es-PE" sz="2800" b="1" smtClean="0"/>
              <a:t>Todas las partes deben asumir el resultado final en forma responsable y aceptar que el acuerdo al cual se arribó les otorga el máximo grado de satisfacción posible. No es posible mejorar el acuerdo si una de las partes resulta afectada.</a:t>
            </a:r>
          </a:p>
          <a:p>
            <a:pPr marL="366713" indent="-366713" algn="just">
              <a:lnSpc>
                <a:spcPct val="80000"/>
              </a:lnSpc>
              <a:buClr>
                <a:srgbClr val="0D4CC9"/>
              </a:buClr>
              <a:buSzPct val="105000"/>
              <a:tabLst>
                <a:tab pos="4910138" algn="l"/>
              </a:tabLst>
            </a:pPr>
            <a:r>
              <a:rPr lang="es-PE" sz="2800" b="1" smtClean="0"/>
              <a:t>El acuerdo es posible y estable si todas las partes están comprometidas en su implementación.</a:t>
            </a:r>
          </a:p>
          <a:p>
            <a:pPr marL="366713" indent="-366713" algn="just">
              <a:lnSpc>
                <a:spcPct val="80000"/>
              </a:lnSpc>
              <a:buClr>
                <a:srgbClr val="0D4CC9"/>
              </a:buClr>
              <a:buSzPct val="105000"/>
              <a:tabLst>
                <a:tab pos="4910138" algn="l"/>
              </a:tabLst>
            </a:pPr>
            <a:r>
              <a:rPr lang="es-PE" sz="2800" b="1" smtClean="0"/>
              <a:t>El proceso para llegar al acuerdo no debe dañar las relaciones entre personas que viven o trabajan juntas.</a:t>
            </a:r>
          </a:p>
        </p:txBody>
      </p:sp>
      <p:sp>
        <p:nvSpPr>
          <p:cNvPr id="116740" name="Rectangle 3"/>
          <p:cNvSpPr>
            <a:spLocks noChangeArrowheads="1"/>
          </p:cNvSpPr>
          <p:nvPr/>
        </p:nvSpPr>
        <p:spPr bwMode="auto">
          <a:xfrm>
            <a:off x="214313" y="285750"/>
            <a:ext cx="8929687" cy="1077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765" tIns="46382" rIns="92765" bIns="46382">
            <a:spAutoFit/>
          </a:bodyPr>
          <a:lstStyle/>
          <a:p>
            <a:pPr defTabSz="927100"/>
            <a:r>
              <a:rPr lang="es-MX" sz="3200" b="1">
                <a:solidFill>
                  <a:srgbClr val="FFC000"/>
                </a:solidFill>
                <a:latin typeface="Arial" pitchFamily="34" charset="0"/>
              </a:rPr>
              <a:t>RESOLUCIÓN DE CONFLICTOS AMBIENTALES</a:t>
            </a:r>
            <a:endParaRPr lang="es-PE" sz="3200" b="1">
              <a:solidFill>
                <a:srgbClr val="FFC000"/>
              </a:solidFill>
              <a:latin typeface="Arial" pitchFamily="34" charset="0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5 Marcador de número de diapositiva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C8F3659E-8716-4235-9583-87CEB35DA2AC}" type="slidenum">
              <a:rPr lang="es-PE" sz="1400" smtClean="0"/>
              <a:pPr eaLnBrk="1" hangingPunct="1"/>
              <a:t>52</a:t>
            </a:fld>
            <a:endParaRPr lang="es-PE" sz="1400" smtClean="0"/>
          </a:p>
        </p:txBody>
      </p:sp>
      <p:sp>
        <p:nvSpPr>
          <p:cNvPr id="117763" name="AutoShape 2" descr="Rombos transparentes"/>
          <p:cNvSpPr>
            <a:spLocks noChangeArrowheads="1"/>
          </p:cNvSpPr>
          <p:nvPr/>
        </p:nvSpPr>
        <p:spPr bwMode="auto">
          <a:xfrm>
            <a:off x="466725" y="2565400"/>
            <a:ext cx="2878138" cy="1079500"/>
          </a:xfrm>
          <a:prstGeom prst="wedgeRoundRectCallout">
            <a:avLst>
              <a:gd name="adj1" fmla="val 4301"/>
              <a:gd name="adj2" fmla="val 32648"/>
              <a:gd name="adj3" fmla="val 16667"/>
            </a:avLst>
          </a:prstGeom>
          <a:pattFill prst="openDmnd">
            <a:fgClr>
              <a:schemeClr val="accent1"/>
            </a:fgClr>
            <a:bgClr>
              <a:schemeClr val="bg1"/>
            </a:bgClr>
          </a:patt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lIns="92765" tIns="46382" rIns="92765" bIns="46382"/>
          <a:lstStyle/>
          <a:p>
            <a:pPr defTabSz="927100"/>
            <a:r>
              <a:rPr lang="es-MX" b="1">
                <a:latin typeface="Arial" pitchFamily="34" charset="0"/>
              </a:rPr>
              <a:t>A. Formas Tradicionales</a:t>
            </a:r>
            <a:endParaRPr lang="es-PE" b="1">
              <a:latin typeface="Arial" pitchFamily="34" charset="0"/>
            </a:endParaRPr>
          </a:p>
        </p:txBody>
      </p:sp>
      <p:sp>
        <p:nvSpPr>
          <p:cNvPr id="117764" name="Rectangle 3"/>
          <p:cNvSpPr>
            <a:spLocks noChangeArrowheads="1"/>
          </p:cNvSpPr>
          <p:nvPr/>
        </p:nvSpPr>
        <p:spPr bwMode="auto">
          <a:xfrm>
            <a:off x="714375" y="428625"/>
            <a:ext cx="7675563" cy="88106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765" tIns="46382" rIns="92765" bIns="46382">
            <a:spAutoFit/>
          </a:bodyPr>
          <a:lstStyle/>
          <a:p>
            <a:pPr defTabSz="927100">
              <a:lnSpc>
                <a:spcPct val="80000"/>
              </a:lnSpc>
            </a:pPr>
            <a:r>
              <a:rPr lang="es-MX" sz="3200" b="1">
                <a:solidFill>
                  <a:srgbClr val="3366CC"/>
                </a:solidFill>
                <a:latin typeface="Arial" pitchFamily="34" charset="0"/>
              </a:rPr>
              <a:t>Formas de Resolver Conflictos Ambientales</a:t>
            </a:r>
            <a:endParaRPr lang="es-PE" sz="3200" b="1">
              <a:solidFill>
                <a:srgbClr val="3366CC"/>
              </a:solidFill>
              <a:latin typeface="Arial" pitchFamily="34" charset="0"/>
            </a:endParaRPr>
          </a:p>
        </p:txBody>
      </p:sp>
      <p:sp>
        <p:nvSpPr>
          <p:cNvPr id="117765" name="AutoShape 4" descr="Rombos opacos"/>
          <p:cNvSpPr>
            <a:spLocks noChangeArrowheads="1"/>
          </p:cNvSpPr>
          <p:nvPr/>
        </p:nvSpPr>
        <p:spPr bwMode="auto">
          <a:xfrm>
            <a:off x="4140200" y="2420938"/>
            <a:ext cx="4718050" cy="1295400"/>
          </a:xfrm>
          <a:prstGeom prst="wedgeRoundRectCallout">
            <a:avLst>
              <a:gd name="adj1" fmla="val -27333"/>
              <a:gd name="adj2" fmla="val -33454"/>
              <a:gd name="adj3" fmla="val 16667"/>
            </a:avLst>
          </a:prstGeom>
          <a:pattFill prst="solidDmnd">
            <a:fgClr>
              <a:srgbClr val="E5F3F3"/>
            </a:fgClr>
            <a:bgClr>
              <a:srgbClr val="FFFFFF"/>
            </a:bgClr>
          </a:patt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lIns="92765" tIns="46382" rIns="92765" bIns="46382"/>
          <a:lstStyle/>
          <a:p>
            <a:pPr marL="463550" indent="-463550" algn="just" defTabSz="927100">
              <a:buFontTx/>
              <a:buAutoNum type="alphaUcPeriod"/>
            </a:pPr>
            <a:r>
              <a:rPr lang="es-MX" b="1">
                <a:latin typeface="Arial" pitchFamily="34" charset="0"/>
              </a:rPr>
              <a:t>El Arbitraje</a:t>
            </a:r>
          </a:p>
          <a:p>
            <a:pPr marL="463550" indent="-463550" algn="just" defTabSz="927100">
              <a:buFontTx/>
              <a:buAutoNum type="alphaUcPeriod"/>
            </a:pPr>
            <a:r>
              <a:rPr lang="es-MX" b="1">
                <a:latin typeface="Arial" pitchFamily="34" charset="0"/>
              </a:rPr>
              <a:t>El Juicio</a:t>
            </a:r>
          </a:p>
          <a:p>
            <a:pPr marL="463550" indent="-463550" algn="just" defTabSz="927100">
              <a:buFontTx/>
              <a:buAutoNum type="alphaUcPeriod"/>
            </a:pPr>
            <a:r>
              <a:rPr lang="es-MX" b="1">
                <a:latin typeface="Arial" pitchFamily="34" charset="0"/>
              </a:rPr>
              <a:t>La Decisión Administrativa</a:t>
            </a:r>
            <a:endParaRPr lang="es-PE" b="1">
              <a:latin typeface="Arial" pitchFamily="34" charset="0"/>
            </a:endParaRPr>
          </a:p>
        </p:txBody>
      </p:sp>
      <p:sp>
        <p:nvSpPr>
          <p:cNvPr id="117766" name="AutoShape 5" descr="Ángulos"/>
          <p:cNvSpPr>
            <a:spLocks noChangeArrowheads="1"/>
          </p:cNvSpPr>
          <p:nvPr/>
        </p:nvSpPr>
        <p:spPr bwMode="auto">
          <a:xfrm>
            <a:off x="466725" y="4437063"/>
            <a:ext cx="2879725" cy="1079500"/>
          </a:xfrm>
          <a:prstGeom prst="wedgeRoundRectCallout">
            <a:avLst>
              <a:gd name="adj1" fmla="val 4301"/>
              <a:gd name="adj2" fmla="val 32648"/>
              <a:gd name="adj3" fmla="val 16667"/>
            </a:avLst>
          </a:prstGeom>
          <a:pattFill prst="divot">
            <a:fgClr>
              <a:srgbClr val="FA786A"/>
            </a:fgClr>
            <a:bgClr>
              <a:srgbClr val="FFFFFF"/>
            </a:bgClr>
          </a:patt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lIns="92765" tIns="46382" rIns="92765" bIns="46382"/>
          <a:lstStyle/>
          <a:p>
            <a:pPr defTabSz="927100"/>
            <a:r>
              <a:rPr lang="es-MX" b="1">
                <a:latin typeface="Arial" pitchFamily="34" charset="0"/>
              </a:rPr>
              <a:t>B. Formas Alternativas</a:t>
            </a:r>
            <a:endParaRPr lang="es-PE" b="1">
              <a:latin typeface="Arial" pitchFamily="34" charset="0"/>
            </a:endParaRPr>
          </a:p>
        </p:txBody>
      </p:sp>
      <p:sp>
        <p:nvSpPr>
          <p:cNvPr id="117767" name="AutoShape 6"/>
          <p:cNvSpPr>
            <a:spLocks noChangeArrowheads="1"/>
          </p:cNvSpPr>
          <p:nvPr/>
        </p:nvSpPr>
        <p:spPr bwMode="auto">
          <a:xfrm>
            <a:off x="3384550" y="2636838"/>
            <a:ext cx="755650" cy="917575"/>
          </a:xfrm>
          <a:custGeom>
            <a:avLst/>
            <a:gdLst>
              <a:gd name="T0" fmla="*/ 566005 w 21600"/>
              <a:gd name="T1" fmla="*/ 0 h 21600"/>
              <a:gd name="T2" fmla="*/ 0 w 21600"/>
              <a:gd name="T3" fmla="*/ 458787 h 21600"/>
              <a:gd name="T4" fmla="*/ 566005 w 21600"/>
              <a:gd name="T5" fmla="*/ 917575 h 21600"/>
              <a:gd name="T6" fmla="*/ 754674 w 21600"/>
              <a:gd name="T7" fmla="*/ 458787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5400 h 21600"/>
              <a:gd name="T14" fmla="*/ 18900 w 21600"/>
              <a:gd name="T15" fmla="*/ 162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gradFill rotWithShape="1">
            <a:gsLst>
              <a:gs pos="0">
                <a:srgbClr val="E5F3F3"/>
              </a:gs>
              <a:gs pos="100000">
                <a:srgbClr val="6A7070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2765" tIns="46382" rIns="92765" bIns="46382" anchor="ctr"/>
          <a:lstStyle/>
          <a:p>
            <a:pPr defTabSz="927100"/>
            <a:endParaRPr lang="es-PE">
              <a:latin typeface="Complex"/>
            </a:endParaRPr>
          </a:p>
        </p:txBody>
      </p:sp>
      <p:sp>
        <p:nvSpPr>
          <p:cNvPr id="117768" name="AutoShape 7" descr="Ángulos"/>
          <p:cNvSpPr>
            <a:spLocks noChangeArrowheads="1"/>
          </p:cNvSpPr>
          <p:nvPr/>
        </p:nvSpPr>
        <p:spPr bwMode="auto">
          <a:xfrm>
            <a:off x="4103688" y="4149725"/>
            <a:ext cx="4391025" cy="1655763"/>
          </a:xfrm>
          <a:prstGeom prst="wedgeRoundRectCallout">
            <a:avLst>
              <a:gd name="adj1" fmla="val -23644"/>
              <a:gd name="adj2" fmla="val 34565"/>
              <a:gd name="adj3" fmla="val 16667"/>
            </a:avLst>
          </a:prstGeom>
          <a:pattFill prst="divot">
            <a:fgClr>
              <a:srgbClr val="FA786A"/>
            </a:fgClr>
            <a:bgClr>
              <a:srgbClr val="FFFFFF"/>
            </a:bgClr>
          </a:patt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lIns="92765" tIns="46382" rIns="92765" bIns="46382"/>
          <a:lstStyle/>
          <a:p>
            <a:pPr marL="463550" indent="-463550" algn="just" defTabSz="927100">
              <a:buFontTx/>
              <a:buAutoNum type="alphaUcPeriod"/>
            </a:pPr>
            <a:r>
              <a:rPr lang="es-MX" b="1">
                <a:latin typeface="Arial" pitchFamily="34" charset="0"/>
              </a:rPr>
              <a:t>La Negociación</a:t>
            </a:r>
          </a:p>
          <a:p>
            <a:pPr marL="463550" indent="-463550" algn="just" defTabSz="927100">
              <a:buFontTx/>
              <a:buAutoNum type="alphaUcPeriod"/>
            </a:pPr>
            <a:r>
              <a:rPr lang="es-MX" b="1">
                <a:latin typeface="Arial" pitchFamily="34" charset="0"/>
              </a:rPr>
              <a:t>La Mediación</a:t>
            </a:r>
          </a:p>
          <a:p>
            <a:pPr marL="463550" indent="-463550" algn="just" defTabSz="927100">
              <a:buFontTx/>
              <a:buAutoNum type="alphaUcPeriod"/>
            </a:pPr>
            <a:r>
              <a:rPr lang="es-MX" b="1">
                <a:latin typeface="Arial" pitchFamily="34" charset="0"/>
              </a:rPr>
              <a:t>La Facilitación</a:t>
            </a:r>
          </a:p>
          <a:p>
            <a:pPr marL="463550" indent="-463550" algn="just" defTabSz="927100">
              <a:buFontTx/>
              <a:buAutoNum type="alphaUcPeriod"/>
            </a:pPr>
            <a:r>
              <a:rPr lang="es-MX" b="1">
                <a:latin typeface="Arial" pitchFamily="34" charset="0"/>
              </a:rPr>
              <a:t>La Mesa de Negociación</a:t>
            </a:r>
            <a:endParaRPr lang="es-PE" b="1">
              <a:latin typeface="Arial" pitchFamily="34" charset="0"/>
            </a:endParaRPr>
          </a:p>
        </p:txBody>
      </p:sp>
      <p:sp>
        <p:nvSpPr>
          <p:cNvPr id="117769" name="AutoShape 8"/>
          <p:cNvSpPr>
            <a:spLocks noChangeArrowheads="1"/>
          </p:cNvSpPr>
          <p:nvPr/>
        </p:nvSpPr>
        <p:spPr bwMode="auto">
          <a:xfrm>
            <a:off x="3346450" y="4508500"/>
            <a:ext cx="757238" cy="917575"/>
          </a:xfrm>
          <a:custGeom>
            <a:avLst/>
            <a:gdLst>
              <a:gd name="T0" fmla="*/ 567103 w 21600"/>
              <a:gd name="T1" fmla="*/ 0 h 21600"/>
              <a:gd name="T2" fmla="*/ 0 w 21600"/>
              <a:gd name="T3" fmla="*/ 458787 h 21600"/>
              <a:gd name="T4" fmla="*/ 567103 w 21600"/>
              <a:gd name="T5" fmla="*/ 917575 h 21600"/>
              <a:gd name="T6" fmla="*/ 756138 w 21600"/>
              <a:gd name="T7" fmla="*/ 458787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5400 h 21600"/>
              <a:gd name="T14" fmla="*/ 18900 w 21600"/>
              <a:gd name="T15" fmla="*/ 162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gradFill rotWithShape="1">
            <a:gsLst>
              <a:gs pos="0">
                <a:srgbClr val="743831"/>
              </a:gs>
              <a:gs pos="100000">
                <a:srgbClr val="FA786A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2765" tIns="46382" rIns="92765" bIns="46382" anchor="ctr"/>
          <a:lstStyle/>
          <a:p>
            <a:pPr defTabSz="927100"/>
            <a:endParaRPr lang="es-PE">
              <a:latin typeface="Complex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Text Box 2"/>
          <p:cNvSpPr txBox="1">
            <a:spLocks noChangeArrowheads="1"/>
          </p:cNvSpPr>
          <p:nvPr/>
        </p:nvSpPr>
        <p:spPr bwMode="auto">
          <a:xfrm>
            <a:off x="800100" y="914400"/>
            <a:ext cx="7620000" cy="542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76250" indent="-4762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s-MX" sz="4000" b="1">
                <a:solidFill>
                  <a:srgbClr val="FFFF99"/>
                </a:solidFill>
              </a:rPr>
              <a:t>PROBLEMÁTICA AMBIENTAL DEL PERÚ </a:t>
            </a:r>
          </a:p>
          <a:p>
            <a:pPr algn="just"/>
            <a:endParaRPr lang="es-MX" sz="3000"/>
          </a:p>
          <a:p>
            <a:pPr algn="just">
              <a:buFontTx/>
              <a:buChar char="-"/>
            </a:pPr>
            <a:r>
              <a:rPr lang="es-MX" sz="3000">
                <a:solidFill>
                  <a:schemeClr val="bg1"/>
                </a:solidFill>
              </a:rPr>
              <a:t>Organización incipiente.</a:t>
            </a:r>
          </a:p>
          <a:p>
            <a:pPr algn="just">
              <a:buFontTx/>
              <a:buChar char="-"/>
            </a:pPr>
            <a:r>
              <a:rPr lang="es-MX" sz="3000">
                <a:solidFill>
                  <a:schemeClr val="bg1"/>
                </a:solidFill>
              </a:rPr>
              <a:t>Legislación y Normatividad en Desarrollo </a:t>
            </a:r>
          </a:p>
          <a:p>
            <a:pPr algn="just">
              <a:buFontTx/>
              <a:buChar char="-"/>
            </a:pPr>
            <a:r>
              <a:rPr lang="es-MX" sz="3000">
                <a:solidFill>
                  <a:schemeClr val="bg1"/>
                </a:solidFill>
              </a:rPr>
              <a:t>Escasez de Recursos Económicos para Proyectos Ambientales.</a:t>
            </a:r>
          </a:p>
          <a:p>
            <a:pPr algn="just">
              <a:buFontTx/>
              <a:buChar char="-"/>
            </a:pPr>
            <a:r>
              <a:rPr lang="es-MX" sz="3000">
                <a:solidFill>
                  <a:schemeClr val="bg1"/>
                </a:solidFill>
              </a:rPr>
              <a:t>Escasa participación de la población.</a:t>
            </a:r>
          </a:p>
          <a:p>
            <a:pPr algn="just">
              <a:buFontTx/>
              <a:buChar char="-"/>
            </a:pPr>
            <a:r>
              <a:rPr lang="es-MX" sz="3000">
                <a:solidFill>
                  <a:schemeClr val="bg1"/>
                </a:solidFill>
              </a:rPr>
              <a:t>Falta de políticas preventivas.  </a:t>
            </a:r>
          </a:p>
          <a:p>
            <a:pPr algn="just">
              <a:buFontTx/>
              <a:buChar char="-"/>
            </a:pPr>
            <a:r>
              <a:rPr lang="es-MX" sz="3000">
                <a:solidFill>
                  <a:schemeClr val="bg1"/>
                </a:solidFill>
              </a:rPr>
              <a:t>Altos niveles de contaminación.</a:t>
            </a:r>
          </a:p>
          <a:p>
            <a:pPr algn="just">
              <a:buFontTx/>
              <a:buChar char="-"/>
            </a:pPr>
            <a:r>
              <a:rPr lang="es-MX" sz="3000">
                <a:solidFill>
                  <a:schemeClr val="bg1"/>
                </a:solidFill>
              </a:rPr>
              <a:t>Falta de cultura ambiental.</a:t>
            </a:r>
            <a:endParaRPr lang="es-ES_tradnl" sz="300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2"/>
          <p:cNvSpPr>
            <a:spLocks noChangeArrowheads="1"/>
          </p:cNvSpPr>
          <p:nvPr/>
        </p:nvSpPr>
        <p:spPr bwMode="auto">
          <a:xfrm>
            <a:off x="427038" y="6400800"/>
            <a:ext cx="8716962" cy="442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eaLnBrk="0" hangingPunct="0"/>
            <a:r>
              <a:rPr lang="es-ES_tradnl" sz="2300" b="1">
                <a:solidFill>
                  <a:srgbClr val="FFFF66"/>
                </a:solidFill>
                <a:latin typeface="Tahoma" pitchFamily="34" charset="0"/>
              </a:rPr>
              <a:t>CONTAMINACIÓN</a:t>
            </a:r>
            <a:endParaRPr lang="es-ES_tradnl" sz="2300" b="1">
              <a:solidFill>
                <a:schemeClr val="bg1"/>
              </a:solidFill>
            </a:endParaRPr>
          </a:p>
        </p:txBody>
      </p:sp>
      <p:pic>
        <p:nvPicPr>
          <p:cNvPr id="119811" name="Picture 3" descr="niñoscontaminació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990600"/>
            <a:ext cx="2651125" cy="312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9812" name="AutoShape 4"/>
          <p:cNvSpPr>
            <a:spLocks noChangeArrowheads="1"/>
          </p:cNvSpPr>
          <p:nvPr/>
        </p:nvSpPr>
        <p:spPr bwMode="auto">
          <a:xfrm rot="-950167">
            <a:off x="2819400" y="1524000"/>
            <a:ext cx="1954213" cy="1220788"/>
          </a:xfrm>
          <a:prstGeom prst="leftArrow">
            <a:avLst>
              <a:gd name="adj1" fmla="val 45806"/>
              <a:gd name="adj2" fmla="val 52514"/>
            </a:avLst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s-PE"/>
          </a:p>
        </p:txBody>
      </p:sp>
      <p:pic>
        <p:nvPicPr>
          <p:cNvPr id="119813" name="Picture 5" descr="oroy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533400"/>
            <a:ext cx="3962400" cy="264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9814" name="Picture 6" descr="cerro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3581400"/>
            <a:ext cx="3581400" cy="2454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9815" name="AutoShape 7"/>
          <p:cNvSpPr>
            <a:spLocks noChangeArrowheads="1"/>
          </p:cNvSpPr>
          <p:nvPr/>
        </p:nvSpPr>
        <p:spPr bwMode="auto">
          <a:xfrm rot="1569099">
            <a:off x="3048000" y="3962400"/>
            <a:ext cx="1671638" cy="1171575"/>
          </a:xfrm>
          <a:prstGeom prst="leftRightArrow">
            <a:avLst>
              <a:gd name="adj1" fmla="val 50000"/>
              <a:gd name="adj2" fmla="val 28537"/>
            </a:avLst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s-P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834" name="Picture 2" descr="energia0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381000"/>
            <a:ext cx="8534400" cy="5761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0835" name="Rectangle 3"/>
          <p:cNvSpPr>
            <a:spLocks noChangeArrowheads="1"/>
          </p:cNvSpPr>
          <p:nvPr/>
        </p:nvSpPr>
        <p:spPr bwMode="auto">
          <a:xfrm>
            <a:off x="457200" y="6248400"/>
            <a:ext cx="8305800" cy="442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eaLnBrk="0" hangingPunct="0"/>
            <a:r>
              <a:rPr lang="es-ES_tradnl" sz="2300" b="1">
                <a:solidFill>
                  <a:srgbClr val="FFFF66"/>
                </a:solidFill>
                <a:latin typeface="Tahoma" pitchFamily="34" charset="0"/>
              </a:rPr>
              <a:t>PRODUCCION DE AGUAS ACIDAS - RIO TINGO</a:t>
            </a:r>
            <a:endParaRPr lang="es-ES_tradnl" sz="230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858" name="Picture 2" descr="energia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381000"/>
            <a:ext cx="8610600" cy="581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1859" name="Rectangle 3"/>
          <p:cNvSpPr>
            <a:spLocks noChangeArrowheads="1"/>
          </p:cNvSpPr>
          <p:nvPr/>
        </p:nvSpPr>
        <p:spPr bwMode="auto">
          <a:xfrm>
            <a:off x="457200" y="6186488"/>
            <a:ext cx="8382000" cy="442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eaLnBrk="0" hangingPunct="0"/>
            <a:r>
              <a:rPr lang="es-ES_tradnl" sz="2300" b="1">
                <a:solidFill>
                  <a:srgbClr val="FFFF66"/>
                </a:solidFill>
                <a:latin typeface="Tahoma" pitchFamily="34" charset="0"/>
              </a:rPr>
              <a:t>EX -LAGUNA QUIULACOCHA- PASCO</a:t>
            </a:r>
            <a:endParaRPr lang="es-ES_tradnl" sz="2300" b="1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6248400"/>
            <a:ext cx="7772400" cy="457200"/>
          </a:xfrm>
          <a:noFill/>
        </p:spPr>
        <p:txBody>
          <a:bodyPr/>
          <a:lstStyle/>
          <a:p>
            <a:pPr eaLnBrk="1" hangingPunct="1"/>
            <a:r>
              <a:rPr lang="es-ES_tradnl" sz="2500" b="1" smtClean="0">
                <a:solidFill>
                  <a:srgbClr val="FFFF66"/>
                </a:solidFill>
                <a:latin typeface="Tahoma" pitchFamily="34" charset="0"/>
              </a:rPr>
              <a:t>TAJO ABIERTO RAUL ROJAS- PASCO</a:t>
            </a:r>
            <a:endParaRPr lang="es-ES_tradnl" sz="2500" smtClean="0">
              <a:solidFill>
                <a:srgbClr val="FFFFFF"/>
              </a:solidFill>
            </a:endParaRPr>
          </a:p>
        </p:txBody>
      </p:sp>
      <p:pic>
        <p:nvPicPr>
          <p:cNvPr id="122883" name="Picture 3" descr="energia1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381000"/>
            <a:ext cx="8153400" cy="536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906" name="Picture 2" descr="energia0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0"/>
            <a:ext cx="8382000" cy="601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3907" name="Rectangle 3"/>
          <p:cNvSpPr>
            <a:spLocks noChangeArrowheads="1"/>
          </p:cNvSpPr>
          <p:nvPr/>
        </p:nvSpPr>
        <p:spPr bwMode="auto">
          <a:xfrm>
            <a:off x="304800" y="6186488"/>
            <a:ext cx="8458200" cy="442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eaLnBrk="0" hangingPunct="0"/>
            <a:r>
              <a:rPr lang="es-ES_tradnl" sz="2300" b="1">
                <a:solidFill>
                  <a:srgbClr val="FFFF66"/>
                </a:solidFill>
                <a:latin typeface="Tahoma" pitchFamily="34" charset="0"/>
              </a:rPr>
              <a:t>CIERRE DE RELAVERA TAMBORAQUE RIMAC- LIMA</a:t>
            </a:r>
            <a:r>
              <a:rPr lang="es-ES_tradnl" sz="2300" b="1">
                <a:solidFill>
                  <a:schemeClr val="bg1"/>
                </a:solidFill>
              </a:rPr>
              <a:t> </a:t>
            </a:r>
            <a:endParaRPr lang="es-ES_tradnl" sz="230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930" name="Picture 2" descr="132-3262_IM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127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4931" name="Text Box 3"/>
          <p:cNvSpPr txBox="1">
            <a:spLocks noChangeArrowheads="1"/>
          </p:cNvSpPr>
          <p:nvPr/>
        </p:nvSpPr>
        <p:spPr bwMode="auto">
          <a:xfrm>
            <a:off x="228600" y="6248400"/>
            <a:ext cx="8686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kumimoji="1" lang="es-ES_tradnl" sz="2800" b="1">
                <a:solidFill>
                  <a:srgbClr val="FFFFFF"/>
                </a:solidFill>
                <a:latin typeface="Arial" pitchFamily="34" charset="0"/>
              </a:rPr>
              <a:t>Confluencia R.Yauli descontaminado – Efluente T.Kingsmill frente a M.Túnel</a:t>
            </a:r>
            <a:r>
              <a:rPr kumimoji="1" lang="es-ES_tradnl" sz="1700" b="1">
                <a:solidFill>
                  <a:srgbClr val="FFFFFF"/>
                </a:solidFill>
                <a:latin typeface="Arial" pitchFamily="34" charset="0"/>
              </a:rPr>
              <a:t>,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3"/>
          <p:cNvSpPr>
            <a:spLocks noChangeArrowheads="1"/>
          </p:cNvSpPr>
          <p:nvPr/>
        </p:nvSpPr>
        <p:spPr bwMode="auto">
          <a:xfrm>
            <a:off x="2971800" y="22860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lIns="0" tIns="0" rIns="0" bIns="0">
            <a:spAutoFit/>
          </a:bodyPr>
          <a:lstStyle/>
          <a:p>
            <a:endParaRPr lang="es-PE"/>
          </a:p>
        </p:txBody>
      </p:sp>
      <p:sp>
        <p:nvSpPr>
          <p:cNvPr id="73731" name="Text Box 4"/>
          <p:cNvSpPr txBox="1">
            <a:spLocks noChangeArrowheads="1"/>
          </p:cNvSpPr>
          <p:nvPr/>
        </p:nvSpPr>
        <p:spPr bwMode="auto">
          <a:xfrm>
            <a:off x="530225" y="3603625"/>
            <a:ext cx="8218488" cy="2954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lIns="0" tIns="0" rIns="0" bIns="0">
            <a:spAutoFit/>
          </a:bodyPr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just">
              <a:spcBef>
                <a:spcPct val="50000"/>
              </a:spcBef>
              <a:buFont typeface="Wingdings" pitchFamily="2" charset="2"/>
              <a:buChar char="Ø"/>
            </a:pPr>
            <a:r>
              <a:rPr lang="es-ES">
                <a:solidFill>
                  <a:schemeClr val="bg1"/>
                </a:solidFill>
              </a:rPr>
              <a:t>Brindando asesoría general, formatos de EIA o ejemplos, </a:t>
            </a:r>
          </a:p>
          <a:p>
            <a:pPr algn="just">
              <a:spcBef>
                <a:spcPct val="50000"/>
              </a:spcBef>
              <a:buFont typeface="Wingdings" pitchFamily="2" charset="2"/>
              <a:buChar char="Ø"/>
            </a:pPr>
            <a:r>
              <a:rPr lang="es-ES">
                <a:solidFill>
                  <a:schemeClr val="bg1"/>
                </a:solidFill>
              </a:rPr>
              <a:t>Utilizando resultados alcanzados para decidir sobre el proyecto y luego asegurar que se cumplan todas las medidas de minimización de impactos negativos. </a:t>
            </a:r>
          </a:p>
          <a:p>
            <a:pPr algn="just">
              <a:spcBef>
                <a:spcPct val="50000"/>
              </a:spcBef>
              <a:buFont typeface="Wingdings" pitchFamily="2" charset="2"/>
              <a:buChar char="Ø"/>
            </a:pPr>
            <a:r>
              <a:rPr lang="es-ES">
                <a:solidFill>
                  <a:schemeClr val="bg1"/>
                </a:solidFill>
                <a:cs typeface="Times New Roman" pitchFamily="18" charset="0"/>
              </a:rPr>
              <a:t>Otorgando la certificación ambiental, que señale que conoce el proyecto y que ha evidenciado que no producirá impactos negativos. </a:t>
            </a:r>
          </a:p>
        </p:txBody>
      </p:sp>
      <p:sp>
        <p:nvSpPr>
          <p:cNvPr id="73732" name="Rectangle 5"/>
          <p:cNvSpPr>
            <a:spLocks noChangeArrowheads="1"/>
          </p:cNvSpPr>
          <p:nvPr/>
        </p:nvSpPr>
        <p:spPr bwMode="auto">
          <a:xfrm>
            <a:off x="250825" y="309563"/>
            <a:ext cx="8569325" cy="62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 eaLnBrk="0" hangingPunct="0">
              <a:lnSpc>
                <a:spcPct val="85000"/>
              </a:lnSpc>
            </a:pPr>
            <a:r>
              <a:rPr lang="es-ES" b="1">
                <a:cs typeface="Times New Roman" pitchFamily="18" charset="0"/>
              </a:rPr>
              <a:t>¿</a:t>
            </a:r>
            <a:r>
              <a:rPr lang="es-ES" b="1">
                <a:solidFill>
                  <a:srgbClr val="FFC000"/>
                </a:solidFill>
                <a:cs typeface="Times New Roman" pitchFamily="18" charset="0"/>
              </a:rPr>
              <a:t>QUIENES ESTAN INVOLUCRADOS EN EL PROCESO DE EIA?</a:t>
            </a:r>
            <a:r>
              <a:rPr lang="es-PE" b="1">
                <a:solidFill>
                  <a:srgbClr val="FFC000"/>
                </a:solidFill>
                <a:cs typeface="Times New Roman" pitchFamily="18" charset="0"/>
              </a:rPr>
              <a:t> </a:t>
            </a:r>
            <a:endParaRPr lang="es-ES" b="1">
              <a:solidFill>
                <a:srgbClr val="FFC000"/>
              </a:solidFill>
              <a:cs typeface="Times New Roman" pitchFamily="18" charset="0"/>
            </a:endParaRPr>
          </a:p>
        </p:txBody>
      </p:sp>
      <p:sp>
        <p:nvSpPr>
          <p:cNvPr id="73733" name="Rectangle 6"/>
          <p:cNvSpPr>
            <a:spLocks noChangeArrowheads="1"/>
          </p:cNvSpPr>
          <p:nvPr/>
        </p:nvSpPr>
        <p:spPr bwMode="auto">
          <a:xfrm>
            <a:off x="57150" y="58738"/>
            <a:ext cx="9036050" cy="6740525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s-PE"/>
          </a:p>
        </p:txBody>
      </p:sp>
      <p:sp>
        <p:nvSpPr>
          <p:cNvPr id="73734" name="Text Box 7"/>
          <p:cNvSpPr txBox="1">
            <a:spLocks noChangeArrowheads="1"/>
          </p:cNvSpPr>
          <p:nvPr/>
        </p:nvSpPr>
        <p:spPr bwMode="auto">
          <a:xfrm>
            <a:off x="241300" y="1268413"/>
            <a:ext cx="8578850" cy="172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lIns="0" tIns="0" rIns="0" bIns="0">
            <a:spAutoFit/>
          </a:bodyPr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just">
              <a:lnSpc>
                <a:spcPct val="95000"/>
              </a:lnSpc>
              <a:spcBef>
                <a:spcPct val="25000"/>
              </a:spcBef>
              <a:buFontTx/>
              <a:buChar char="•"/>
            </a:pPr>
            <a:r>
              <a:rPr lang="es-ES" sz="2600">
                <a:solidFill>
                  <a:schemeClr val="bg1"/>
                </a:solidFill>
                <a:cs typeface="Times New Roman" pitchFamily="18" charset="0"/>
              </a:rPr>
              <a:t>Los responsables del proyecto del desarrollo: compañías privadas y autoridades de distintos sectores del gobierno. </a:t>
            </a:r>
          </a:p>
          <a:p>
            <a:pPr algn="just">
              <a:lnSpc>
                <a:spcPct val="95000"/>
              </a:lnSpc>
              <a:spcBef>
                <a:spcPct val="25000"/>
              </a:spcBef>
              <a:buFontTx/>
              <a:buChar char="•"/>
            </a:pPr>
            <a:r>
              <a:rPr lang="es-ES" sz="2600">
                <a:solidFill>
                  <a:schemeClr val="bg1"/>
                </a:solidFill>
                <a:cs typeface="Times New Roman" pitchFamily="18" charset="0"/>
              </a:rPr>
              <a:t>El proyectista es el responsable de llevar a cabo la EIA,</a:t>
            </a:r>
          </a:p>
          <a:p>
            <a:pPr algn="just">
              <a:lnSpc>
                <a:spcPct val="95000"/>
              </a:lnSpc>
              <a:spcBef>
                <a:spcPct val="25000"/>
              </a:spcBef>
              <a:buFontTx/>
              <a:buChar char="•"/>
            </a:pPr>
            <a:r>
              <a:rPr lang="es-ES" sz="2600">
                <a:solidFill>
                  <a:schemeClr val="bg1"/>
                </a:solidFill>
                <a:cs typeface="Times New Roman" pitchFamily="18" charset="0"/>
              </a:rPr>
              <a:t>La autoridad competente también debe intervenir: </a:t>
            </a:r>
            <a:r>
              <a:rPr lang="es-ES" sz="2600">
                <a:solidFill>
                  <a:schemeClr val="bg1"/>
                </a:solidFill>
              </a:rPr>
              <a:t> </a:t>
            </a:r>
            <a:endParaRPr lang="es-ES" sz="2600">
              <a:solidFill>
                <a:schemeClr val="bg1"/>
              </a:solidFill>
              <a:cs typeface="Times New Roman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170" name="Object 2"/>
          <p:cNvGraphicFramePr>
            <a:graphicFrameLocks noChangeAspect="1"/>
          </p:cNvGraphicFramePr>
          <p:nvPr/>
        </p:nvGraphicFramePr>
        <p:xfrm>
          <a:off x="2297113" y="1724025"/>
          <a:ext cx="4549775" cy="3408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5" name="Diapositiva" r:id="rId3" imgW="4548526" imgH="3407297" progId="PowerPoint.Slide.8">
                  <p:embed/>
                </p:oleObj>
              </mc:Choice>
              <mc:Fallback>
                <p:oleObj name="Diapositiva" r:id="rId3" imgW="4548526" imgH="3407297" progId="PowerPoint.Slide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97113" y="1724025"/>
                        <a:ext cx="4549775" cy="3408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71" name="Object 3"/>
          <p:cNvGraphicFramePr>
            <a:graphicFrameLocks noChangeAspect="1"/>
          </p:cNvGraphicFramePr>
          <p:nvPr/>
        </p:nvGraphicFramePr>
        <p:xfrm>
          <a:off x="0" y="549275"/>
          <a:ext cx="9144000" cy="5400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6" name="Diapositiva" r:id="rId5" imgW="4548526" imgH="3407297" progId="PowerPoint.Slide.8">
                  <p:embed/>
                </p:oleObj>
              </mc:Choice>
              <mc:Fallback>
                <p:oleObj name="Diapositiva" r:id="rId5" imgW="4548526" imgH="3407297" progId="PowerPoint.Slide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t="9076" b="3481"/>
                      <a:stretch>
                        <a:fillRect/>
                      </a:stretch>
                    </p:blipFill>
                    <p:spPr bwMode="auto">
                      <a:xfrm>
                        <a:off x="0" y="549275"/>
                        <a:ext cx="9144000" cy="5400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72" name="Text Box 4"/>
          <p:cNvSpPr txBox="1">
            <a:spLocks noChangeArrowheads="1"/>
          </p:cNvSpPr>
          <p:nvPr/>
        </p:nvSpPr>
        <p:spPr bwMode="auto">
          <a:xfrm>
            <a:off x="5219700" y="1989138"/>
            <a:ext cx="1081088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PE" sz="1600" b="1">
                <a:solidFill>
                  <a:srgbClr val="FF0000"/>
                </a:solidFill>
                <a:latin typeface="Arial" pitchFamily="34" charset="0"/>
              </a:rPr>
              <a:t>Mercurio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194" name="Object 2"/>
          <p:cNvGraphicFramePr>
            <a:graphicFrameLocks noChangeAspect="1"/>
          </p:cNvGraphicFramePr>
          <p:nvPr/>
        </p:nvGraphicFramePr>
        <p:xfrm>
          <a:off x="0" y="476250"/>
          <a:ext cx="9144000" cy="5832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2" name="Diapositiva" r:id="rId3" imgW="4548526" imgH="3407297" progId="PowerPoint.Slide.8">
                  <p:embed/>
                </p:oleObj>
              </mc:Choice>
              <mc:Fallback>
                <p:oleObj name="Diapositiva" r:id="rId3" imgW="4548526" imgH="3407297" progId="PowerPoint.Slide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t="8180" b="8627"/>
                      <a:stretch>
                        <a:fillRect/>
                      </a:stretch>
                    </p:blipFill>
                    <p:spPr bwMode="auto">
                      <a:xfrm>
                        <a:off x="0" y="476250"/>
                        <a:ext cx="9144000" cy="5832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195" name="Text Box 3"/>
          <p:cNvSpPr txBox="1">
            <a:spLocks noChangeArrowheads="1"/>
          </p:cNvSpPr>
          <p:nvPr/>
        </p:nvSpPr>
        <p:spPr bwMode="auto">
          <a:xfrm>
            <a:off x="5219700" y="1989138"/>
            <a:ext cx="1081088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PE" sz="1600" b="1">
                <a:solidFill>
                  <a:srgbClr val="FF0000"/>
                </a:solidFill>
                <a:latin typeface="Arial" pitchFamily="34" charset="0"/>
              </a:rPr>
              <a:t>Mercurio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18" name="Object 2"/>
          <p:cNvGraphicFramePr>
            <a:graphicFrameLocks noChangeAspect="1"/>
          </p:cNvGraphicFramePr>
          <p:nvPr/>
        </p:nvGraphicFramePr>
        <p:xfrm>
          <a:off x="323850" y="1125538"/>
          <a:ext cx="8424863" cy="4967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6" name="Diapositiva" r:id="rId3" imgW="5531945" imgH="4150239" progId="PowerPoint.Slide.8">
                  <p:embed/>
                </p:oleObj>
              </mc:Choice>
              <mc:Fallback>
                <p:oleObj name="Diapositiva" r:id="rId3" imgW="5531945" imgH="4150239" progId="PowerPoint.Slide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lum bright="6000" contrast="-6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939" t="7582" r="4195" b="29686"/>
                      <a:stretch>
                        <a:fillRect/>
                      </a:stretch>
                    </p:blipFill>
                    <p:spPr bwMode="auto">
                      <a:xfrm>
                        <a:off x="323850" y="1125538"/>
                        <a:ext cx="8424863" cy="49672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219" name="Text Box 3"/>
          <p:cNvSpPr txBox="1">
            <a:spLocks noChangeArrowheads="1"/>
          </p:cNvSpPr>
          <p:nvPr/>
        </p:nvSpPr>
        <p:spPr bwMode="auto">
          <a:xfrm>
            <a:off x="250825" y="333375"/>
            <a:ext cx="88931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s-PE" b="1">
                <a:solidFill>
                  <a:srgbClr val="FFFF66"/>
                </a:solidFill>
                <a:latin typeface="Arial" pitchFamily="34" charset="0"/>
              </a:rPr>
              <a:t>Falla de Depósito de Relave por “evento sísmico”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954" name="Picture 2" descr="Arrastre con Tractor For"/>
          <p:cNvPicPr>
            <a:picLocks noChangeAspect="1" noChangeArrowheads="1"/>
          </p:cNvPicPr>
          <p:nvPr/>
        </p:nvPicPr>
        <p:blipFill>
          <a:blip r:embed="rId2">
            <a:lum bright="-2000" contras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4755" name="Text Box 3"/>
          <p:cNvSpPr txBox="1">
            <a:spLocks noChangeArrowheads="1"/>
          </p:cNvSpPr>
          <p:nvPr/>
        </p:nvSpPr>
        <p:spPr bwMode="auto">
          <a:xfrm>
            <a:off x="395288" y="3213100"/>
            <a:ext cx="8077200" cy="2044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s-ES" sz="2800" b="1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EXTRACCION ALTAMENTE SELECTIVA DE MADERAS</a:t>
            </a:r>
          </a:p>
          <a:p>
            <a:pPr algn="ctr">
              <a:spcBef>
                <a:spcPct val="50000"/>
              </a:spcBef>
              <a:defRPr/>
            </a:pPr>
            <a:r>
              <a:rPr lang="es-ES" sz="2000" b="1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(Descremado)</a:t>
            </a:r>
          </a:p>
          <a:p>
            <a:pPr algn="ctr">
              <a:spcBef>
                <a:spcPct val="50000"/>
              </a:spcBef>
              <a:defRPr/>
            </a:pPr>
            <a:r>
              <a:rPr lang="es-ES" sz="2800" b="1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200,000 ha/año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1000"/>
                                        <p:tgtEl>
                                          <p:spTgt spid="747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755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978" name="Picture 2" descr="landslide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2971800"/>
            <a:ext cx="5486400" cy="367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6979" name="Picture 3" descr="hill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28600"/>
            <a:ext cx="4419600" cy="312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4" name="Rectangle 2"/>
          <p:cNvSpPr>
            <a:spLocks noChangeArrowheads="1"/>
          </p:cNvSpPr>
          <p:nvPr/>
        </p:nvSpPr>
        <p:spPr bwMode="auto">
          <a:xfrm>
            <a:off x="0" y="1223963"/>
            <a:ext cx="9144000" cy="106362"/>
          </a:xfrm>
          <a:prstGeom prst="rect">
            <a:avLst/>
          </a:prstGeom>
          <a:gradFill rotWithShape="0">
            <a:gsLst>
              <a:gs pos="0">
                <a:srgbClr val="FF3300"/>
              </a:gs>
              <a:gs pos="50000">
                <a:srgbClr val="FFFFFF"/>
              </a:gs>
              <a:gs pos="100000">
                <a:srgbClr val="FF3300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s-PE"/>
          </a:p>
        </p:txBody>
      </p:sp>
      <p:sp>
        <p:nvSpPr>
          <p:cNvPr id="10245" name="Text Box 3"/>
          <p:cNvSpPr txBox="1">
            <a:spLocks noChangeArrowheads="1"/>
          </p:cNvSpPr>
          <p:nvPr/>
        </p:nvSpPr>
        <p:spPr bwMode="auto">
          <a:xfrm>
            <a:off x="498475" y="1458913"/>
            <a:ext cx="81486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just"/>
            <a:r>
              <a:rPr lang="es-MX" sz="2000">
                <a:solidFill>
                  <a:schemeClr val="bg1"/>
                </a:solidFill>
                <a:latin typeface="Arial" pitchFamily="34" charset="0"/>
              </a:rPr>
              <a:t>	</a:t>
            </a:r>
            <a:endParaRPr lang="es-ES">
              <a:solidFill>
                <a:schemeClr val="bg1"/>
              </a:solidFill>
            </a:endParaRPr>
          </a:p>
        </p:txBody>
      </p:sp>
      <p:graphicFrame>
        <p:nvGraphicFramePr>
          <p:cNvPr id="10242" name="Object 4"/>
          <p:cNvGraphicFramePr>
            <a:graphicFrameLocks noChangeAspect="1"/>
          </p:cNvGraphicFramePr>
          <p:nvPr/>
        </p:nvGraphicFramePr>
        <p:xfrm>
          <a:off x="0" y="260350"/>
          <a:ext cx="4686300" cy="3116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1" name="Fotografía de Photo Editor" r:id="rId3" imgW="8561905" imgH="5380952" progId="MSPhotoEd.3">
                  <p:embed/>
                </p:oleObj>
              </mc:Choice>
              <mc:Fallback>
                <p:oleObj name="Fotografía de Photo Editor" r:id="rId3" imgW="8561905" imgH="5380952" progId="MSPhotoEd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260350"/>
                        <a:ext cx="4686300" cy="3116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43" name="Object 5"/>
          <p:cNvGraphicFramePr>
            <a:graphicFrameLocks noChangeAspect="1"/>
          </p:cNvGraphicFramePr>
          <p:nvPr/>
        </p:nvGraphicFramePr>
        <p:xfrm>
          <a:off x="4583113" y="3284538"/>
          <a:ext cx="4560887" cy="3135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2" name="Fotografía de Photo Editor" r:id="rId5" imgW="8466667" imgH="5323810" progId="MSPhotoEd.3">
                  <p:embed/>
                </p:oleObj>
              </mc:Choice>
              <mc:Fallback>
                <p:oleObj name="Fotografía de Photo Editor" r:id="rId5" imgW="8466667" imgH="5323810" progId="MSPhotoEd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83113" y="3284538"/>
                        <a:ext cx="4560887" cy="3135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46" name="Text Box 6"/>
          <p:cNvSpPr txBox="1">
            <a:spLocks noChangeArrowheads="1"/>
          </p:cNvSpPr>
          <p:nvPr/>
        </p:nvSpPr>
        <p:spPr bwMode="auto">
          <a:xfrm>
            <a:off x="0" y="2349500"/>
            <a:ext cx="12207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s-ES" b="1">
                <a:solidFill>
                  <a:srgbClr val="FF3300"/>
                </a:solidFill>
                <a:latin typeface="Tahoma" pitchFamily="34" charset="0"/>
              </a:rPr>
              <a:t>,Callao</a:t>
            </a:r>
          </a:p>
        </p:txBody>
      </p:sp>
      <p:sp>
        <p:nvSpPr>
          <p:cNvPr id="10247" name="Text Box 7"/>
          <p:cNvSpPr txBox="1">
            <a:spLocks noChangeArrowheads="1"/>
          </p:cNvSpPr>
          <p:nvPr/>
        </p:nvSpPr>
        <p:spPr bwMode="auto">
          <a:xfrm>
            <a:off x="4643438" y="3933825"/>
            <a:ext cx="4219575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s-ES" b="1">
                <a:solidFill>
                  <a:srgbClr val="FF3300"/>
                </a:solidFill>
                <a:latin typeface="Tahoma" pitchFamily="34" charset="0"/>
              </a:rPr>
              <a:t>Disposición de relaves pesqueros,Chimbote</a:t>
            </a:r>
          </a:p>
        </p:txBody>
      </p:sp>
      <p:sp>
        <p:nvSpPr>
          <p:cNvPr id="10248" name="Rectangle 8"/>
          <p:cNvSpPr>
            <a:spLocks noChangeArrowheads="1"/>
          </p:cNvSpPr>
          <p:nvPr/>
        </p:nvSpPr>
        <p:spPr bwMode="auto">
          <a:xfrm>
            <a:off x="1849438" y="2316163"/>
            <a:ext cx="17811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s-ES" sz="2000" b="1">
                <a:solidFill>
                  <a:srgbClr val="FF3300"/>
                </a:solidFill>
                <a:latin typeface="Arial Narrow" pitchFamily="34" charset="0"/>
              </a:rPr>
              <a:t>Colector Comas</a:t>
            </a:r>
            <a:endParaRPr lang="es-PE" sz="2000" b="1">
              <a:solidFill>
                <a:srgbClr val="FF3300"/>
              </a:solidFill>
              <a:latin typeface="Arial Narrow" pitchFamily="34" charset="0"/>
            </a:endParaRPr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2"/>
          <p:cNvSpPr>
            <a:spLocks noChangeArrowheads="1"/>
          </p:cNvSpPr>
          <p:nvPr/>
        </p:nvSpPr>
        <p:spPr bwMode="auto">
          <a:xfrm>
            <a:off x="0" y="1090613"/>
            <a:ext cx="9144000" cy="106362"/>
          </a:xfrm>
          <a:prstGeom prst="rect">
            <a:avLst/>
          </a:prstGeom>
          <a:gradFill rotWithShape="0">
            <a:gsLst>
              <a:gs pos="0">
                <a:srgbClr val="FF3300"/>
              </a:gs>
              <a:gs pos="50000">
                <a:srgbClr val="FFFFFF"/>
              </a:gs>
              <a:gs pos="100000">
                <a:srgbClr val="FF3300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s-PE"/>
          </a:p>
        </p:txBody>
      </p:sp>
      <p:sp>
        <p:nvSpPr>
          <p:cNvPr id="11268" name="Text Box 3"/>
          <p:cNvSpPr txBox="1">
            <a:spLocks noChangeArrowheads="1"/>
          </p:cNvSpPr>
          <p:nvPr/>
        </p:nvSpPr>
        <p:spPr bwMode="auto">
          <a:xfrm>
            <a:off x="0" y="2136775"/>
            <a:ext cx="5073650" cy="155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buFontTx/>
              <a:buBlip>
                <a:blip r:embed="rId4"/>
              </a:buBlip>
            </a:pPr>
            <a:r>
              <a:rPr lang="es-ES_tradnl" sz="1600" b="1">
                <a:solidFill>
                  <a:schemeClr val="bg1"/>
                </a:solidFill>
                <a:latin typeface="Arial" pitchFamily="34" charset="0"/>
              </a:rPr>
              <a:t>  AGUAS RESIDUALES DE ORIGEN DOMÉSTICO </a:t>
            </a:r>
          </a:p>
          <a:p>
            <a:r>
              <a:rPr lang="es-ES_tradnl" sz="1600" b="1">
                <a:solidFill>
                  <a:schemeClr val="bg1"/>
                </a:solidFill>
                <a:latin typeface="Arial" pitchFamily="34" charset="0"/>
              </a:rPr>
              <a:t>    Y/O INDUSTRIAL:</a:t>
            </a:r>
            <a:endParaRPr lang="es-ES_tradnl" sz="1600">
              <a:solidFill>
                <a:schemeClr val="bg1"/>
              </a:solidFill>
              <a:latin typeface="Arial" pitchFamily="34" charset="0"/>
            </a:endParaRPr>
          </a:p>
          <a:p>
            <a:pPr lvl="1">
              <a:buFontTx/>
              <a:buChar char="•"/>
            </a:pPr>
            <a:r>
              <a:rPr lang="es-ES_tradnl" sz="1600">
                <a:solidFill>
                  <a:schemeClr val="bg1"/>
                </a:solidFill>
                <a:latin typeface="Arial" pitchFamily="34" charset="0"/>
              </a:rPr>
              <a:t>  CALIDAD MICROBIOLÓGICA</a:t>
            </a:r>
          </a:p>
          <a:p>
            <a:pPr lvl="1">
              <a:buFontTx/>
              <a:buChar char="•"/>
            </a:pPr>
            <a:r>
              <a:rPr lang="es-ES_tradnl" sz="1600">
                <a:solidFill>
                  <a:schemeClr val="bg1"/>
                </a:solidFill>
                <a:latin typeface="Arial" pitchFamily="34" charset="0"/>
              </a:rPr>
              <a:t>  DEMANDA BIOQUIMICA DE OXIGENO</a:t>
            </a:r>
          </a:p>
          <a:p>
            <a:pPr lvl="1">
              <a:buFontTx/>
              <a:buChar char="•"/>
            </a:pPr>
            <a:r>
              <a:rPr lang="es-ES_tradnl" sz="1600">
                <a:solidFill>
                  <a:schemeClr val="bg1"/>
                </a:solidFill>
                <a:latin typeface="Arial" pitchFamily="34" charset="0"/>
              </a:rPr>
              <a:t>  ACEITES Y GRASAS</a:t>
            </a:r>
          </a:p>
          <a:p>
            <a:pPr lvl="1">
              <a:buFontTx/>
              <a:buChar char="•"/>
            </a:pPr>
            <a:r>
              <a:rPr lang="es-ES_tradnl" sz="1600">
                <a:solidFill>
                  <a:schemeClr val="bg1"/>
                </a:solidFill>
                <a:latin typeface="Arial" pitchFamily="34" charset="0"/>
              </a:rPr>
              <a:t>  SÓLIDOS SUSPENDIDOS TOTALES </a:t>
            </a:r>
            <a:endParaRPr lang="es-ES"/>
          </a:p>
        </p:txBody>
      </p:sp>
      <p:sp>
        <p:nvSpPr>
          <p:cNvPr id="11269" name="Text Box 4"/>
          <p:cNvSpPr txBox="1">
            <a:spLocks noChangeArrowheads="1"/>
          </p:cNvSpPr>
          <p:nvPr/>
        </p:nvSpPr>
        <p:spPr bwMode="auto">
          <a:xfrm>
            <a:off x="0" y="3698875"/>
            <a:ext cx="3830638" cy="155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buClr>
                <a:srgbClr val="FF3300"/>
              </a:buClr>
              <a:buFontTx/>
              <a:buBlip>
                <a:blip r:embed="rId4"/>
              </a:buBlip>
            </a:pPr>
            <a:r>
              <a:rPr lang="es-ES_tradnl" sz="1600" b="1">
                <a:solidFill>
                  <a:schemeClr val="bg1"/>
                </a:solidFill>
                <a:latin typeface="Arial" pitchFamily="34" charset="0"/>
              </a:rPr>
              <a:t>  HIDROCARBUROS DE PETRÓLEO </a:t>
            </a:r>
          </a:p>
          <a:p>
            <a:pPr>
              <a:buClr>
                <a:srgbClr val="FF3300"/>
              </a:buClr>
            </a:pPr>
            <a:r>
              <a:rPr lang="es-ES_tradnl" sz="1600" b="1">
                <a:solidFill>
                  <a:schemeClr val="bg1"/>
                </a:solidFill>
                <a:latin typeface="Arial" pitchFamily="34" charset="0"/>
              </a:rPr>
              <a:t>      y</a:t>
            </a:r>
          </a:p>
          <a:p>
            <a:pPr>
              <a:buClr>
                <a:srgbClr val="FF3300"/>
              </a:buClr>
              <a:buFontTx/>
              <a:buBlip>
                <a:blip r:embed="rId4"/>
              </a:buBlip>
            </a:pPr>
            <a:r>
              <a:rPr lang="es-ES_tradnl" sz="1600" b="1">
                <a:solidFill>
                  <a:schemeClr val="bg1"/>
                </a:solidFill>
                <a:latin typeface="Arial" pitchFamily="34" charset="0"/>
              </a:rPr>
              <a:t>  METALES PESADOS </a:t>
            </a:r>
            <a:r>
              <a:rPr lang="es-ES_tradnl" sz="1600">
                <a:solidFill>
                  <a:schemeClr val="bg1"/>
                </a:solidFill>
                <a:latin typeface="Arial" pitchFamily="34" charset="0"/>
              </a:rPr>
              <a:t> :</a:t>
            </a:r>
          </a:p>
          <a:p>
            <a:pPr lvl="1">
              <a:buFontTx/>
              <a:buChar char="•"/>
            </a:pPr>
            <a:r>
              <a:rPr lang="es-ES_tradnl" sz="1600">
                <a:solidFill>
                  <a:schemeClr val="bg1"/>
                </a:solidFill>
                <a:latin typeface="Arial" pitchFamily="34" charset="0"/>
              </a:rPr>
              <a:t>  AGUA DE MAR</a:t>
            </a:r>
          </a:p>
          <a:p>
            <a:pPr lvl="1">
              <a:buFontTx/>
              <a:buChar char="•"/>
            </a:pPr>
            <a:r>
              <a:rPr lang="es-ES_tradnl" sz="1600">
                <a:solidFill>
                  <a:schemeClr val="bg1"/>
                </a:solidFill>
                <a:latin typeface="Arial" pitchFamily="34" charset="0"/>
              </a:rPr>
              <a:t>  SEDIMENTOS</a:t>
            </a:r>
          </a:p>
          <a:p>
            <a:pPr lvl="1">
              <a:buFontTx/>
              <a:buChar char="•"/>
            </a:pPr>
            <a:r>
              <a:rPr lang="es-ES_tradnl" sz="1600">
                <a:solidFill>
                  <a:schemeClr val="bg1"/>
                </a:solidFill>
                <a:latin typeface="Arial" pitchFamily="34" charset="0"/>
              </a:rPr>
              <a:t>  ORGANISMOS MARINOS</a:t>
            </a:r>
            <a:endParaRPr lang="es-ES"/>
          </a:p>
        </p:txBody>
      </p:sp>
      <p:sp>
        <p:nvSpPr>
          <p:cNvPr id="11270" name="Text Box 5"/>
          <p:cNvSpPr txBox="1">
            <a:spLocks noChangeArrowheads="1"/>
          </p:cNvSpPr>
          <p:nvPr/>
        </p:nvSpPr>
        <p:spPr bwMode="auto">
          <a:xfrm>
            <a:off x="0" y="5432425"/>
            <a:ext cx="4870450" cy="119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50000"/>
              </a:spcBef>
              <a:buFontTx/>
              <a:buBlip>
                <a:blip r:embed="rId4"/>
              </a:buBlip>
            </a:pPr>
            <a:r>
              <a:rPr lang="es-ES_tradnl" sz="1600" b="1">
                <a:solidFill>
                  <a:schemeClr val="bg1"/>
                </a:solidFill>
                <a:latin typeface="Arial" pitchFamily="34" charset="0"/>
              </a:rPr>
              <a:t> PLAGUICIDAS ORGANOCLORADOS Y PCB’s</a:t>
            </a:r>
            <a:r>
              <a:rPr lang="es-ES_tradnl" sz="1600">
                <a:solidFill>
                  <a:schemeClr val="bg1"/>
                </a:solidFill>
                <a:latin typeface="Arial" pitchFamily="34" charset="0"/>
              </a:rPr>
              <a:t> :</a:t>
            </a:r>
          </a:p>
          <a:p>
            <a:pPr lvl="1">
              <a:buFontTx/>
              <a:buChar char="•"/>
            </a:pPr>
            <a:r>
              <a:rPr lang="es-ES_tradnl" sz="1600">
                <a:solidFill>
                  <a:schemeClr val="bg1"/>
                </a:solidFill>
                <a:latin typeface="Arial" pitchFamily="34" charset="0"/>
              </a:rPr>
              <a:t>  SEDIMENTOS</a:t>
            </a:r>
          </a:p>
          <a:p>
            <a:pPr lvl="1">
              <a:buFontTx/>
              <a:buChar char="•"/>
            </a:pPr>
            <a:r>
              <a:rPr lang="es-ES_tradnl" sz="1600">
                <a:solidFill>
                  <a:schemeClr val="bg1"/>
                </a:solidFill>
                <a:latin typeface="Arial" pitchFamily="34" charset="0"/>
              </a:rPr>
              <a:t>  ORGANISMOS MARINOS </a:t>
            </a:r>
            <a:endParaRPr lang="es-ES" sz="1600">
              <a:solidFill>
                <a:schemeClr val="bg1"/>
              </a:solidFill>
              <a:latin typeface="Arial" pitchFamily="34" charset="0"/>
            </a:endParaRPr>
          </a:p>
          <a:p>
            <a:pPr eaLnBrk="1" hangingPunct="1"/>
            <a:endParaRPr lang="es-ES"/>
          </a:p>
        </p:txBody>
      </p:sp>
      <p:graphicFrame>
        <p:nvGraphicFramePr>
          <p:cNvPr id="11266" name="Object 6"/>
          <p:cNvGraphicFramePr>
            <a:graphicFrameLocks noChangeAspect="1"/>
          </p:cNvGraphicFramePr>
          <p:nvPr/>
        </p:nvGraphicFramePr>
        <p:xfrm>
          <a:off x="5080000" y="1268413"/>
          <a:ext cx="4064000" cy="1892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79" name="CorelPhotoPaint.Image.8" r:id="rId5" imgW="5015873" imgH="3288889" progId="CorelPhotoPaint.Image.8">
                  <p:embed/>
                </p:oleObj>
              </mc:Choice>
              <mc:Fallback>
                <p:oleObj name="CorelPhotoPaint.Image.8" r:id="rId5" imgW="5015873" imgH="3288889" progId="CorelPhotoPaint.Image.8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80000" y="1268413"/>
                        <a:ext cx="4064000" cy="1892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95131" dir="2700000" algn="ctr" rotWithShape="0">
                                <a:srgbClr val="4D4D4D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271" name="Picture 7" descr="foto3CAÑETE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4854575"/>
            <a:ext cx="4038600" cy="200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0120" name="Contaminacion_chimbote.AVI">
            <a:hlinkClick r:id="" action="ppaction://media"/>
          </p:cNvPr>
          <p:cNvPicPr>
            <a:picLocks noRot="1" noChangeAspect="1" noChangeArrowheads="1"/>
          </p:cNvPicPr>
          <p:nvPr>
            <a:videoFile r:link="rId2"/>
          </p:nvPr>
        </p:nvPicPr>
        <p:blipFill>
          <a:blip r:embed="rId8"/>
          <a:srcRect/>
          <a:stretch>
            <a:fillRect/>
          </a:stretch>
        </p:blipFill>
        <p:spPr bwMode="auto">
          <a:xfrm>
            <a:off x="5099050" y="3213100"/>
            <a:ext cx="4044950" cy="18446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</p:pic>
    </p:spTree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video>
              <p:cMediaNode>
                <p:cTn id="2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90120"/>
                </p:tgtEl>
              </p:cMediaNode>
            </p:video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002" name="Picture 2" descr="Bajada_0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8003" name="Text Box 3"/>
          <p:cNvSpPr txBox="1">
            <a:spLocks noChangeArrowheads="1"/>
          </p:cNvSpPr>
          <p:nvPr/>
        </p:nvSpPr>
        <p:spPr bwMode="auto">
          <a:xfrm>
            <a:off x="5181600" y="6384925"/>
            <a:ext cx="41910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sz="2000" b="1">
                <a:latin typeface="Arial" pitchFamily="34" charset="0"/>
              </a:rPr>
              <a:t> </a:t>
            </a:r>
            <a:r>
              <a:rPr lang="en-US" sz="2000" b="1">
                <a:solidFill>
                  <a:srgbClr val="FFCC00"/>
                </a:solidFill>
                <a:latin typeface="Arial" pitchFamily="34" charset="0"/>
              </a:rPr>
              <a:t>Bajada de tubería – Río Lurín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Text Box 2"/>
          <p:cNvSpPr txBox="1">
            <a:spLocks noChangeArrowheads="1"/>
          </p:cNvSpPr>
          <p:nvPr/>
        </p:nvSpPr>
        <p:spPr bwMode="auto">
          <a:xfrm>
            <a:off x="685800" y="228600"/>
            <a:ext cx="7924800" cy="62547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 marL="290513" indent="-290513" algn="ctr" eaLnBrk="0" hangingPunct="0">
              <a:spcBef>
                <a:spcPct val="50000"/>
              </a:spcBef>
              <a:defRPr/>
            </a:pPr>
            <a:r>
              <a:rPr lang="es-ES_tradnl" sz="3500" b="1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EMBALSE CHIMAY</a:t>
            </a:r>
          </a:p>
        </p:txBody>
      </p:sp>
      <p:pic>
        <p:nvPicPr>
          <p:cNvPr id="92163" name="Picture 3" descr="7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993775"/>
            <a:ext cx="6705600" cy="4449763"/>
          </a:xfrm>
          <a:prstGeom prst="rect">
            <a:avLst/>
          </a:prstGeom>
          <a:noFill/>
          <a:ln w="28575">
            <a:solidFill>
              <a:schemeClr val="folHlink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164" name="Text Box 4"/>
          <p:cNvSpPr txBox="1">
            <a:spLocks noChangeArrowheads="1"/>
          </p:cNvSpPr>
          <p:nvPr/>
        </p:nvSpPr>
        <p:spPr bwMode="auto">
          <a:xfrm>
            <a:off x="1600200" y="5715000"/>
            <a:ext cx="5867400" cy="100647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  <a:buFontTx/>
              <a:buChar char="•"/>
              <a:defRPr/>
            </a:pPr>
            <a:r>
              <a:rPr lang="es-ES_tradnl" sz="2000">
                <a:solidFill>
                  <a:srgbClr val="FFCC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Vista desde aguas abajo del embalse en la cual   se observa una alta concentración sólidos (material gravoso).</a:t>
            </a:r>
          </a:p>
        </p:txBody>
      </p:sp>
    </p:spTree>
  </p:cSld>
  <p:clrMapOvr>
    <a:masterClrMapping/>
  </p:clrMapOvr>
  <p:transition>
    <p:cover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92162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21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21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APLAUS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7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21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21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21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921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162" grpId="0" autoUpdateAnimBg="0"/>
      <p:bldP spid="92164" grpId="0" autoUpdateAnimBg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2"/>
          <p:cNvSpPr>
            <a:spLocks noChangeArrowheads="1"/>
          </p:cNvSpPr>
          <p:nvPr/>
        </p:nvSpPr>
        <p:spPr bwMode="auto">
          <a:xfrm>
            <a:off x="755650" y="260350"/>
            <a:ext cx="7772400" cy="73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es-PE" sz="7200">
              <a:solidFill>
                <a:srgbClr val="008000"/>
              </a:solidFill>
              <a:latin typeface="Verdana" pitchFamily="34" charset="0"/>
            </a:endParaRPr>
          </a:p>
        </p:txBody>
      </p:sp>
      <p:sp>
        <p:nvSpPr>
          <p:cNvPr id="130051" name="Rectangle 3"/>
          <p:cNvSpPr>
            <a:spLocks noChangeArrowheads="1"/>
          </p:cNvSpPr>
          <p:nvPr/>
        </p:nvSpPr>
        <p:spPr bwMode="auto">
          <a:xfrm>
            <a:off x="395288" y="620713"/>
            <a:ext cx="8424862" cy="1512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es-ES_tradnl" sz="4400">
                <a:solidFill>
                  <a:srgbClr val="FFCC00"/>
                </a:solidFill>
                <a:latin typeface="Verdana" pitchFamily="34" charset="0"/>
              </a:rPr>
              <a:t>Terminal de Hidrocarburos Cusco</a:t>
            </a:r>
          </a:p>
          <a:p>
            <a:pPr algn="ctr">
              <a:spcBef>
                <a:spcPct val="20000"/>
              </a:spcBef>
            </a:pPr>
            <a:endParaRPr lang="es-ES_tradnl" sz="4400">
              <a:solidFill>
                <a:srgbClr val="FFCC00"/>
              </a:solidFill>
              <a:latin typeface="Verdana" pitchFamily="34" charset="0"/>
            </a:endParaRPr>
          </a:p>
        </p:txBody>
      </p:sp>
      <p:pic>
        <p:nvPicPr>
          <p:cNvPr id="130052" name="Picture 4" descr="untitled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2209800"/>
            <a:ext cx="7920038" cy="431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3"/>
          <p:cNvSpPr>
            <a:spLocks noChangeArrowheads="1"/>
          </p:cNvSpPr>
          <p:nvPr/>
        </p:nvSpPr>
        <p:spPr bwMode="auto">
          <a:xfrm>
            <a:off x="2971800" y="22860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lIns="0" tIns="0" rIns="0" bIns="0">
            <a:spAutoFit/>
          </a:bodyPr>
          <a:lstStyle/>
          <a:p>
            <a:endParaRPr lang="es-PE"/>
          </a:p>
        </p:txBody>
      </p:sp>
      <p:sp>
        <p:nvSpPr>
          <p:cNvPr id="74755" name="Text Box 4"/>
          <p:cNvSpPr txBox="1">
            <a:spLocks noChangeArrowheads="1"/>
          </p:cNvSpPr>
          <p:nvPr/>
        </p:nvSpPr>
        <p:spPr bwMode="auto">
          <a:xfrm>
            <a:off x="322263" y="1557338"/>
            <a:ext cx="8497887" cy="4957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lIns="0" tIns="0" rIns="0" bIns="0">
            <a:spAutoFit/>
          </a:bodyPr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just">
              <a:lnSpc>
                <a:spcPct val="95000"/>
              </a:lnSpc>
              <a:spcBef>
                <a:spcPct val="20000"/>
              </a:spcBef>
              <a:buFont typeface="Wingdings" pitchFamily="2" charset="2"/>
              <a:buChar char="§"/>
            </a:pPr>
            <a:r>
              <a:rPr lang="es-ES" u="sng">
                <a:solidFill>
                  <a:schemeClr val="bg1"/>
                </a:solidFill>
                <a:cs typeface="Times New Roman" pitchFamily="18" charset="0"/>
              </a:rPr>
              <a:t>Responsable del proyecto</a:t>
            </a:r>
            <a:r>
              <a:rPr lang="es-ES">
                <a:solidFill>
                  <a:schemeClr val="bg1"/>
                </a:solidFill>
                <a:cs typeface="Times New Roman" pitchFamily="18" charset="0"/>
              </a:rPr>
              <a:t>: ubicar proyecto y reducir impactos ambientales negativos. </a:t>
            </a:r>
          </a:p>
          <a:p>
            <a:pPr algn="just">
              <a:lnSpc>
                <a:spcPct val="95000"/>
              </a:lnSpc>
              <a:spcBef>
                <a:spcPct val="20000"/>
              </a:spcBef>
              <a:buFont typeface="Wingdings" pitchFamily="2" charset="2"/>
              <a:buChar char="§"/>
            </a:pPr>
            <a:r>
              <a:rPr lang="es-ES" u="sng">
                <a:solidFill>
                  <a:schemeClr val="bg1"/>
                </a:solidFill>
                <a:cs typeface="Times New Roman" pitchFamily="18" charset="0"/>
              </a:rPr>
              <a:t>El inversionista:</a:t>
            </a:r>
            <a:r>
              <a:rPr lang="es-ES">
                <a:solidFill>
                  <a:schemeClr val="bg1"/>
                </a:solidFill>
                <a:cs typeface="Times New Roman" pitchFamily="18" charset="0"/>
              </a:rPr>
              <a:t> saber cómo afectan viabilidad del proyecto y qué problemas ocasiona. </a:t>
            </a:r>
          </a:p>
          <a:p>
            <a:pPr algn="just">
              <a:lnSpc>
                <a:spcPct val="95000"/>
              </a:lnSpc>
              <a:spcBef>
                <a:spcPct val="20000"/>
              </a:spcBef>
              <a:buFont typeface="Wingdings" pitchFamily="2" charset="2"/>
              <a:buChar char="§"/>
            </a:pPr>
            <a:r>
              <a:rPr lang="es-ES" u="sng">
                <a:solidFill>
                  <a:schemeClr val="bg1"/>
                </a:solidFill>
                <a:cs typeface="Times New Roman" pitchFamily="18" charset="0"/>
              </a:rPr>
              <a:t>La autoridad competente</a:t>
            </a:r>
            <a:r>
              <a:rPr lang="es-ES">
                <a:solidFill>
                  <a:schemeClr val="bg1"/>
                </a:solidFill>
                <a:cs typeface="Times New Roman" pitchFamily="18" charset="0"/>
              </a:rPr>
              <a:t>: decidir la aprobación del proyecto sobre otros proyectos que desean promocionar. </a:t>
            </a:r>
          </a:p>
          <a:p>
            <a:pPr algn="just">
              <a:lnSpc>
                <a:spcPct val="95000"/>
              </a:lnSpc>
              <a:spcBef>
                <a:spcPct val="20000"/>
              </a:spcBef>
              <a:buFont typeface="Wingdings" pitchFamily="2" charset="2"/>
              <a:buChar char="§"/>
            </a:pPr>
            <a:r>
              <a:rPr lang="es-ES" u="sng">
                <a:solidFill>
                  <a:schemeClr val="bg1"/>
                </a:solidFill>
                <a:cs typeface="Times New Roman" pitchFamily="18" charset="0"/>
              </a:rPr>
              <a:t>Otras autoridades</a:t>
            </a:r>
            <a:r>
              <a:rPr lang="es-ES">
                <a:solidFill>
                  <a:schemeClr val="bg1"/>
                </a:solidFill>
                <a:cs typeface="Times New Roman" pitchFamily="18" charset="0"/>
              </a:rPr>
              <a:t>: saber consecuencias de impactos negativos sobre otros proyectos que desean promocionar. </a:t>
            </a:r>
          </a:p>
          <a:p>
            <a:pPr algn="just">
              <a:lnSpc>
                <a:spcPct val="95000"/>
              </a:lnSpc>
              <a:spcBef>
                <a:spcPct val="20000"/>
              </a:spcBef>
              <a:buFont typeface="Wingdings" pitchFamily="2" charset="2"/>
              <a:buChar char="§"/>
            </a:pPr>
            <a:r>
              <a:rPr lang="es-ES">
                <a:solidFill>
                  <a:schemeClr val="bg1"/>
                </a:solidFill>
                <a:cs typeface="Times New Roman" pitchFamily="18" charset="0"/>
              </a:rPr>
              <a:t> </a:t>
            </a:r>
            <a:r>
              <a:rPr lang="es-ES" u="sng">
                <a:solidFill>
                  <a:schemeClr val="bg1"/>
                </a:solidFill>
                <a:cs typeface="Times New Roman" pitchFamily="18" charset="0"/>
              </a:rPr>
              <a:t>Legislador:</a:t>
            </a:r>
            <a:r>
              <a:rPr lang="es-ES">
                <a:solidFill>
                  <a:schemeClr val="bg1"/>
                </a:solidFill>
                <a:cs typeface="Times New Roman" pitchFamily="18" charset="0"/>
              </a:rPr>
              <a:t> necesita conocer la extensión del impacto y determinar su aceptación. </a:t>
            </a:r>
          </a:p>
          <a:p>
            <a:pPr algn="just">
              <a:lnSpc>
                <a:spcPct val="95000"/>
              </a:lnSpc>
              <a:spcBef>
                <a:spcPct val="20000"/>
              </a:spcBef>
              <a:buFont typeface="Wingdings" pitchFamily="2" charset="2"/>
              <a:buChar char="§"/>
            </a:pPr>
            <a:r>
              <a:rPr lang="es-ES">
                <a:solidFill>
                  <a:schemeClr val="bg1"/>
                </a:solidFill>
                <a:cs typeface="Times New Roman" pitchFamily="18" charset="0"/>
              </a:rPr>
              <a:t> </a:t>
            </a:r>
            <a:r>
              <a:rPr lang="es-ES" u="sng">
                <a:solidFill>
                  <a:schemeClr val="bg1"/>
                </a:solidFill>
                <a:cs typeface="Times New Roman" pitchFamily="18" charset="0"/>
              </a:rPr>
              <a:t>Planificador regional</a:t>
            </a:r>
            <a:r>
              <a:rPr lang="es-ES">
                <a:solidFill>
                  <a:schemeClr val="bg1"/>
                </a:solidFill>
                <a:cs typeface="Times New Roman" pitchFamily="18" charset="0"/>
              </a:rPr>
              <a:t>: determinar interferencia del proyecto con programas adyacentes y con el uso del terreno. </a:t>
            </a:r>
          </a:p>
          <a:p>
            <a:pPr algn="just">
              <a:lnSpc>
                <a:spcPct val="95000"/>
              </a:lnSpc>
              <a:spcBef>
                <a:spcPct val="20000"/>
              </a:spcBef>
              <a:buFont typeface="Wingdings" pitchFamily="2" charset="2"/>
              <a:buChar char="§"/>
            </a:pPr>
            <a:r>
              <a:rPr lang="es-ES" u="sng">
                <a:solidFill>
                  <a:schemeClr val="bg1"/>
                </a:solidFill>
                <a:cs typeface="Times New Roman" pitchFamily="18" charset="0"/>
              </a:rPr>
              <a:t>La comunidad</a:t>
            </a:r>
            <a:r>
              <a:rPr lang="es-ES">
                <a:solidFill>
                  <a:schemeClr val="bg1"/>
                </a:solidFill>
                <a:cs typeface="Times New Roman" pitchFamily="18" charset="0"/>
              </a:rPr>
              <a:t>: saber si proyecto afecta su calidad de vida. </a:t>
            </a:r>
          </a:p>
        </p:txBody>
      </p:sp>
      <p:sp>
        <p:nvSpPr>
          <p:cNvPr id="74756" name="Rectangle 5"/>
          <p:cNvSpPr>
            <a:spLocks noChangeArrowheads="1"/>
          </p:cNvSpPr>
          <p:nvPr/>
        </p:nvSpPr>
        <p:spPr bwMode="auto">
          <a:xfrm>
            <a:off x="1882775" y="211138"/>
            <a:ext cx="535305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s-PE" sz="3800" b="1">
                <a:solidFill>
                  <a:srgbClr val="FFC000"/>
                </a:solidFill>
                <a:cs typeface="Times New Roman" pitchFamily="18" charset="0"/>
              </a:rPr>
              <a:t>ACTORES DE LA EIA</a:t>
            </a:r>
            <a:endParaRPr lang="es-ES" sz="3800" b="1">
              <a:solidFill>
                <a:srgbClr val="FFC000"/>
              </a:solidFill>
              <a:cs typeface="Times New Roman" pitchFamily="18" charset="0"/>
            </a:endParaRPr>
          </a:p>
        </p:txBody>
      </p:sp>
      <p:sp>
        <p:nvSpPr>
          <p:cNvPr id="74757" name="Rectangle 6"/>
          <p:cNvSpPr>
            <a:spLocks noChangeArrowheads="1"/>
          </p:cNvSpPr>
          <p:nvPr/>
        </p:nvSpPr>
        <p:spPr bwMode="auto">
          <a:xfrm>
            <a:off x="57150" y="58738"/>
            <a:ext cx="9036050" cy="6740525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s-PE"/>
          </a:p>
        </p:txBody>
      </p:sp>
      <p:sp>
        <p:nvSpPr>
          <p:cNvPr id="74758" name="Text Box 7"/>
          <p:cNvSpPr txBox="1">
            <a:spLocks noChangeArrowheads="1"/>
          </p:cNvSpPr>
          <p:nvPr/>
        </p:nvSpPr>
        <p:spPr bwMode="auto">
          <a:xfrm>
            <a:off x="307975" y="836613"/>
            <a:ext cx="85852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just">
              <a:lnSpc>
                <a:spcPct val="90000"/>
              </a:lnSpc>
            </a:pPr>
            <a:r>
              <a:rPr lang="es-ES" sz="2200" b="1">
                <a:solidFill>
                  <a:schemeClr val="bg1"/>
                </a:solidFill>
                <a:cs typeface="Times New Roman" pitchFamily="18" charset="0"/>
              </a:rPr>
              <a:t>Diferentes grupos interesados y afectados por el proyecto tendrán una manera diferente de usar los resultados de la EIA: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074" name="Picture 2" descr="DORADO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17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1075" name="Text Box 3"/>
          <p:cNvSpPr txBox="1">
            <a:spLocks noChangeArrowheads="1"/>
          </p:cNvSpPr>
          <p:nvPr/>
        </p:nvSpPr>
        <p:spPr bwMode="auto">
          <a:xfrm>
            <a:off x="63500" y="6207125"/>
            <a:ext cx="9080500" cy="544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lnSpc>
                <a:spcPct val="110000"/>
              </a:lnSpc>
            </a:pPr>
            <a:r>
              <a:rPr lang="es-ES_tradnl" sz="2700" b="1">
                <a:solidFill>
                  <a:srgbClr val="FFFF00"/>
                </a:solidFill>
              </a:rPr>
              <a:t>DEPOSITOS DE RELAVES EL DORADO - CAJAMARCA</a:t>
            </a:r>
            <a:endParaRPr lang="es-ES_tradnl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290" name="Object 2"/>
          <p:cNvGraphicFramePr>
            <a:graphicFrameLocks noChangeAspect="1"/>
          </p:cNvGraphicFramePr>
          <p:nvPr/>
        </p:nvGraphicFramePr>
        <p:xfrm>
          <a:off x="0" y="0"/>
          <a:ext cx="9144000" cy="6019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8" name="Foto de Photo Editor" r:id="rId3" imgW="6095238" imgH="4571429" progId="MSPhotoEd.3">
                  <p:embed/>
                </p:oleObj>
              </mc:Choice>
              <mc:Fallback>
                <p:oleObj name="Foto de Photo Editor" r:id="rId3" imgW="6095238" imgH="4571429" progId="MSPhotoEd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9144000" cy="6019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291" name="Text Box 3"/>
          <p:cNvSpPr txBox="1">
            <a:spLocks noChangeArrowheads="1"/>
          </p:cNvSpPr>
          <p:nvPr/>
        </p:nvSpPr>
        <p:spPr bwMode="auto">
          <a:xfrm>
            <a:off x="76200" y="6143625"/>
            <a:ext cx="9055100" cy="561975"/>
          </a:xfrm>
          <a:prstGeom prst="rect">
            <a:avLst/>
          </a:prstGeom>
          <a:solidFill>
            <a:srgbClr val="0000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lnSpc>
                <a:spcPct val="110000"/>
              </a:lnSpc>
            </a:pPr>
            <a:r>
              <a:rPr lang="es-ES_tradnl" sz="2800" b="1">
                <a:solidFill>
                  <a:srgbClr val="FFFF00"/>
                </a:solidFill>
              </a:rPr>
              <a:t>FUNDICIÓN DE ILO - EMISIÓN DE HUMOS Y GASES</a:t>
            </a:r>
            <a:endParaRPr lang="es-ES_tradnl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098" name="Picture 5" descr="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333375"/>
            <a:ext cx="8280400" cy="583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22" name="Picture 5" descr="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549275"/>
            <a:ext cx="8064500" cy="540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146" name="Picture 5" descr="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404813"/>
            <a:ext cx="8064500" cy="5761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170" name="Picture 5" descr="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549275"/>
            <a:ext cx="7561262" cy="540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194" name="Picture 5" descr="3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404813"/>
            <a:ext cx="8066088" cy="5761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218" name="Picture 5" descr="6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013" y="333375"/>
            <a:ext cx="6624637" cy="5976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242" name="Picture 5" descr="6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549275"/>
            <a:ext cx="7632700" cy="5472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Text Box 2"/>
          <p:cNvSpPr txBox="1">
            <a:spLocks noChangeArrowheads="1"/>
          </p:cNvSpPr>
          <p:nvPr/>
        </p:nvSpPr>
        <p:spPr bwMode="auto">
          <a:xfrm>
            <a:off x="533400" y="898525"/>
            <a:ext cx="8153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>
              <a:lnSpc>
                <a:spcPct val="90000"/>
              </a:lnSpc>
              <a:spcBef>
                <a:spcPct val="50000"/>
              </a:spcBef>
            </a:pPr>
            <a:r>
              <a:rPr lang="es-ES" sz="3000" b="1">
                <a:solidFill>
                  <a:srgbClr val="FFCC66"/>
                </a:solidFill>
                <a:latin typeface="Arial Narrow" pitchFamily="34" charset="0"/>
                <a:cs typeface="Times New Roman" pitchFamily="18" charset="0"/>
              </a:rPr>
              <a:t>RECURSOS NECESARIOS PARA EL </a:t>
            </a:r>
            <a:r>
              <a:rPr lang="es-MX" sz="3000" b="1">
                <a:solidFill>
                  <a:srgbClr val="FFCC66"/>
                </a:solidFill>
                <a:latin typeface="Arial Narrow" pitchFamily="34" charset="0"/>
                <a:cs typeface="Times New Roman" pitchFamily="18" charset="0"/>
              </a:rPr>
              <a:t>    </a:t>
            </a:r>
            <a:r>
              <a:rPr lang="es-ES" sz="3000" b="1">
                <a:solidFill>
                  <a:srgbClr val="FFCC66"/>
                </a:solidFill>
                <a:latin typeface="Arial Narrow" pitchFamily="34" charset="0"/>
                <a:cs typeface="Times New Roman" pitchFamily="18" charset="0"/>
              </a:rPr>
              <a:t>DESARROLLO DE UN  EIA</a:t>
            </a:r>
            <a:endParaRPr lang="es-ES" sz="3000">
              <a:solidFill>
                <a:srgbClr val="FFCC66"/>
              </a:solidFill>
            </a:endParaRPr>
          </a:p>
        </p:txBody>
      </p:sp>
      <p:sp>
        <p:nvSpPr>
          <p:cNvPr id="139267" name="Text Box 3"/>
          <p:cNvSpPr txBox="1">
            <a:spLocks noChangeArrowheads="1"/>
          </p:cNvSpPr>
          <p:nvPr/>
        </p:nvSpPr>
        <p:spPr bwMode="auto">
          <a:xfrm>
            <a:off x="762000" y="2498725"/>
            <a:ext cx="7848600" cy="3749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577850" indent="-5778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Font typeface="Wingdings" pitchFamily="2" charset="2"/>
              <a:buChar char="v"/>
            </a:pPr>
            <a:r>
              <a:rPr lang="es-ES" sz="2000" b="1">
                <a:solidFill>
                  <a:srgbClr val="FFFFFF"/>
                </a:solidFill>
                <a:latin typeface="Arial Narrow" pitchFamily="34" charset="0"/>
                <a:cs typeface="Times New Roman" pitchFamily="18" charset="0"/>
              </a:rPr>
              <a:t>Equipo Multidisciplinario Calificado.</a:t>
            </a:r>
            <a:endParaRPr lang="es-ES" sz="2000">
              <a:solidFill>
                <a:srgbClr val="FFFFFF"/>
              </a:solidFill>
              <a:cs typeface="Times New Roman" pitchFamily="18" charset="0"/>
            </a:endParaRPr>
          </a:p>
          <a:p>
            <a:pPr algn="just" eaLnBrk="1" hangingPunct="1">
              <a:spcBef>
                <a:spcPct val="50000"/>
              </a:spcBef>
              <a:buFont typeface="Wingdings" pitchFamily="2" charset="2"/>
              <a:buNone/>
            </a:pPr>
            <a:r>
              <a:rPr lang="es-MX" sz="2000" b="1">
                <a:solidFill>
                  <a:srgbClr val="FFFFFF"/>
                </a:solidFill>
                <a:latin typeface="Arial Narrow" pitchFamily="34" charset="0"/>
                <a:cs typeface="Times New Roman" pitchFamily="18" charset="0"/>
              </a:rPr>
              <a:t>	</a:t>
            </a:r>
            <a:r>
              <a:rPr lang="es-ES" sz="2000" b="1">
                <a:solidFill>
                  <a:srgbClr val="FFFFFF"/>
                </a:solidFill>
                <a:latin typeface="Arial Narrow" pitchFamily="34" charset="0"/>
                <a:cs typeface="Times New Roman" pitchFamily="18" charset="0"/>
              </a:rPr>
              <a:t>Hábil Jefe de Proyecto para coordinar las actividades, tomar decisiones y motivar al equipo de trabajo.</a:t>
            </a:r>
            <a:endParaRPr lang="es-ES" sz="2000">
              <a:solidFill>
                <a:srgbClr val="FFFFFF"/>
              </a:solidFill>
              <a:cs typeface="Times New Roman" pitchFamily="18" charset="0"/>
            </a:endParaRPr>
          </a:p>
          <a:p>
            <a:pPr algn="just" eaLnBrk="1" hangingPunct="1">
              <a:spcBef>
                <a:spcPct val="50000"/>
              </a:spcBef>
              <a:buFont typeface="Wingdings" pitchFamily="2" charset="2"/>
              <a:buNone/>
            </a:pPr>
            <a:r>
              <a:rPr lang="es-MX" sz="2000" b="1">
                <a:solidFill>
                  <a:srgbClr val="FFFFFF"/>
                </a:solidFill>
                <a:latin typeface="Arial Narrow" pitchFamily="34" charset="0"/>
                <a:cs typeface="Times New Roman" pitchFamily="18" charset="0"/>
              </a:rPr>
              <a:t>	</a:t>
            </a:r>
            <a:r>
              <a:rPr lang="es-ES" sz="2000" b="1">
                <a:solidFill>
                  <a:srgbClr val="FFFFFF"/>
                </a:solidFill>
                <a:latin typeface="Arial Narrow" pitchFamily="34" charset="0"/>
                <a:cs typeface="Times New Roman" pitchFamily="18" charset="0"/>
              </a:rPr>
              <a:t>Especialistas en cada tema involucrado con el proyecto.</a:t>
            </a:r>
            <a:endParaRPr lang="es-ES" sz="2000">
              <a:solidFill>
                <a:srgbClr val="FFFFFF"/>
              </a:solidFill>
              <a:cs typeface="Times New Roman" pitchFamily="18" charset="0"/>
            </a:endParaRPr>
          </a:p>
          <a:p>
            <a:pPr algn="just" eaLnBrk="1" hangingPunct="1">
              <a:spcBef>
                <a:spcPct val="50000"/>
              </a:spcBef>
              <a:buFont typeface="Wingdings" pitchFamily="2" charset="2"/>
              <a:buNone/>
            </a:pPr>
            <a:r>
              <a:rPr lang="es-ES" sz="2000" b="1">
                <a:solidFill>
                  <a:srgbClr val="FFFFFF"/>
                </a:solidFill>
                <a:latin typeface="Arial Narrow" pitchFamily="34" charset="0"/>
                <a:cs typeface="Times New Roman" pitchFamily="18" charset="0"/>
              </a:rPr>
              <a:t> </a:t>
            </a:r>
            <a:endParaRPr lang="es-ES" sz="2000">
              <a:solidFill>
                <a:srgbClr val="FFFFFF"/>
              </a:solidFill>
              <a:cs typeface="Times New Roman" pitchFamily="18" charset="0"/>
            </a:endParaRPr>
          </a:p>
          <a:p>
            <a:pPr algn="just" eaLnBrk="1" hangingPunct="1">
              <a:spcBef>
                <a:spcPct val="50000"/>
              </a:spcBef>
              <a:buFont typeface="Wingdings" pitchFamily="2" charset="2"/>
              <a:buChar char="v"/>
            </a:pPr>
            <a:r>
              <a:rPr lang="es-ES" sz="2000" b="1">
                <a:solidFill>
                  <a:srgbClr val="FFFFFF"/>
                </a:solidFill>
                <a:latin typeface="Arial Narrow" pitchFamily="34" charset="0"/>
                <a:cs typeface="Times New Roman" pitchFamily="18" charset="0"/>
              </a:rPr>
              <a:t>Lineamientos técnicos aprobados por la Autoridad competente para ejecutar las fases del EIA, Normas, Bases o Términos de Referencia.</a:t>
            </a:r>
            <a:endParaRPr lang="es-ES" sz="2000">
              <a:solidFill>
                <a:srgbClr val="FFFFFF"/>
              </a:solidFill>
              <a:cs typeface="Times New Roman" pitchFamily="18" charset="0"/>
            </a:endParaRPr>
          </a:p>
          <a:p>
            <a:pPr algn="just" eaLnBrk="1" hangingPunct="1">
              <a:spcBef>
                <a:spcPct val="50000"/>
              </a:spcBef>
              <a:buFont typeface="Wingdings" pitchFamily="2" charset="2"/>
              <a:buNone/>
            </a:pPr>
            <a:r>
              <a:rPr lang="es-ES" sz="2000" b="1">
                <a:solidFill>
                  <a:srgbClr val="FFFFFF"/>
                </a:solidFill>
                <a:latin typeface="Arial Narrow" pitchFamily="34" charset="0"/>
                <a:cs typeface="Times New Roman" pitchFamily="18" charset="0"/>
              </a:rPr>
              <a:t> </a:t>
            </a:r>
            <a:endParaRPr lang="es-ES" sz="2000">
              <a:solidFill>
                <a:srgbClr val="FFFFFF"/>
              </a:solidFill>
              <a:cs typeface="Times New Roman" pitchFamily="18" charset="0"/>
            </a:endParaRPr>
          </a:p>
          <a:p>
            <a:pPr algn="just" eaLnBrk="1" hangingPunct="1">
              <a:spcBef>
                <a:spcPct val="50000"/>
              </a:spcBef>
              <a:buFont typeface="Wingdings" pitchFamily="2" charset="2"/>
              <a:buChar char="v"/>
            </a:pPr>
            <a:r>
              <a:rPr lang="es-ES" sz="2000" b="1">
                <a:solidFill>
                  <a:srgbClr val="FFFFFF"/>
                </a:solidFill>
                <a:latin typeface="Arial Narrow" pitchFamily="34" charset="0"/>
                <a:cs typeface="Times New Roman" pitchFamily="18" charset="0"/>
              </a:rPr>
              <a:t>Información ambiental para ser seleccionada y evaluada.</a:t>
            </a:r>
            <a:endParaRPr lang="es-ES" sz="2000">
              <a:solidFill>
                <a:srgbClr val="FFFFFF"/>
              </a:solidFill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ChangeArrowheads="1"/>
          </p:cNvSpPr>
          <p:nvPr>
            <p:ph type="title"/>
          </p:nvPr>
        </p:nvSpPr>
        <p:spPr>
          <a:xfrm>
            <a:off x="250825" y="344488"/>
            <a:ext cx="8642350" cy="569912"/>
          </a:xfrm>
        </p:spPr>
        <p:txBody>
          <a:bodyPr lIns="0" tIns="0" rIns="0" bIns="0">
            <a:spAutoFit/>
          </a:bodyPr>
          <a:lstStyle/>
          <a:p>
            <a:r>
              <a:rPr lang="es-ES" sz="3700" b="1" smtClean="0">
                <a:solidFill>
                  <a:srgbClr val="FFC000"/>
                </a:solidFill>
                <a:latin typeface="Arial" pitchFamily="34" charset="0"/>
              </a:rPr>
              <a:t>El estudio de Impacto Ambiental-EsIA</a:t>
            </a:r>
          </a:p>
        </p:txBody>
      </p:sp>
      <p:sp>
        <p:nvSpPr>
          <p:cNvPr id="757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0038" y="984250"/>
            <a:ext cx="8520112" cy="5540375"/>
          </a:xfrm>
        </p:spPr>
        <p:txBody>
          <a:bodyPr lIns="0" tIns="0" rIns="0" bIns="0" anchor="ctr">
            <a:spAutoFit/>
          </a:bodyPr>
          <a:lstStyle/>
          <a:p>
            <a:pPr marL="609600" indent="-609600">
              <a:lnSpc>
                <a:spcPct val="95000"/>
              </a:lnSpc>
              <a:spcBef>
                <a:spcPct val="30000"/>
              </a:spcBef>
            </a:pPr>
            <a:r>
              <a:rPr lang="es-ES" sz="2800" smtClean="0">
                <a:solidFill>
                  <a:schemeClr val="bg1"/>
                </a:solidFill>
                <a:latin typeface="Arial" pitchFamily="34" charset="0"/>
              </a:rPr>
              <a:t>Todas las medidas para minimizar impactos tienen un costo y este costo debe ser cuantificado. </a:t>
            </a:r>
          </a:p>
          <a:p>
            <a:pPr marL="609600" indent="-609600">
              <a:lnSpc>
                <a:spcPct val="95000"/>
              </a:lnSpc>
              <a:spcBef>
                <a:spcPct val="30000"/>
              </a:spcBef>
            </a:pPr>
            <a:r>
              <a:rPr lang="es-ES" sz="2800" smtClean="0">
                <a:solidFill>
                  <a:schemeClr val="bg1"/>
                </a:solidFill>
                <a:latin typeface="Arial" pitchFamily="34" charset="0"/>
              </a:rPr>
              <a:t>El plan de acción incluye medidas de control técnico, un esquema de administración integrada (para grandes proyectos), monitoreo, planes de contingencia, prácticas operativas, cronogramas del proyecto, y administración conjunta (con los grupos afectados).</a:t>
            </a:r>
          </a:p>
          <a:p>
            <a:pPr marL="609600" indent="-609600">
              <a:lnSpc>
                <a:spcPct val="95000"/>
              </a:lnSpc>
              <a:spcBef>
                <a:spcPct val="30000"/>
              </a:spcBef>
            </a:pPr>
            <a:r>
              <a:rPr lang="es-ES" sz="2800" smtClean="0">
                <a:solidFill>
                  <a:schemeClr val="bg1"/>
                </a:solidFill>
                <a:latin typeface="Arial" pitchFamily="34" charset="0"/>
              </a:rPr>
              <a:t>El análisis de costo-beneficio: todos los factores cuantificables se convierten a valores monetarios y las acciones se evalúan por su efecto sobre los costos y beneficios del proyecto. </a:t>
            </a:r>
          </a:p>
        </p:txBody>
      </p:sp>
      <p:sp>
        <p:nvSpPr>
          <p:cNvPr id="75780" name="Rectangle 4"/>
          <p:cNvSpPr>
            <a:spLocks noChangeArrowheads="1"/>
          </p:cNvSpPr>
          <p:nvPr/>
        </p:nvSpPr>
        <p:spPr bwMode="auto">
          <a:xfrm>
            <a:off x="57150" y="58738"/>
            <a:ext cx="9036050" cy="6740525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s-PE"/>
          </a:p>
        </p:txBody>
      </p:sp>
    </p:spTree>
  </p:cSld>
  <p:clrMapOvr>
    <a:masterClrMapping/>
  </p:clrMapOvr>
  <p:transition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Text Box 2"/>
          <p:cNvSpPr txBox="1">
            <a:spLocks noChangeArrowheads="1"/>
          </p:cNvSpPr>
          <p:nvPr/>
        </p:nvSpPr>
        <p:spPr bwMode="auto">
          <a:xfrm>
            <a:off x="762000" y="914400"/>
            <a:ext cx="7696200" cy="5273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74650" indent="-3746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Font typeface="Wingdings" pitchFamily="2" charset="2"/>
              <a:buChar char="v"/>
            </a:pPr>
            <a:r>
              <a:rPr lang="es-ES" sz="2000" b="1">
                <a:solidFill>
                  <a:srgbClr val="FFFFFF"/>
                </a:solidFill>
                <a:latin typeface="Arial Narrow" pitchFamily="34" charset="0"/>
                <a:cs typeface="Times New Roman" pitchFamily="18" charset="0"/>
              </a:rPr>
              <a:t>Capacidad Analítica para efectuar trabajos de campo, pruebas de laboratorio, investigación, procesamiento de datos, fotomontaje, encuestas y modelos de predicción.</a:t>
            </a:r>
            <a:endParaRPr lang="es-ES" sz="2000">
              <a:solidFill>
                <a:srgbClr val="FFFFFF"/>
              </a:solidFill>
              <a:cs typeface="Times New Roman" pitchFamily="18" charset="0"/>
            </a:endParaRPr>
          </a:p>
          <a:p>
            <a:pPr algn="just" eaLnBrk="1" hangingPunct="1">
              <a:spcBef>
                <a:spcPct val="50000"/>
              </a:spcBef>
              <a:buFont typeface="Wingdings" pitchFamily="2" charset="2"/>
              <a:buChar char="v"/>
            </a:pPr>
            <a:endParaRPr lang="es-ES" sz="2000">
              <a:solidFill>
                <a:srgbClr val="FFFFFF"/>
              </a:solidFill>
              <a:cs typeface="Times New Roman" pitchFamily="18" charset="0"/>
            </a:endParaRPr>
          </a:p>
          <a:p>
            <a:pPr algn="just" eaLnBrk="1" hangingPunct="1">
              <a:spcBef>
                <a:spcPct val="50000"/>
              </a:spcBef>
              <a:buFont typeface="Wingdings" pitchFamily="2" charset="2"/>
              <a:buChar char="v"/>
            </a:pPr>
            <a:r>
              <a:rPr lang="es-ES" sz="2000" b="1">
                <a:solidFill>
                  <a:srgbClr val="FFFFFF"/>
                </a:solidFill>
                <a:latin typeface="Arial Narrow" pitchFamily="34" charset="0"/>
                <a:cs typeface="Times New Roman" pitchFamily="18" charset="0"/>
              </a:rPr>
              <a:t>Recursos Administrativos, para apoyar el proceso del EIA. Incluye personal de oficina, infraestructura, facilidades de comunicación y manejo de datos.</a:t>
            </a:r>
            <a:endParaRPr lang="es-ES" sz="2000">
              <a:solidFill>
                <a:srgbClr val="FFFFFF"/>
              </a:solidFill>
              <a:cs typeface="Times New Roman" pitchFamily="18" charset="0"/>
            </a:endParaRPr>
          </a:p>
          <a:p>
            <a:pPr algn="just" eaLnBrk="1" hangingPunct="1">
              <a:spcBef>
                <a:spcPct val="50000"/>
              </a:spcBef>
              <a:buFont typeface="Wingdings" pitchFamily="2" charset="2"/>
              <a:buNone/>
            </a:pPr>
            <a:r>
              <a:rPr lang="es-ES" sz="2000" b="1">
                <a:solidFill>
                  <a:srgbClr val="FFFFFF"/>
                </a:solidFill>
                <a:latin typeface="Arial Narrow" pitchFamily="34" charset="0"/>
                <a:cs typeface="Times New Roman" pitchFamily="18" charset="0"/>
              </a:rPr>
              <a:t> </a:t>
            </a:r>
            <a:endParaRPr lang="es-ES" sz="2000">
              <a:solidFill>
                <a:srgbClr val="FFFFFF"/>
              </a:solidFill>
              <a:cs typeface="Times New Roman" pitchFamily="18" charset="0"/>
            </a:endParaRPr>
          </a:p>
          <a:p>
            <a:pPr algn="just" eaLnBrk="1" hangingPunct="1">
              <a:spcBef>
                <a:spcPct val="50000"/>
              </a:spcBef>
              <a:buFont typeface="Wingdings" pitchFamily="2" charset="2"/>
              <a:buChar char="v"/>
            </a:pPr>
            <a:r>
              <a:rPr lang="es-ES" sz="2000" b="1">
                <a:solidFill>
                  <a:srgbClr val="FFFFFF"/>
                </a:solidFill>
                <a:latin typeface="Arial Narrow" pitchFamily="34" charset="0"/>
                <a:cs typeface="Times New Roman" pitchFamily="18" charset="0"/>
              </a:rPr>
              <a:t>Acuerdos institucionales; procedimiento formal de consulta con quienes toman decisiones y otros grupos interesados, la autorización para obtener información necesaria para el proyecto propuesto.</a:t>
            </a:r>
            <a:endParaRPr lang="es-ES" sz="2000">
              <a:solidFill>
                <a:srgbClr val="FFFFFF"/>
              </a:solidFill>
              <a:cs typeface="Times New Roman" pitchFamily="18" charset="0"/>
            </a:endParaRPr>
          </a:p>
          <a:p>
            <a:pPr algn="just" eaLnBrk="1" hangingPunct="1">
              <a:spcBef>
                <a:spcPct val="50000"/>
              </a:spcBef>
              <a:buFont typeface="Wingdings" pitchFamily="2" charset="2"/>
              <a:buNone/>
            </a:pPr>
            <a:r>
              <a:rPr lang="es-ES" sz="2000" b="1">
                <a:solidFill>
                  <a:srgbClr val="FFFFFF"/>
                </a:solidFill>
                <a:latin typeface="Arial Narrow" pitchFamily="34" charset="0"/>
                <a:cs typeface="Times New Roman" pitchFamily="18" charset="0"/>
              </a:rPr>
              <a:t> </a:t>
            </a:r>
            <a:endParaRPr lang="es-ES" sz="2000">
              <a:solidFill>
                <a:srgbClr val="FFFFFF"/>
              </a:solidFill>
              <a:cs typeface="Times New Roman" pitchFamily="18" charset="0"/>
            </a:endParaRPr>
          </a:p>
          <a:p>
            <a:pPr algn="just" eaLnBrk="1" hangingPunct="1">
              <a:spcBef>
                <a:spcPct val="50000"/>
              </a:spcBef>
              <a:buFont typeface="Wingdings" pitchFamily="2" charset="2"/>
              <a:buChar char="v"/>
            </a:pPr>
            <a:r>
              <a:rPr lang="es-ES" sz="2000" b="1">
                <a:solidFill>
                  <a:srgbClr val="FFFFFF"/>
                </a:solidFill>
                <a:latin typeface="Arial Narrow" pitchFamily="34" charset="0"/>
                <a:cs typeface="Times New Roman" pitchFamily="18" charset="0"/>
              </a:rPr>
              <a:t>Autoridad para supervisar, monitorear y obligar el cumplimiento de las medidas de control durante el desarrollo del Proyecto.</a:t>
            </a:r>
            <a:endParaRPr lang="es-E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17500"/>
            <a:ext cx="8229600" cy="1244600"/>
          </a:xfrm>
          <a:noFill/>
        </p:spPr>
        <p:txBody>
          <a:bodyPr lIns="0" tIns="0" rIns="0" bIns="0">
            <a:spAutoFit/>
          </a:bodyPr>
          <a:lstStyle/>
          <a:p>
            <a:pPr>
              <a:lnSpc>
                <a:spcPct val="85000"/>
              </a:lnSpc>
            </a:pPr>
            <a:r>
              <a:rPr lang="es-ES" sz="4800" b="1" smtClean="0">
                <a:solidFill>
                  <a:srgbClr val="FFFF00"/>
                </a:solidFill>
                <a:latin typeface="Tahoma" pitchFamily="34" charset="0"/>
              </a:rPr>
              <a:t>LINEAMIENTOS DE POLITICA AMBIENTAL</a:t>
            </a:r>
            <a:endParaRPr lang="es-ES" sz="4800" smtClean="0">
              <a:solidFill>
                <a:srgbClr val="FFFF00"/>
              </a:solidFill>
              <a:latin typeface="Tahoma" pitchFamily="34" charset="0"/>
            </a:endParaRPr>
          </a:p>
        </p:txBody>
      </p:sp>
      <p:sp>
        <p:nvSpPr>
          <p:cNvPr id="7680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50825" y="1916113"/>
            <a:ext cx="4244975" cy="4765675"/>
          </a:xfrm>
          <a:noFill/>
        </p:spPr>
        <p:txBody>
          <a:bodyPr>
            <a:spAutoFit/>
          </a:bodyPr>
          <a:lstStyle/>
          <a:p>
            <a:pPr>
              <a:buClr>
                <a:schemeClr val="bg1"/>
              </a:buClr>
            </a:pPr>
            <a:r>
              <a:rPr lang="es-ES" sz="2400" b="1" smtClean="0">
                <a:solidFill>
                  <a:srgbClr val="FFFF00"/>
                </a:solidFill>
              </a:rPr>
              <a:t>Derecho a vida saludable y productiva en armonía con naturaleza.</a:t>
            </a:r>
          </a:p>
          <a:p>
            <a:pPr>
              <a:buClr>
                <a:schemeClr val="bg1"/>
              </a:buClr>
            </a:pPr>
            <a:r>
              <a:rPr lang="es-ES" sz="2400" b="1" smtClean="0">
                <a:solidFill>
                  <a:srgbClr val="FFFF00"/>
                </a:solidFill>
              </a:rPr>
              <a:t>Protección de ambiente.</a:t>
            </a:r>
          </a:p>
          <a:p>
            <a:pPr>
              <a:buClr>
                <a:schemeClr val="bg1"/>
              </a:buClr>
            </a:pPr>
            <a:r>
              <a:rPr lang="es-ES" sz="2400" b="1" smtClean="0">
                <a:solidFill>
                  <a:srgbClr val="FFFF00"/>
                </a:solidFill>
              </a:rPr>
              <a:t>Cooperación entre Estado y Sociedad.</a:t>
            </a:r>
          </a:p>
          <a:p>
            <a:pPr>
              <a:buClr>
                <a:schemeClr val="bg1"/>
              </a:buClr>
            </a:pPr>
            <a:r>
              <a:rPr lang="es-ES" sz="2400" b="1" smtClean="0">
                <a:solidFill>
                  <a:srgbClr val="FFFF00"/>
                </a:solidFill>
              </a:rPr>
              <a:t>Reducción y eliminación de producción y consumo insostenibles.</a:t>
            </a:r>
          </a:p>
          <a:p>
            <a:pPr>
              <a:buClr>
                <a:schemeClr val="bg1"/>
              </a:buClr>
            </a:pPr>
            <a:r>
              <a:rPr lang="es-ES" sz="2400" b="1" smtClean="0">
                <a:solidFill>
                  <a:srgbClr val="FFFF00"/>
                </a:solidFill>
              </a:rPr>
              <a:t>Criterio de precaución que permita adoptar medidas eficaces. </a:t>
            </a:r>
          </a:p>
        </p:txBody>
      </p:sp>
      <p:sp>
        <p:nvSpPr>
          <p:cNvPr id="76804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4648200" y="1989138"/>
            <a:ext cx="4267200" cy="4524375"/>
          </a:xfrm>
          <a:noFill/>
        </p:spPr>
        <p:txBody>
          <a:bodyPr lIns="0" tIns="0" rIns="0" bIns="0" anchor="ctr">
            <a:spAutoFit/>
          </a:bodyPr>
          <a:lstStyle/>
          <a:p>
            <a:pPr>
              <a:lnSpc>
                <a:spcPct val="80000"/>
              </a:lnSpc>
              <a:buClr>
                <a:srgbClr val="FFFF00"/>
              </a:buClr>
            </a:pPr>
            <a:r>
              <a:rPr lang="es-ES" sz="2600" b="1" smtClean="0">
                <a:solidFill>
                  <a:schemeClr val="bg1"/>
                </a:solidFill>
              </a:rPr>
              <a:t>Internalizar costos ambientales.</a:t>
            </a:r>
          </a:p>
          <a:p>
            <a:pPr>
              <a:lnSpc>
                <a:spcPct val="80000"/>
              </a:lnSpc>
              <a:buClr>
                <a:srgbClr val="FFFF00"/>
              </a:buClr>
            </a:pPr>
            <a:r>
              <a:rPr lang="es-ES" sz="2600" b="1" smtClean="0">
                <a:solidFill>
                  <a:schemeClr val="bg1"/>
                </a:solidFill>
              </a:rPr>
              <a:t>Integrar política ambiental económica y social.</a:t>
            </a:r>
          </a:p>
          <a:p>
            <a:pPr>
              <a:lnSpc>
                <a:spcPct val="80000"/>
              </a:lnSpc>
              <a:buClr>
                <a:srgbClr val="FFFF00"/>
              </a:buClr>
            </a:pPr>
            <a:r>
              <a:rPr lang="es-ES" sz="2600" b="1" smtClean="0">
                <a:solidFill>
                  <a:schemeClr val="bg1"/>
                </a:solidFill>
              </a:rPr>
              <a:t>Privilegiar mecanismos de prevención.</a:t>
            </a:r>
          </a:p>
          <a:p>
            <a:pPr>
              <a:lnSpc>
                <a:spcPct val="80000"/>
              </a:lnSpc>
              <a:buClr>
                <a:srgbClr val="FFFF00"/>
              </a:buClr>
            </a:pPr>
            <a:r>
              <a:rPr lang="es-ES" sz="2600" b="1" smtClean="0">
                <a:solidFill>
                  <a:schemeClr val="bg1"/>
                </a:solidFill>
              </a:rPr>
              <a:t>Participación ciudadana. </a:t>
            </a:r>
          </a:p>
          <a:p>
            <a:pPr>
              <a:lnSpc>
                <a:spcPct val="80000"/>
              </a:lnSpc>
              <a:buClr>
                <a:srgbClr val="FFFF00"/>
              </a:buClr>
            </a:pPr>
            <a:r>
              <a:rPr lang="es-ES" sz="2600" b="1" smtClean="0">
                <a:solidFill>
                  <a:schemeClr val="bg1"/>
                </a:solidFill>
              </a:rPr>
              <a:t>Aprovechar recursos, según política ambiental y de desarrollo</a:t>
            </a:r>
          </a:p>
          <a:p>
            <a:pPr>
              <a:lnSpc>
                <a:spcPct val="80000"/>
              </a:lnSpc>
              <a:buClr>
                <a:srgbClr val="FFFF00"/>
              </a:buClr>
            </a:pPr>
            <a:r>
              <a:rPr lang="es-ES" sz="2600" b="1" smtClean="0">
                <a:solidFill>
                  <a:schemeClr val="bg1"/>
                </a:solidFill>
              </a:rPr>
              <a:t>Investigación y educación ambiental.</a:t>
            </a:r>
          </a:p>
        </p:txBody>
      </p:sp>
      <p:sp>
        <p:nvSpPr>
          <p:cNvPr id="76805" name="Rectangle 5"/>
          <p:cNvSpPr>
            <a:spLocks noChangeArrowheads="1"/>
          </p:cNvSpPr>
          <p:nvPr/>
        </p:nvSpPr>
        <p:spPr bwMode="auto">
          <a:xfrm>
            <a:off x="42863" y="42863"/>
            <a:ext cx="9036050" cy="677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s-P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iseño predeterminado">
  <a:themeElements>
    <a:clrScheme name="Diseño predeterminado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iseño predeterminado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iseño predeterminado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ema d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968</TotalTime>
  <Words>2843</Words>
  <Application>Microsoft Office PowerPoint</Application>
  <PresentationFormat>Presentación en pantalla (4:3)</PresentationFormat>
  <Paragraphs>559</Paragraphs>
  <Slides>80</Slides>
  <Notes>14</Notes>
  <HiddenSlides>0</HiddenSlides>
  <MMClips>1</MMClips>
  <ScaleCrop>false</ScaleCrop>
  <HeadingPairs>
    <vt:vector size="6" baseType="variant">
      <vt:variant>
        <vt:lpstr>Tema</vt:lpstr>
      </vt:variant>
      <vt:variant>
        <vt:i4>1</vt:i4>
      </vt:variant>
      <vt:variant>
        <vt:lpstr>Servidores OLE incrustados</vt:lpstr>
      </vt:variant>
      <vt:variant>
        <vt:i4>7</vt:i4>
      </vt:variant>
      <vt:variant>
        <vt:lpstr>Títulos de diapositiva</vt:lpstr>
      </vt:variant>
      <vt:variant>
        <vt:i4>80</vt:i4>
      </vt:variant>
    </vt:vector>
  </HeadingPairs>
  <TitlesOfParts>
    <vt:vector size="88" baseType="lpstr">
      <vt:lpstr>Diseño predeterminado</vt:lpstr>
      <vt:lpstr>Image</vt:lpstr>
      <vt:lpstr>Picture</vt:lpstr>
      <vt:lpstr>Imagen de mapa de bits</vt:lpstr>
      <vt:lpstr>Diapositiva</vt:lpstr>
      <vt:lpstr>Fotografía de Photo Editor</vt:lpstr>
      <vt:lpstr>CorelPhotoPaint.Image.8</vt:lpstr>
      <vt:lpstr>Foto de Photo Editor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El estudio de Impacto Ambiental-EsIA</vt:lpstr>
      <vt:lpstr>LINEAMIENTOS DE POLITICA AMBIENTAL</vt:lpstr>
      <vt:lpstr> CRITERIOS DE PROTECCION</vt:lpstr>
      <vt:lpstr>MODELOS CONCEPTUALES 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DESARROLLO SOSTENIBLE</vt:lpstr>
      <vt:lpstr>Presentación de PowerPoint</vt:lpstr>
      <vt:lpstr>Presentación de PowerPoint</vt:lpstr>
      <vt:lpstr>Presentación de PowerPoint</vt:lpstr>
      <vt:lpstr>Presentación de PowerPoint</vt:lpstr>
      <vt:lpstr>  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INSTRUMENTOS DE GESTIÓN AMBIENTAL</vt:lpstr>
      <vt:lpstr>Participación Ciudadana</vt:lpstr>
      <vt:lpstr>PASIVOS AMBIENTALES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TAJO ABIERTO RAUL ROJAS- PASCO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TIPEOS S.A.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VICTOR ASTOCAZA</dc:creator>
  <cp:lastModifiedBy>Luis Fernandez Vizcarra</cp:lastModifiedBy>
  <cp:revision>172</cp:revision>
  <dcterms:created xsi:type="dcterms:W3CDTF">2003-02-06T02:32:16Z</dcterms:created>
  <dcterms:modified xsi:type="dcterms:W3CDTF">2017-05-02T21:53:23Z</dcterms:modified>
</cp:coreProperties>
</file>